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4" r:id="rId6"/>
    <p:sldId id="265" r:id="rId7"/>
    <p:sldId id="268" r:id="rId8"/>
    <p:sldId id="262" r:id="rId9"/>
    <p:sldId id="266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7200" dirty="0"/>
              <a:t>Introduction to Java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v103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E171-EA39-4D46-B00A-4B6F486A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Most Common Data Types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6BEE39-5F34-4F67-9D98-1761069D8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556068"/>
              </p:ext>
            </p:extLst>
          </p:nvPr>
        </p:nvGraphicFramePr>
        <p:xfrm>
          <a:off x="2323751" y="2147689"/>
          <a:ext cx="8128000" cy="380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1009778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08695894"/>
                    </a:ext>
                  </a:extLst>
                </a:gridCol>
              </a:tblGrid>
              <a:tr h="404755">
                <a:tc>
                  <a:txBody>
                    <a:bodyPr/>
                    <a:lstStyle/>
                    <a:p>
                      <a:r>
                        <a:rPr lang="en-CA" dirty="0"/>
                        <a:t>Data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Data 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949986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String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"George"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08068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int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451887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double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3.1415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240358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en-CA" sz="2800" b="0" i="0" dirty="0" err="1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boolean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true or 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405053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char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800" b="0" i="0" dirty="0">
                          <a:solidFill>
                            <a:srgbClr val="333333"/>
                          </a:solidFill>
                          <a:effectLst/>
                          <a:latin typeface="Helvetica" panose="020B0604020202020204" pitchFamily="34" charset="0"/>
                        </a:rPr>
                        <a:t>'A' or 'a'</a:t>
                      </a:r>
                      <a:endParaRPr lang="en-C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81599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15340"/>
                  </a:ext>
                </a:extLst>
              </a:tr>
              <a:tr h="40475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572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0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C6A0-1F60-4D08-96AE-053FD275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6A5359-1CED-4E0F-A40C-883C64835C66}"/>
              </a:ext>
            </a:extLst>
          </p:cNvPr>
          <p:cNvSpPr txBox="1"/>
          <p:nvPr/>
        </p:nvSpPr>
        <p:spPr>
          <a:xfrm>
            <a:off x="933273" y="1606939"/>
            <a:ext cx="680976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>
                <a:solidFill>
                  <a:srgbClr val="00B050"/>
                </a:solidFill>
              </a:rPr>
              <a:t>/**</a:t>
            </a:r>
          </a:p>
          <a:p>
            <a:r>
              <a:rPr lang="en-CA" dirty="0">
                <a:solidFill>
                  <a:srgbClr val="00B050"/>
                </a:solidFill>
              </a:rPr>
              <a:t> * This is a simple Java program which prints one line to the monitor</a:t>
            </a:r>
          </a:p>
          <a:p>
            <a:r>
              <a:rPr lang="en-CA" dirty="0">
                <a:solidFill>
                  <a:srgbClr val="00B050"/>
                </a:solidFill>
              </a:rPr>
              <a:t> *</a:t>
            </a:r>
          </a:p>
          <a:p>
            <a:r>
              <a:rPr lang="en-CA" dirty="0">
                <a:solidFill>
                  <a:srgbClr val="00B050"/>
                </a:solidFill>
              </a:rPr>
              <a:t> * @author James Bond</a:t>
            </a:r>
          </a:p>
          <a:p>
            <a:r>
              <a:rPr lang="en-CA" dirty="0">
                <a:solidFill>
                  <a:srgbClr val="00B050"/>
                </a:solidFill>
              </a:rPr>
              <a:t> * @version v100</a:t>
            </a:r>
          </a:p>
          <a:p>
            <a:r>
              <a:rPr lang="en-CA" dirty="0">
                <a:solidFill>
                  <a:srgbClr val="00B050"/>
                </a:solidFill>
              </a:rPr>
              <a:t> */</a:t>
            </a:r>
          </a:p>
          <a:p>
            <a:r>
              <a:rPr lang="en-CA" dirty="0">
                <a:solidFill>
                  <a:srgbClr val="7030A0"/>
                </a:solidFill>
              </a:rPr>
              <a:t>public class </a:t>
            </a:r>
            <a:r>
              <a:rPr lang="en-CA" dirty="0" err="1">
                <a:solidFill>
                  <a:srgbClr val="7030A0"/>
                </a:solidFill>
              </a:rPr>
              <a:t>firstProgram</a:t>
            </a:r>
            <a:endParaRPr lang="en-CA" dirty="0">
              <a:solidFill>
                <a:srgbClr val="7030A0"/>
              </a:solidFill>
            </a:endParaRPr>
          </a:p>
          <a:p>
            <a:r>
              <a:rPr lang="en-CA" dirty="0">
                <a:solidFill>
                  <a:srgbClr val="7030A0"/>
                </a:solidFill>
              </a:rPr>
              <a:t>{ //class</a:t>
            </a:r>
          </a:p>
          <a:p>
            <a:r>
              <a:rPr lang="en-CA" dirty="0">
                <a:solidFill>
                  <a:srgbClr val="FF0000"/>
                </a:solidFill>
              </a:rPr>
              <a:t>    public static void main(String </a:t>
            </a:r>
            <a:r>
              <a:rPr lang="en-CA" dirty="0" err="1">
                <a:solidFill>
                  <a:srgbClr val="FF0000"/>
                </a:solidFill>
              </a:rPr>
              <a:t>args</a:t>
            </a:r>
            <a:r>
              <a:rPr lang="en-CA" dirty="0">
                <a:solidFill>
                  <a:srgbClr val="FF0000"/>
                </a:solidFill>
              </a:rPr>
              <a:t>[])</a:t>
            </a:r>
          </a:p>
          <a:p>
            <a:r>
              <a:rPr lang="en-CA" dirty="0">
                <a:solidFill>
                  <a:srgbClr val="FF0000"/>
                </a:solidFill>
              </a:rPr>
              <a:t>    { //main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System.out.println</a:t>
            </a:r>
            <a:r>
              <a:rPr lang="en-CA" dirty="0">
                <a:solidFill>
                  <a:srgbClr val="FF0000"/>
                </a:solidFill>
              </a:rPr>
              <a:t>("This is my first Java program!");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    } //main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r>
              <a:rPr lang="en-CA" dirty="0">
                <a:solidFill>
                  <a:srgbClr val="7030A0"/>
                </a:solidFill>
              </a:rPr>
              <a:t>} //class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2C1E9-8703-498B-B9F1-78FC759A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404" y="2671405"/>
            <a:ext cx="4056163" cy="26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986F5B-5600-4DB6-8286-DB06BBAC0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46" y="3092953"/>
            <a:ext cx="2886478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AEA-2584-457F-BDA2-3576770A1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04" y="60101"/>
            <a:ext cx="10058400" cy="770410"/>
          </a:xfrm>
        </p:spPr>
        <p:txBody>
          <a:bodyPr>
            <a:normAutofit/>
          </a:bodyPr>
          <a:lstStyle/>
          <a:p>
            <a:r>
              <a:rPr lang="en-CA" dirty="0"/>
              <a:t>more Data Types for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429FA-770F-4B88-940B-61144851F51C}"/>
              </a:ext>
            </a:extLst>
          </p:cNvPr>
          <p:cNvSpPr txBox="1"/>
          <p:nvPr/>
        </p:nvSpPr>
        <p:spPr>
          <a:xfrm>
            <a:off x="614494" y="1999612"/>
            <a:ext cx="1064353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b="1" i="0" dirty="0">
                <a:solidFill>
                  <a:srgbClr val="202124"/>
                </a:solidFill>
                <a:effectLst/>
                <a:latin typeface="Google Sans"/>
              </a:rPr>
              <a:t>There are six numeric types four integer and two floating point:</a:t>
            </a:r>
            <a:endParaRPr lang="en-CA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byte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1 byte -128 to 127.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short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2 bytes -32,768 to 32,767.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int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4 bytes -2,147,483,648 to 2,147,483,647.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long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8 bytes -9,223,372,036,854,775,808 to 9,223,372,036,854,775,80.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float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4 bytes 7 decimal digits.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CA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double</a:t>
            </a:r>
            <a:r>
              <a:rPr lang="en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8 bytes 16 decimal digits.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32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B608BA-8027-46CC-BBBF-9625B85832C1}"/>
              </a:ext>
            </a:extLst>
          </p:cNvPr>
          <p:cNvSpPr txBox="1"/>
          <p:nvPr/>
        </p:nvSpPr>
        <p:spPr>
          <a:xfrm>
            <a:off x="555771" y="-245660"/>
            <a:ext cx="6094602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/>
          </a:p>
          <a:p>
            <a:r>
              <a:rPr lang="en-CA" dirty="0">
                <a:solidFill>
                  <a:srgbClr val="7030A0"/>
                </a:solidFill>
              </a:rPr>
              <a:t>public class </a:t>
            </a:r>
            <a:r>
              <a:rPr lang="en-CA" dirty="0" err="1">
                <a:solidFill>
                  <a:srgbClr val="7030A0"/>
                </a:solidFill>
              </a:rPr>
              <a:t>OutputtingNumbers</a:t>
            </a:r>
            <a:endParaRPr lang="en-CA" dirty="0">
              <a:solidFill>
                <a:srgbClr val="7030A0"/>
              </a:solidFill>
            </a:endParaRPr>
          </a:p>
          <a:p>
            <a:r>
              <a:rPr lang="en-CA" dirty="0">
                <a:solidFill>
                  <a:srgbClr val="7030A0"/>
                </a:solidFill>
              </a:rPr>
              <a:t>{ //class</a:t>
            </a:r>
          </a:p>
          <a:p>
            <a:r>
              <a:rPr lang="en-CA" dirty="0"/>
              <a:t>    </a:t>
            </a:r>
          </a:p>
          <a:p>
            <a:r>
              <a:rPr lang="en-CA" dirty="0">
                <a:solidFill>
                  <a:srgbClr val="FF0000"/>
                </a:solidFill>
              </a:rPr>
              <a:t>    public static void main(String[] </a:t>
            </a:r>
            <a:r>
              <a:rPr lang="en-CA" dirty="0" err="1">
                <a:solidFill>
                  <a:srgbClr val="FF0000"/>
                </a:solidFill>
              </a:rPr>
              <a:t>args</a:t>
            </a:r>
            <a:r>
              <a:rPr lang="en-CA" dirty="0">
                <a:solidFill>
                  <a:srgbClr val="FF0000"/>
                </a:solidFill>
              </a:rPr>
              <a:t>)</a:t>
            </a:r>
          </a:p>
          <a:p>
            <a:r>
              <a:rPr lang="en-CA" dirty="0">
                <a:solidFill>
                  <a:srgbClr val="FF0000"/>
                </a:solidFill>
              </a:rPr>
              <a:t>    { //main</a:t>
            </a:r>
          </a:p>
          <a:p>
            <a:r>
              <a:rPr lang="en-CA" dirty="0">
                <a:solidFill>
                  <a:srgbClr val="FF0000"/>
                </a:solidFill>
              </a:rPr>
              <a:t>        byte 	   b = 5;</a:t>
            </a:r>
          </a:p>
          <a:p>
            <a:r>
              <a:rPr lang="en-CA" dirty="0">
                <a:solidFill>
                  <a:srgbClr val="FF0000"/>
                </a:solidFill>
              </a:rPr>
              <a:t>        short  s = 32000;</a:t>
            </a:r>
          </a:p>
          <a:p>
            <a:r>
              <a:rPr lang="en-CA" dirty="0">
                <a:solidFill>
                  <a:srgbClr val="FF0000"/>
                </a:solidFill>
              </a:rPr>
              <a:t>        int       </a:t>
            </a:r>
            <a:r>
              <a:rPr lang="en-CA" dirty="0" err="1">
                <a:solidFill>
                  <a:srgbClr val="FF0000"/>
                </a:solidFill>
              </a:rPr>
              <a:t>i</a:t>
            </a:r>
            <a:r>
              <a:rPr lang="en-CA" dirty="0">
                <a:solidFill>
                  <a:srgbClr val="FF0000"/>
                </a:solidFill>
              </a:rPr>
              <a:t> = 200;</a:t>
            </a:r>
          </a:p>
          <a:p>
            <a:r>
              <a:rPr lang="en-CA" dirty="0">
                <a:solidFill>
                  <a:srgbClr val="FF0000"/>
                </a:solidFill>
              </a:rPr>
              <a:t>        long   m = 99;</a:t>
            </a:r>
          </a:p>
          <a:p>
            <a:r>
              <a:rPr lang="en-CA" dirty="0">
                <a:solidFill>
                  <a:srgbClr val="FF0000"/>
                </a:solidFill>
              </a:rPr>
              <a:t>        double pi = 3.14159;</a:t>
            </a:r>
          </a:p>
          <a:p>
            <a:r>
              <a:rPr lang="en-CA" dirty="0">
                <a:solidFill>
                  <a:srgbClr val="FF0000"/>
                </a:solidFill>
              </a:rPr>
              <a:t>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</a:t>
            </a:r>
            <a:r>
              <a:rPr lang="en-CA" dirty="0">
                <a:solidFill>
                  <a:srgbClr val="FF0000"/>
                </a:solidFill>
              </a:rPr>
              <a:t>( b + " ");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</a:t>
            </a:r>
            <a:r>
              <a:rPr lang="en-CA" dirty="0">
                <a:solidFill>
                  <a:srgbClr val="FF0000"/>
                </a:solidFill>
              </a:rPr>
              <a:t>( s + " ");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</a:t>
            </a:r>
            <a:r>
              <a:rPr lang="en-CA" dirty="0">
                <a:solidFill>
                  <a:srgbClr val="FF0000"/>
                </a:solidFill>
              </a:rPr>
              <a:t>( </a:t>
            </a:r>
            <a:r>
              <a:rPr lang="en-CA" dirty="0" err="1">
                <a:solidFill>
                  <a:srgbClr val="FF0000"/>
                </a:solidFill>
              </a:rPr>
              <a:t>i</a:t>
            </a:r>
            <a:r>
              <a:rPr lang="en-CA" dirty="0">
                <a:solidFill>
                  <a:srgbClr val="FF0000"/>
                </a:solidFill>
              </a:rPr>
              <a:t> + " ");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</a:t>
            </a:r>
            <a:r>
              <a:rPr lang="en-CA" dirty="0">
                <a:solidFill>
                  <a:srgbClr val="FF0000"/>
                </a:solidFill>
              </a:rPr>
              <a:t>( m + " ");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</a:t>
            </a:r>
            <a:r>
              <a:rPr lang="en-CA" dirty="0">
                <a:solidFill>
                  <a:srgbClr val="FF0000"/>
                </a:solidFill>
              </a:rPr>
              <a:t>( pi+ " ");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  <a:r>
              <a:rPr lang="en-CA" dirty="0" err="1">
                <a:solidFill>
                  <a:srgbClr val="FF0000"/>
                </a:solidFill>
              </a:rPr>
              <a:t>System.out.println</a:t>
            </a:r>
            <a:r>
              <a:rPr lang="en-CA" dirty="0">
                <a:solidFill>
                  <a:srgbClr val="FF0000"/>
                </a:solidFill>
              </a:rPr>
              <a:t>();</a:t>
            </a:r>
          </a:p>
          <a:p>
            <a:r>
              <a:rPr lang="en-CA" dirty="0">
                <a:solidFill>
                  <a:srgbClr val="FF0000"/>
                </a:solidFill>
              </a:rPr>
              <a:t>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} //main</a:t>
            </a:r>
          </a:p>
          <a:p>
            <a:r>
              <a:rPr lang="en-CA" dirty="0"/>
              <a:t>    </a:t>
            </a:r>
          </a:p>
          <a:p>
            <a:r>
              <a:rPr lang="en-CA" dirty="0">
                <a:solidFill>
                  <a:srgbClr val="7030A0"/>
                </a:solidFill>
              </a:rPr>
              <a:t>} //class</a:t>
            </a:r>
          </a:p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D862EB-7537-4BE1-9418-BA81B2C6267D}"/>
              </a:ext>
            </a:extLst>
          </p:cNvPr>
          <p:cNvSpPr txBox="1">
            <a:spLocks/>
          </p:cNvSpPr>
          <p:nvPr/>
        </p:nvSpPr>
        <p:spPr>
          <a:xfrm>
            <a:off x="5937728" y="152380"/>
            <a:ext cx="6184364" cy="6897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Outputting Numbers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4B341-CA3D-40E3-8D50-7D311004E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66" y="1958341"/>
            <a:ext cx="4056163" cy="2672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D6A4FE-3D2E-41EC-B4DE-356234CE5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33" y="2181138"/>
            <a:ext cx="3802114" cy="14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4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DCEE-16F7-4704-A39D-6E0DDBBD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Escape Characters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42EA3-B7F5-4013-AAEE-B5AB4DD5F281}"/>
              </a:ext>
            </a:extLst>
          </p:cNvPr>
          <p:cNvSpPr txBox="1"/>
          <p:nvPr/>
        </p:nvSpPr>
        <p:spPr>
          <a:xfrm>
            <a:off x="1097279" y="2189526"/>
            <a:ext cx="1078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Some of the characters you may want to display might need special treatment.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483309-061A-4C77-9B98-943D3F9B4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03062"/>
              </p:ext>
            </p:extLst>
          </p:nvPr>
        </p:nvGraphicFramePr>
        <p:xfrm>
          <a:off x="1444771" y="3476594"/>
          <a:ext cx="81280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3114744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845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Escape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How to Print in Java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72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 tab  (usually 7 or 8 spaces)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System.out.println</a:t>
                      </a:r>
                      <a:r>
                        <a:rPr lang="en-CA" dirty="0"/>
                        <a:t>(  “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\t” );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4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the backslash,  i.e.   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System.out.println</a:t>
                      </a:r>
                      <a:r>
                        <a:rPr lang="en-CA" dirty="0"/>
                        <a:t>(  “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\\” );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0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 return (advances to next 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System.out.println</a:t>
                      </a:r>
                      <a:r>
                        <a:rPr lang="en-CA" dirty="0"/>
                        <a:t>(  “</a:t>
                      </a: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\n” 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err="1"/>
                        <a:t>System.out.println</a:t>
                      </a:r>
                      <a:r>
                        <a:rPr lang="en-CA"/>
                        <a:t>(</a:t>
                      </a:r>
                      <a:r>
                        <a:rPr lang="en-CA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);</a:t>
                      </a:r>
                      <a:endParaRPr lang="en-CA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74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483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EF6BD5-651A-45D2-BBE5-1053644A9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594" y="3229761"/>
            <a:ext cx="4202594" cy="2768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EBE1C-D9A3-4C3A-ADF3-D84287B3A7F1}"/>
              </a:ext>
            </a:extLst>
          </p:cNvPr>
          <p:cNvSpPr txBox="1">
            <a:spLocks/>
          </p:cNvSpPr>
          <p:nvPr/>
        </p:nvSpPr>
        <p:spPr>
          <a:xfrm>
            <a:off x="317104" y="60101"/>
            <a:ext cx="10058400" cy="7704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/>
              <a:t>Getting User Input into a Variable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47A93-1932-4B68-847E-0D8E754D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284" y="3680891"/>
            <a:ext cx="2905530" cy="11907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F8D9EB-FC37-47D9-BF97-406943E1E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2" y="999785"/>
            <a:ext cx="4515480" cy="485842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42E3DE-221C-40C3-A894-63C25BDF1ED6}"/>
              </a:ext>
            </a:extLst>
          </p:cNvPr>
          <p:cNvCxnSpPr/>
          <p:nvPr/>
        </p:nvCxnSpPr>
        <p:spPr>
          <a:xfrm flipH="1" flipV="1">
            <a:off x="2751589" y="1065402"/>
            <a:ext cx="3850547" cy="159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796F688-5043-4E3E-B4FA-AB167536BF78}"/>
              </a:ext>
            </a:extLst>
          </p:cNvPr>
          <p:cNvSpPr txBox="1"/>
          <p:nvPr/>
        </p:nvSpPr>
        <p:spPr>
          <a:xfrm>
            <a:off x="6744749" y="1124125"/>
            <a:ext cx="3850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1.  Attach the Scanner library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8A8831-7938-4F3E-828B-E4E24DE9E127}"/>
              </a:ext>
            </a:extLst>
          </p:cNvPr>
          <p:cNvSpPr txBox="1"/>
          <p:nvPr/>
        </p:nvSpPr>
        <p:spPr>
          <a:xfrm>
            <a:off x="6744749" y="1733493"/>
            <a:ext cx="478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2.  Create </a:t>
            </a:r>
            <a:r>
              <a:rPr lang="en-CA" dirty="0" err="1"/>
              <a:t>keybd</a:t>
            </a:r>
            <a:r>
              <a:rPr lang="en-CA" dirty="0"/>
              <a:t> object of type Scanner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289656-EF13-42EF-AA45-B0E19BF5155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438375" y="1918159"/>
            <a:ext cx="2306374" cy="154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8236413-DB80-4C91-8BB6-2089B465E9B0}"/>
              </a:ext>
            </a:extLst>
          </p:cNvPr>
          <p:cNvSpPr txBox="1"/>
          <p:nvPr/>
        </p:nvSpPr>
        <p:spPr>
          <a:xfrm>
            <a:off x="6744748" y="2302639"/>
            <a:ext cx="4780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3.  Read a string than an integer.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799C911-F4FE-42AD-91C8-C4857650CD3F}"/>
              </a:ext>
            </a:extLst>
          </p:cNvPr>
          <p:cNvCxnSpPr>
            <a:cxnSpLocks/>
          </p:cNvCxnSpPr>
          <p:nvPr/>
        </p:nvCxnSpPr>
        <p:spPr>
          <a:xfrm flipH="1">
            <a:off x="3187818" y="2579638"/>
            <a:ext cx="4756556" cy="1883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031205B-DAA8-44DD-A757-F78837970114}"/>
              </a:ext>
            </a:extLst>
          </p:cNvPr>
          <p:cNvCxnSpPr>
            <a:cxnSpLocks/>
          </p:cNvCxnSpPr>
          <p:nvPr/>
        </p:nvCxnSpPr>
        <p:spPr>
          <a:xfrm flipH="1">
            <a:off x="3120705" y="2579638"/>
            <a:ext cx="6434357" cy="2441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32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15B549-E7AD-4F7A-B555-322B71BE69F6}"/>
              </a:ext>
            </a:extLst>
          </p:cNvPr>
          <p:cNvSpPr txBox="1"/>
          <p:nvPr/>
        </p:nvSpPr>
        <p:spPr>
          <a:xfrm>
            <a:off x="119543" y="660433"/>
            <a:ext cx="609460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CA" dirty="0">
              <a:solidFill>
                <a:srgbClr val="00B050"/>
              </a:solidFill>
            </a:endParaRPr>
          </a:p>
          <a:p>
            <a:r>
              <a:rPr lang="en-CA" dirty="0">
                <a:solidFill>
                  <a:srgbClr val="00B050"/>
                </a:solidFill>
              </a:rPr>
              <a:t>/**</a:t>
            </a:r>
          </a:p>
          <a:p>
            <a:r>
              <a:rPr lang="en-CA" dirty="0">
                <a:solidFill>
                  <a:srgbClr val="00B050"/>
                </a:solidFill>
              </a:rPr>
              <a:t> * This program demonstrates swapping two integers.</a:t>
            </a:r>
          </a:p>
          <a:p>
            <a:r>
              <a:rPr lang="en-CA" dirty="0">
                <a:solidFill>
                  <a:srgbClr val="00B050"/>
                </a:solidFill>
              </a:rPr>
              <a:t> *</a:t>
            </a:r>
          </a:p>
          <a:p>
            <a:r>
              <a:rPr lang="en-CA" dirty="0">
                <a:solidFill>
                  <a:srgbClr val="00B050"/>
                </a:solidFill>
              </a:rPr>
              <a:t> * @author James Bond</a:t>
            </a:r>
          </a:p>
          <a:p>
            <a:r>
              <a:rPr lang="en-CA" dirty="0">
                <a:solidFill>
                  <a:srgbClr val="00B050"/>
                </a:solidFill>
              </a:rPr>
              <a:t> * @version v100</a:t>
            </a:r>
          </a:p>
          <a:p>
            <a:r>
              <a:rPr lang="en-CA" dirty="0">
                <a:solidFill>
                  <a:srgbClr val="00B050"/>
                </a:solidFill>
              </a:rPr>
              <a:t> */</a:t>
            </a:r>
          </a:p>
          <a:p>
            <a:r>
              <a:rPr lang="en-CA" dirty="0">
                <a:solidFill>
                  <a:srgbClr val="7030A0"/>
                </a:solidFill>
              </a:rPr>
              <a:t>public class </a:t>
            </a:r>
            <a:r>
              <a:rPr lang="en-CA" dirty="0" err="1">
                <a:solidFill>
                  <a:srgbClr val="7030A0"/>
                </a:solidFill>
              </a:rPr>
              <a:t>NumbersPgm</a:t>
            </a:r>
            <a:endParaRPr lang="en-CA" dirty="0">
              <a:solidFill>
                <a:srgbClr val="7030A0"/>
              </a:solidFill>
            </a:endParaRPr>
          </a:p>
          <a:p>
            <a:r>
              <a:rPr lang="en-CA" dirty="0">
                <a:solidFill>
                  <a:srgbClr val="7030A0"/>
                </a:solidFill>
              </a:rPr>
              <a:t>{ //class</a:t>
            </a:r>
          </a:p>
          <a:p>
            <a:endParaRPr lang="en-CA" dirty="0">
              <a:solidFill>
                <a:srgbClr val="00B05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   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  <a:r>
              <a:rPr lang="en-CA" dirty="0">
                <a:solidFill>
                  <a:srgbClr val="00B050"/>
                </a:solidFill>
              </a:rPr>
              <a:t>         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8D4F5D-1889-4DD2-B44F-EE893ADFEBC3}"/>
              </a:ext>
            </a:extLst>
          </p:cNvPr>
          <p:cNvSpPr txBox="1">
            <a:spLocks/>
          </p:cNvSpPr>
          <p:nvPr/>
        </p:nvSpPr>
        <p:spPr>
          <a:xfrm>
            <a:off x="317104" y="60101"/>
            <a:ext cx="10058400" cy="7704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err="1"/>
              <a:t>Swappng</a:t>
            </a:r>
            <a:r>
              <a:rPr lang="en-CA" dirty="0"/>
              <a:t> Two </a:t>
            </a:r>
            <a:r>
              <a:rPr lang="en-CA" dirty="0" err="1"/>
              <a:t>ints</a:t>
            </a:r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FFAA9-2726-448B-A82E-8121D27C3244}"/>
              </a:ext>
            </a:extLst>
          </p:cNvPr>
          <p:cNvSpPr txBox="1"/>
          <p:nvPr/>
        </p:nvSpPr>
        <p:spPr>
          <a:xfrm>
            <a:off x="5687735" y="565256"/>
            <a:ext cx="63847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B050"/>
                </a:solidFill>
              </a:rPr>
              <a:t> </a:t>
            </a:r>
          </a:p>
          <a:p>
            <a:r>
              <a:rPr lang="en-CA" dirty="0">
                <a:solidFill>
                  <a:srgbClr val="FF0000"/>
                </a:solidFill>
              </a:rPr>
              <a:t>public static void main(String </a:t>
            </a:r>
            <a:r>
              <a:rPr lang="en-CA" dirty="0" err="1">
                <a:solidFill>
                  <a:srgbClr val="FF0000"/>
                </a:solidFill>
              </a:rPr>
              <a:t>args</a:t>
            </a:r>
            <a:r>
              <a:rPr lang="en-CA" dirty="0">
                <a:solidFill>
                  <a:srgbClr val="FF0000"/>
                </a:solidFill>
              </a:rPr>
              <a:t>[])</a:t>
            </a:r>
          </a:p>
          <a:p>
            <a:r>
              <a:rPr lang="en-CA" dirty="0">
                <a:solidFill>
                  <a:srgbClr val="FF0000"/>
                </a:solidFill>
              </a:rPr>
              <a:t> { //main</a:t>
            </a:r>
          </a:p>
          <a:p>
            <a:r>
              <a:rPr lang="en-CA" dirty="0">
                <a:solidFill>
                  <a:srgbClr val="FF0000"/>
                </a:solidFill>
              </a:rPr>
              <a:t>  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int x = 10;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int y = 20;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int temp = 0;</a:t>
            </a:r>
            <a:endParaRPr lang="en-CA" dirty="0">
              <a:solidFill>
                <a:srgbClr val="00B050"/>
              </a:solidFill>
            </a:endParaRPr>
          </a:p>
          <a:p>
            <a:endParaRPr lang="en-CA" dirty="0">
              <a:solidFill>
                <a:srgbClr val="00B050"/>
              </a:solidFill>
            </a:endParaRPr>
          </a:p>
          <a:p>
            <a:r>
              <a:rPr lang="en-CA" dirty="0">
                <a:solidFill>
                  <a:srgbClr val="FF0000"/>
                </a:solidFill>
              </a:rPr>
              <a:t>       //to swap the values in x &amp; y, you need a third variable temp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  <a:r>
              <a:rPr lang="en-CA" dirty="0" err="1">
                <a:solidFill>
                  <a:srgbClr val="FF0000"/>
                </a:solidFill>
              </a:rPr>
              <a:t>System.out.println</a:t>
            </a:r>
            <a:r>
              <a:rPr lang="en-CA" dirty="0">
                <a:solidFill>
                  <a:srgbClr val="FF0000"/>
                </a:solidFill>
              </a:rPr>
              <a:t> ("Before: x = "+ x + "  y = " + y);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temp = x;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x = y;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y = temp;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  <a:r>
              <a:rPr lang="en-CA" dirty="0" err="1">
                <a:solidFill>
                  <a:srgbClr val="FF0000"/>
                </a:solidFill>
              </a:rPr>
              <a:t>System.out.println</a:t>
            </a:r>
            <a:r>
              <a:rPr lang="en-CA" dirty="0">
                <a:solidFill>
                  <a:srgbClr val="FF0000"/>
                </a:solidFill>
              </a:rPr>
              <a:t> ("After : x = "+ x + "  y = " + y);</a:t>
            </a:r>
          </a:p>
          <a:p>
            <a:r>
              <a:rPr lang="en-CA" dirty="0">
                <a:solidFill>
                  <a:srgbClr val="FF0000"/>
                </a:solidFill>
              </a:rPr>
              <a:t>            </a:t>
            </a:r>
          </a:p>
          <a:p>
            <a:r>
              <a:rPr lang="en-CA" dirty="0">
                <a:solidFill>
                  <a:srgbClr val="FF0000"/>
                </a:solidFill>
              </a:rPr>
              <a:t>   } //main</a:t>
            </a:r>
          </a:p>
          <a:p>
            <a:r>
              <a:rPr lang="en-CA" dirty="0">
                <a:solidFill>
                  <a:srgbClr val="00B050"/>
                </a:solidFill>
              </a:rPr>
              <a:t>    </a:t>
            </a:r>
          </a:p>
          <a:p>
            <a:r>
              <a:rPr lang="en-CA" dirty="0">
                <a:solidFill>
                  <a:srgbClr val="7030A0"/>
                </a:solidFill>
              </a:rPr>
              <a:t>} //class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D351F5-014D-4206-BB93-678DFFB09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8" y="3429000"/>
            <a:ext cx="4056163" cy="267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3C6BEA-E983-4895-938D-7373A796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81" y="3984013"/>
            <a:ext cx="2886478" cy="110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17885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{9B1777DF-0278-4315-91FE-B24BD32ADEC6}tf56160789_win32</Template>
  <TotalTime>70</TotalTime>
  <Words>560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</vt:lpstr>
      <vt:lpstr>Bookman Old Style</vt:lpstr>
      <vt:lpstr>Calibri</vt:lpstr>
      <vt:lpstr>Franklin Gothic Book</vt:lpstr>
      <vt:lpstr>Google Sans</vt:lpstr>
      <vt:lpstr>Helvetica</vt:lpstr>
      <vt:lpstr>1_RetrospectVTI</vt:lpstr>
      <vt:lpstr>Introduction to Java</vt:lpstr>
      <vt:lpstr>The Most Common Data Types</vt:lpstr>
      <vt:lpstr>First Program</vt:lpstr>
      <vt:lpstr>more Data Types for Numbers</vt:lpstr>
      <vt:lpstr>PowerPoint Presentation</vt:lpstr>
      <vt:lpstr>Escape Characters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Java</dc:title>
  <dc:creator>Dave S</dc:creator>
  <cp:lastModifiedBy>Dave S</cp:lastModifiedBy>
  <cp:revision>6</cp:revision>
  <dcterms:created xsi:type="dcterms:W3CDTF">2021-08-17T23:42:50Z</dcterms:created>
  <dcterms:modified xsi:type="dcterms:W3CDTF">2021-11-13T10:29:23Z</dcterms:modified>
</cp:coreProperties>
</file>