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73" r:id="rId5"/>
    <p:sldId id="297" r:id="rId6"/>
    <p:sldId id="300" r:id="rId7"/>
    <p:sldId id="298" r:id="rId8"/>
    <p:sldId id="263" r:id="rId9"/>
    <p:sldId id="264" r:id="rId10"/>
    <p:sldId id="265" r:id="rId11"/>
    <p:sldId id="257" r:id="rId1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955D3C-3E95-403A-ADB2-B34126F76FA9}" type="datetimeFigureOut">
              <a:rPr lang="en-CA" smtClean="0"/>
              <a:t>2021-11-13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3A30593-974B-404A-9E9E-920CE43150E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28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A628322-1E3E-4742-9D56-38AE935ABD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57B547B-B49D-4F07-8D20-7CD2289650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838200"/>
            <a:ext cx="11582400" cy="5486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6317D-017F-49AD-83A6-1E8A62028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307 Fundamentals of Computer Science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EB7E5B-2EEF-42A8-A450-47C1A516C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Basics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E8EE23-BDEB-4C31-972B-EEB48B32F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61A33-BED0-44C2-A684-1854C3C1DD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01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C8C77-9EFB-4718-B2AD-0C19527237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Java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525D9-FD0A-4500-9666-2219E85A03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v101</a:t>
            </a:r>
          </a:p>
        </p:txBody>
      </p:sp>
    </p:spTree>
    <p:extLst>
      <p:ext uri="{BB962C8B-B14F-4D97-AF65-F5344CB8AC3E}">
        <p14:creationId xmlns:p14="http://schemas.microsoft.com/office/powerpoint/2010/main" val="3825352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562205C-8C8C-48C0-B497-17EC951F2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0"/>
            <a:ext cx="7772400" cy="773185"/>
          </a:xfrm>
        </p:spPr>
        <p:txBody>
          <a:bodyPr/>
          <a:lstStyle/>
          <a:p>
            <a:r>
              <a:rPr lang="en-US" altLang="en-US" dirty="0"/>
              <a:t>More about type casting</a:t>
            </a:r>
          </a:p>
        </p:txBody>
      </p:sp>
      <p:sp>
        <p:nvSpPr>
          <p:cNvPr id="574467" name="Rectangle 3">
            <a:extLst>
              <a:ext uri="{FF2B5EF4-FFF2-40B4-BE49-F238E27FC236}">
                <a16:creationId xmlns:a16="http://schemas.microsoft.com/office/drawing/2014/main" id="{FD56DDB9-EFBA-46C3-962A-5C0AAFE5D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990600"/>
            <a:ext cx="9144000" cy="51054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Type casting has high precedence and only casts the item immediately next to it.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Courier New" pitchFamily="49" charset="0"/>
              </a:rPr>
              <a:t>double y = 1 + </a:t>
            </a:r>
            <a:r>
              <a:rPr lang="en-US" sz="2800" b="1" dirty="0">
                <a:solidFill>
                  <a:srgbClr val="003399"/>
                </a:solidFill>
                <a:latin typeface="Courier New" pitchFamily="49" charset="0"/>
              </a:rPr>
              <a:t>(double)</a:t>
            </a:r>
            <a:r>
              <a:rPr lang="en-US" sz="2800" dirty="0">
                <a:solidFill>
                  <a:srgbClr val="003399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3399"/>
                </a:solidFill>
                <a:latin typeface="Courier New" pitchFamily="49" charset="0"/>
              </a:rPr>
              <a:t>1</a:t>
            </a:r>
            <a:r>
              <a:rPr lang="en-US" sz="2800" dirty="0">
                <a:latin typeface="Courier New" pitchFamily="49" charset="0"/>
              </a:rPr>
              <a:t> / 2;     </a:t>
            </a:r>
            <a:r>
              <a:rPr lang="en-US" sz="2800" b="1" dirty="0">
                <a:solidFill>
                  <a:srgbClr val="008080"/>
                </a:solidFill>
                <a:latin typeface="Courier New" pitchFamily="49" charset="0"/>
              </a:rPr>
              <a:t>// 1.5</a:t>
            </a:r>
          </a:p>
          <a:p>
            <a:pPr lvl="1">
              <a:defRPr/>
            </a:pPr>
            <a:endParaRPr lang="en-US" b="1" dirty="0">
              <a:solidFill>
                <a:srgbClr val="008080"/>
              </a:solidFill>
            </a:endParaRPr>
          </a:p>
          <a:p>
            <a:pPr>
              <a:defRPr/>
            </a:pPr>
            <a:r>
              <a:rPr lang="en-US" sz="2800" dirty="0"/>
              <a:t>You can use parentheses to force evaluation order.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Courier New" pitchFamily="49" charset="0"/>
              </a:rPr>
              <a:t>double average = </a:t>
            </a:r>
            <a:r>
              <a:rPr lang="en-US" sz="2800" b="1" dirty="0">
                <a:latin typeface="Courier New" pitchFamily="49" charset="0"/>
              </a:rPr>
              <a:t>(double)</a:t>
            </a:r>
            <a:r>
              <a:rPr lang="en-US" sz="2800" dirty="0">
                <a:latin typeface="Courier New" pitchFamily="49" charset="0"/>
              </a:rPr>
              <a:t> (a + b + c) / 3;</a:t>
            </a:r>
          </a:p>
          <a:p>
            <a:pPr lvl="1">
              <a:defRPr/>
            </a:pPr>
            <a:endParaRPr lang="en-US" dirty="0">
              <a:latin typeface="Courier New" pitchFamily="49" charset="0"/>
            </a:endParaRPr>
          </a:p>
          <a:p>
            <a:pPr>
              <a:defRPr/>
            </a:pPr>
            <a:r>
              <a:rPr lang="en-US" sz="2800" dirty="0"/>
              <a:t>A conversion to </a:t>
            </a:r>
            <a:r>
              <a:rPr lang="en-US" sz="2800" dirty="0">
                <a:latin typeface="Courier New" pitchFamily="49" charset="0"/>
              </a:rPr>
              <a:t>double</a:t>
            </a:r>
            <a:r>
              <a:rPr lang="en-US" sz="2800" dirty="0"/>
              <a:t> can be achieved in other ways.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Courier New" pitchFamily="49" charset="0"/>
              </a:rPr>
              <a:t>double average = 1.0 * (a + b + c) / 3;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87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86C92D0-F915-451E-9B79-8D5A9C886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 Types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E2B520C-5384-4A6E-938D-CC9B035E3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 dirty="0"/>
              <a:t>data types:  </a:t>
            </a:r>
            <a:r>
              <a:rPr lang="en-US" altLang="en-US" sz="2800" dirty="0">
                <a:latin typeface="Courier" charset="0"/>
              </a:rPr>
              <a:t>int, double, </a:t>
            </a:r>
            <a:r>
              <a:rPr lang="en-US" altLang="en-US" sz="2800" dirty="0" err="1">
                <a:latin typeface="Courier" charset="0"/>
              </a:rPr>
              <a:t>boolean</a:t>
            </a:r>
            <a:r>
              <a:rPr lang="en-US" altLang="en-US" sz="2800" dirty="0">
                <a:latin typeface="Courier" charset="0"/>
              </a:rPr>
              <a:t>, char</a:t>
            </a:r>
          </a:p>
          <a:p>
            <a:pPr marL="0" indent="0">
              <a:buNone/>
            </a:pPr>
            <a:r>
              <a:rPr lang="en-US" altLang="en-US" sz="2800" dirty="0">
                <a:latin typeface="Courier" charset="0"/>
              </a:rPr>
              <a:t>byte, short, long, float</a:t>
            </a:r>
          </a:p>
          <a:p>
            <a:pPr marL="0" indent="0">
              <a:buNone/>
            </a:pPr>
            <a:endParaRPr lang="en-US" altLang="en-US" sz="2800" dirty="0">
              <a:latin typeface="Courier" charset="0"/>
            </a:endParaRPr>
          </a:p>
          <a:p>
            <a:r>
              <a:rPr lang="en-US" altLang="en-US" sz="2800" dirty="0" err="1">
                <a:latin typeface="Courier" charset="0"/>
              </a:rPr>
              <a:t>boolean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/>
              <a:t>has values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>
                <a:latin typeface="Courier" charset="0"/>
              </a:rPr>
              <a:t>true</a:t>
            </a:r>
            <a:r>
              <a:rPr lang="en-US" altLang="en-US" sz="2800" dirty="0"/>
              <a:t> and</a:t>
            </a:r>
            <a:r>
              <a:rPr lang="en-US" altLang="en-US" sz="2800" dirty="0">
                <a:latin typeface="Comic Sans MS" panose="030F0702030302020204" pitchFamily="66" charset="0"/>
              </a:rPr>
              <a:t> </a:t>
            </a:r>
            <a:r>
              <a:rPr lang="en-US" altLang="en-US" sz="2800" dirty="0">
                <a:latin typeface="Courier" charset="0"/>
              </a:rPr>
              <a:t>false</a:t>
            </a:r>
          </a:p>
          <a:p>
            <a:pPr marL="0" indent="0">
              <a:buNone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r>
              <a:rPr lang="en-US" altLang="en-US" sz="2800" dirty="0"/>
              <a:t>declarations look like this,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lvl="1"/>
            <a:r>
              <a:rPr lang="en-US" altLang="en-US" sz="2400" dirty="0">
                <a:latin typeface="Courier" charset="0"/>
              </a:rPr>
              <a:t>double x, y;</a:t>
            </a:r>
          </a:p>
          <a:p>
            <a:pPr lvl="1"/>
            <a:r>
              <a:rPr lang="en-US" altLang="en-US" sz="2400" dirty="0">
                <a:latin typeface="Courier" charset="0"/>
              </a:rPr>
              <a:t>int count = 0;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lvl="1"/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585762-7FCF-4011-B71A-17E45EA5B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Expressions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1012B6D-9866-4335-8C9C-2192CCD14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4087" y="1495337"/>
            <a:ext cx="9998279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Assignment statements you can use  </a:t>
            </a:r>
            <a:r>
              <a:rPr lang="en-US" altLang="en-US" sz="2800" dirty="0">
                <a:latin typeface="Comic Sans MS" panose="030F0702030302020204" pitchFamily="66" charset="0"/>
              </a:rPr>
              <a:t>=</a:t>
            </a:r>
            <a:r>
              <a:rPr lang="en-US" altLang="en-US" sz="2800" dirty="0"/>
              <a:t>,  </a:t>
            </a:r>
            <a:r>
              <a:rPr lang="en-US" altLang="en-US" sz="2800" dirty="0">
                <a:latin typeface="Comic Sans MS" panose="030F0702030302020204" pitchFamily="66" charset="0"/>
              </a:rPr>
              <a:t>+=</a:t>
            </a:r>
            <a:r>
              <a:rPr lang="en-US" altLang="en-US" sz="2800" dirty="0"/>
              <a:t>,  </a:t>
            </a:r>
            <a:r>
              <a:rPr lang="en-US" altLang="en-US" sz="2800" dirty="0">
                <a:latin typeface="Comic Sans MS" panose="030F0702030302020204" pitchFamily="66" charset="0"/>
              </a:rPr>
              <a:t>*=</a:t>
            </a:r>
            <a:r>
              <a:rPr lang="en-US" altLang="en-US" sz="2800" dirty="0"/>
              <a:t>  etc.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Arithmetic uses the familiar  </a:t>
            </a:r>
            <a:r>
              <a:rPr lang="en-US" altLang="en-US" sz="2800" dirty="0">
                <a:latin typeface="Comic Sans MS" panose="030F0702030302020204" pitchFamily="66" charset="0"/>
              </a:rPr>
              <a:t>+  -  *  /  %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Java also has </a:t>
            </a:r>
            <a:r>
              <a:rPr lang="en-US" altLang="en-US" sz="2800" dirty="0">
                <a:latin typeface="Comic Sans MS" panose="030F0702030302020204" pitchFamily="66" charset="0"/>
              </a:rPr>
              <a:t>++ </a:t>
            </a:r>
            <a:r>
              <a:rPr lang="en-US" altLang="en-US" sz="2800" dirty="0"/>
              <a:t>and --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Java has </a:t>
            </a:r>
            <a:r>
              <a:rPr lang="en-US" altLang="en-US" sz="2800" dirty="0" err="1"/>
              <a:t>boolean</a:t>
            </a:r>
            <a:r>
              <a:rPr lang="en-US" altLang="en-US" sz="2800" dirty="0"/>
              <a:t> operators  </a:t>
            </a:r>
            <a:r>
              <a:rPr lang="en-US" altLang="en-US" sz="2800" dirty="0">
                <a:latin typeface="Comic Sans MS" panose="030F0702030302020204" pitchFamily="66" charset="0"/>
              </a:rPr>
              <a:t>&amp;&amp;  ||  !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Java has comparisons  </a:t>
            </a:r>
            <a:r>
              <a:rPr lang="en-US" altLang="en-US" sz="2800" dirty="0">
                <a:latin typeface="Comic Sans MS" panose="030F0702030302020204" pitchFamily="66" charset="0"/>
              </a:rPr>
              <a:t>&lt;   &lt;=  ==  !=  &gt;=  &gt;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F7D4310-E8B1-48A9-83E4-8553DF727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Comments Within the Code in Java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4EE981A-F1F7-42A4-829A-917D5C7EA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/* This kind of comment </a:t>
            </a: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can span multiple lines </a:t>
            </a: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*/</a:t>
            </a:r>
          </a:p>
          <a:p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// This kind of comment, concludes at the end of the line</a:t>
            </a:r>
          </a:p>
          <a:p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endParaRPr lang="en-US" altLang="en-US" sz="2000" dirty="0">
              <a:latin typeface="Courier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Courier" charset="0"/>
              </a:rPr>
              <a:t>/**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  * This kind of comment is a special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  * </a:t>
            </a:r>
            <a:r>
              <a:rPr lang="en-US" altLang="en-US" sz="2000" dirty="0" err="1">
                <a:latin typeface="Courier" charset="0"/>
              </a:rPr>
              <a:t>javadoc</a:t>
            </a:r>
            <a:r>
              <a:rPr lang="en-US" altLang="en-US" sz="2000" dirty="0">
                <a:latin typeface="Courier" charset="0"/>
              </a:rPr>
              <a:t> style comment</a:t>
            </a:r>
            <a:br>
              <a:rPr lang="en-US" altLang="en-US" sz="2000" dirty="0">
                <a:latin typeface="Courier" charset="0"/>
              </a:rPr>
            </a:br>
            <a:r>
              <a:rPr lang="en-US" altLang="en-US" sz="2000" dirty="0">
                <a:latin typeface="Courier" charset="0"/>
              </a:rPr>
              <a:t>  */</a:t>
            </a:r>
            <a:endParaRPr lang="en-US" altLang="en-US" dirty="0">
              <a:latin typeface="Courier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5373C5E8-BD88-4135-9F05-647AD238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3DF31FD-F2EE-47DA-9AFA-B088822F02AD}" type="slidenum">
              <a:rPr lang="en-US" altLang="en-US" sz="1800"/>
              <a:pPr eaLnBrk="1" hangingPunct="1"/>
              <a:t>5</a:t>
            </a:fld>
            <a:endParaRPr lang="en-US" altLang="en-US" sz="1800"/>
          </a:p>
        </p:txBody>
      </p:sp>
      <p:sp>
        <p:nvSpPr>
          <p:cNvPr id="22533" name="Rectangle 2">
            <a:extLst>
              <a:ext uri="{FF2B5EF4-FFF2-40B4-BE49-F238E27FC236}">
                <a16:creationId xmlns:a16="http://schemas.microsoft.com/office/drawing/2014/main" id="{33C2AD35-FE59-4C74-B91C-2943EA40E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06960"/>
            <a:ext cx="7772400" cy="63599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Data Type Ranges</a:t>
            </a:r>
          </a:p>
        </p:txBody>
      </p:sp>
      <p:graphicFrame>
        <p:nvGraphicFramePr>
          <p:cNvPr id="76850" name="Group 50">
            <a:extLst>
              <a:ext uri="{FF2B5EF4-FFF2-40B4-BE49-F238E27FC236}">
                <a16:creationId xmlns:a16="http://schemas.microsoft.com/office/drawing/2014/main" id="{5EAEC26F-8E4D-4288-B495-5EC8D0E2D2D6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981200" y="742951"/>
          <a:ext cx="8191500" cy="5519739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Characteristics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Range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byte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bit signed integer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-128 to 127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9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short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bit signed integer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-32768 to 32767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 signed integer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-2,147,483,648 to 2,147,483,647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long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 bit signed integer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-9,223,372,036,854,775,808 to- 9,223,372,036,854,775,807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float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 floating point number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1.4E-45 to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3.4028235E+38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 bit floating point number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4.9E-324 to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1.7976931348623157E+308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boolean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true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or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false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NA, note Java booleans cannot be converted to or from other types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1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char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bit, Unicode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Marlett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Unicode character,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\u0000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\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uFFFF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Can mix with integer types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15BF4E-AB38-47AC-8A9D-E490A19A4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922" y="137549"/>
            <a:ext cx="8911687" cy="625849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Courier New" panose="02070309020205020404" pitchFamily="49" charset="0"/>
              </a:rPr>
              <a:t>Math Class’s Static Methods</a:t>
            </a:r>
            <a:br>
              <a:rPr lang="en-US" altLang="en-US" dirty="0">
                <a:latin typeface="Courier New" panose="02070309020205020404" pitchFamily="49" charset="0"/>
              </a:rPr>
            </a:b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532AACF-35C3-45E7-B003-3B2370759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0" y="1143000"/>
            <a:ext cx="9067800" cy="51054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sz="2800" dirty="0"/>
              <a:t>Examples: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altLang="en-US" sz="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double </a:t>
            </a:r>
            <a:r>
              <a:rPr lang="en-US" altLang="en-US" sz="2000" dirty="0" err="1">
                <a:latin typeface="Courier New" panose="02070309020205020404" pitchFamily="49" charset="0"/>
              </a:rPr>
              <a:t>squareRoot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Math.sqrt</a:t>
            </a:r>
            <a:r>
              <a:rPr lang="en-US" altLang="en-US" sz="2000" b="1" dirty="0">
                <a:latin typeface="Courier New" panose="02070309020205020404" pitchFamily="49" charset="0"/>
              </a:rPr>
              <a:t>(144.0)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squareRoot</a:t>
            </a:r>
            <a:r>
              <a:rPr lang="en-US" altLang="en-US" sz="2000" dirty="0">
                <a:latin typeface="Courier New" panose="02070309020205020404" pitchFamily="49" charset="0"/>
              </a:rPr>
              <a:t>);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12.0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int </a:t>
            </a:r>
            <a:r>
              <a:rPr lang="en-US" altLang="en-US" sz="2000" dirty="0" err="1">
                <a:latin typeface="Courier New" panose="02070309020205020404" pitchFamily="49" charset="0"/>
              </a:rPr>
              <a:t>absoluteValue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Math.abs</a:t>
            </a:r>
            <a:r>
              <a:rPr lang="en-US" altLang="en-US" sz="2000" b="1" dirty="0">
                <a:latin typeface="Courier New" panose="02070309020205020404" pitchFamily="49" charset="0"/>
              </a:rPr>
              <a:t>(-50)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absoluteValue</a:t>
            </a:r>
            <a:r>
              <a:rPr lang="en-US" altLang="en-US" sz="2000" dirty="0">
                <a:latin typeface="Courier New" panose="02070309020205020404" pitchFamily="49" charset="0"/>
              </a:rPr>
              <a:t>);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50</a:t>
            </a:r>
            <a:endParaRPr lang="en-US" altLang="en-US" sz="7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Math.min</a:t>
            </a:r>
            <a:r>
              <a:rPr lang="en-US" altLang="en-US" sz="2000" b="1" dirty="0">
                <a:latin typeface="Courier New" panose="02070309020205020404" pitchFamily="49" charset="0"/>
              </a:rPr>
              <a:t>(3, 7)</a:t>
            </a:r>
            <a:r>
              <a:rPr lang="en-US" altLang="en-US" sz="2000" dirty="0">
                <a:latin typeface="Courier New" panose="02070309020205020404" pitchFamily="49" charset="0"/>
              </a:rPr>
              <a:t> + 2);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5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800" dirty="0"/>
              <a:t>The </a:t>
            </a:r>
            <a:r>
              <a:rPr lang="en-US" altLang="en-US" sz="2800" dirty="0">
                <a:latin typeface="Courier New" panose="02070309020205020404" pitchFamily="49" charset="0"/>
              </a:rPr>
              <a:t>Math</a:t>
            </a:r>
            <a:r>
              <a:rPr lang="en-US" altLang="en-US" sz="2800" dirty="0"/>
              <a:t> methods do not print to the console.</a:t>
            </a:r>
          </a:p>
          <a:p>
            <a:pPr lvl="1"/>
            <a:r>
              <a:rPr lang="en-US" altLang="en-US" sz="2400" dirty="0"/>
              <a:t>Each method ("returns") a numeric result.</a:t>
            </a:r>
          </a:p>
          <a:p>
            <a:pPr lvl="1"/>
            <a:r>
              <a:rPr lang="en-US" altLang="en-US" sz="2400" dirty="0"/>
              <a:t>The results are used in expressions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2DA2B4-F342-40A9-9135-08C4E431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Java's </a:t>
            </a:r>
            <a:r>
              <a:rPr lang="en-US" altLang="en-US">
                <a:latin typeface="Courier New" panose="02070309020205020404" pitchFamily="49" charset="0"/>
              </a:rPr>
              <a:t>Math</a:t>
            </a:r>
            <a:r>
              <a:rPr lang="en-US" altLang="en-US"/>
              <a:t> class</a:t>
            </a:r>
          </a:p>
        </p:txBody>
      </p:sp>
      <p:graphicFrame>
        <p:nvGraphicFramePr>
          <p:cNvPr id="548987" name="Group 123">
            <a:extLst>
              <a:ext uri="{FF2B5EF4-FFF2-40B4-BE49-F238E27FC236}">
                <a16:creationId xmlns:a16="http://schemas.microsoft.com/office/drawing/2014/main" id="{35A87380-CACD-4F73-A28A-7536552880E1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219200"/>
          <a:ext cx="6781800" cy="4911142"/>
        </p:xfrm>
        <a:graphic>
          <a:graphicData uri="http://schemas.openxmlformats.org/drawingml/2006/table">
            <a:tbl>
              <a:tblPr/>
              <a:tblGrid>
                <a:gridCol w="314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4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Method name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Math.abs(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absolute value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Math.ceil(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moves up to ceiling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Math.floor(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moves down to floor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Math.log10(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logarithm, base 10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Math.max(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value1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value2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larger of two values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Math.min(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value1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value2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smaller of two values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Math.pow(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base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base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to the 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exp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power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Math.random()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random 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between 0 and 1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Math.rint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Round int, nearest whole number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Math.sqrt(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square root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423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Math.sin(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Math.cos(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Math.tan(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sine/cosine/tangent of</a:t>
                      </a:r>
                      <a:b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 angle in radians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7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Math.toDegrees(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Math.toRadians(</a:t>
                      </a:r>
                      <a:r>
                        <a:rPr kumimoji="0" 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value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marT="45214" marB="452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convert degrees to</a:t>
                      </a:r>
                      <a:b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radians and back</a:t>
                      </a:r>
                    </a:p>
                  </a:txBody>
                  <a:tcPr marT="45214" marB="452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48911" name="Group 47">
            <a:extLst>
              <a:ext uri="{FF2B5EF4-FFF2-40B4-BE49-F238E27FC236}">
                <a16:creationId xmlns:a16="http://schemas.microsoft.com/office/drawing/2014/main" id="{88F25258-C521-4014-A6EB-5043AA4BADC6}"/>
              </a:ext>
            </a:extLst>
          </p:cNvPr>
          <p:cNvGraphicFramePr>
            <a:graphicFrameLocks noGrp="1"/>
          </p:cNvGraphicFramePr>
          <p:nvPr/>
        </p:nvGraphicFramePr>
        <p:xfrm>
          <a:off x="7696201" y="5167313"/>
          <a:ext cx="2771775" cy="1006476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Constant 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Description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Math.E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2.7182818...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Math.PI</a:t>
                      </a:r>
                    </a:p>
                  </a:txBody>
                  <a:tcPr marT="45749" marB="457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3.1415926...</a:t>
                      </a:r>
                    </a:p>
                  </a:txBody>
                  <a:tcPr marT="45749" marB="457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29" name="Slide Number Placeholder 1">
            <a:extLst>
              <a:ext uri="{FF2B5EF4-FFF2-40B4-BE49-F238E27FC236}">
                <a16:creationId xmlns:a16="http://schemas.microsoft.com/office/drawing/2014/main" id="{EFBFB25F-1CAE-440C-826F-3C2A2AA4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F51D29-24F0-42FB-9145-C64D40F11D0F}" type="slidenum">
              <a:rPr lang="en-US" altLang="en-US" sz="18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8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4F73F49-2306-4185-814B-D578BA34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30697"/>
            <a:ext cx="8911687" cy="757805"/>
          </a:xfrm>
        </p:spPr>
        <p:txBody>
          <a:bodyPr/>
          <a:lstStyle/>
          <a:p>
            <a:r>
              <a:rPr lang="en-US" altLang="en-US" dirty="0"/>
              <a:t>Real number Issues</a:t>
            </a:r>
          </a:p>
        </p:txBody>
      </p:sp>
      <p:sp>
        <p:nvSpPr>
          <p:cNvPr id="580611" name="Rectangle 3">
            <a:extLst>
              <a:ext uri="{FF2B5EF4-FFF2-40B4-BE49-F238E27FC236}">
                <a16:creationId xmlns:a16="http://schemas.microsoft.com/office/drawing/2014/main" id="{B0DE9DD0-625D-4E93-997F-7C7E036C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143000"/>
            <a:ext cx="9220200" cy="51054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Some </a:t>
            </a:r>
            <a:r>
              <a:rPr lang="en-US" dirty="0">
                <a:latin typeface="Courier New" pitchFamily="49" charset="0"/>
              </a:rPr>
              <a:t>Math</a:t>
            </a:r>
            <a:r>
              <a:rPr lang="en-US" dirty="0"/>
              <a:t> methods return </a:t>
            </a:r>
            <a:r>
              <a:rPr lang="en-US" dirty="0">
                <a:latin typeface="Courier New" pitchFamily="49" charset="0"/>
              </a:rPr>
              <a:t>double</a:t>
            </a:r>
            <a:r>
              <a:rPr lang="en-US" dirty="0"/>
              <a:t> or other non-</a:t>
            </a:r>
            <a:r>
              <a:rPr lang="en-US" dirty="0">
                <a:latin typeface="Courier New" pitchFamily="49" charset="0"/>
              </a:rPr>
              <a:t>int</a:t>
            </a:r>
            <a:r>
              <a:rPr lang="en-US" dirty="0"/>
              <a:t> types.</a:t>
            </a:r>
          </a:p>
          <a:p>
            <a:pPr marL="0" indent="0">
              <a:buNone/>
              <a:defRPr/>
            </a:pPr>
            <a:r>
              <a:rPr lang="en-US" sz="2300" dirty="0">
                <a:solidFill>
                  <a:srgbClr val="800000"/>
                </a:solidFill>
                <a:latin typeface="Courier New" pitchFamily="49" charset="0"/>
              </a:rPr>
              <a:t>int x = </a:t>
            </a:r>
            <a:r>
              <a:rPr lang="en-US" sz="2300" dirty="0" err="1">
                <a:solidFill>
                  <a:srgbClr val="800000"/>
                </a:solidFill>
                <a:latin typeface="Courier New" pitchFamily="49" charset="0"/>
              </a:rPr>
              <a:t>Math.pow</a:t>
            </a:r>
            <a:r>
              <a:rPr lang="en-US" sz="2300" dirty="0">
                <a:solidFill>
                  <a:srgbClr val="800000"/>
                </a:solidFill>
                <a:latin typeface="Courier New" pitchFamily="49" charset="0"/>
              </a:rPr>
              <a:t>(10, 3); </a:t>
            </a:r>
            <a:r>
              <a:rPr lang="en-US" sz="2300" b="1" dirty="0">
                <a:solidFill>
                  <a:srgbClr val="800000"/>
                </a:solidFill>
                <a:latin typeface="Courier New" pitchFamily="49" charset="0"/>
              </a:rPr>
              <a:t>// ERROR: incompatible type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lnSpc>
                <a:spcPct val="110000"/>
              </a:lnSpc>
              <a:defRPr/>
            </a:pPr>
            <a:r>
              <a:rPr lang="en-US" sz="2800" dirty="0"/>
              <a:t>Some </a:t>
            </a:r>
            <a:r>
              <a:rPr lang="en-US" sz="2800" dirty="0">
                <a:latin typeface="Courier New" pitchFamily="49" charset="0"/>
              </a:rPr>
              <a:t>double</a:t>
            </a:r>
            <a:r>
              <a:rPr lang="en-US" sz="2800" dirty="0"/>
              <a:t> values print poorly (too many digits).</a:t>
            </a:r>
            <a:endParaRPr lang="en-US" sz="800" dirty="0">
              <a:latin typeface="Courier New" pitchFamily="49" charset="0"/>
            </a:endParaRP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sz="2400" dirty="0">
                <a:latin typeface="Courier New" pitchFamily="49" charset="0"/>
              </a:rPr>
              <a:t>double result = 1.0 / 3.0;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sz="2400" dirty="0" err="1">
                <a:latin typeface="Courier New" pitchFamily="49" charset="0"/>
              </a:rPr>
              <a:t>System.out.println</a:t>
            </a:r>
            <a:r>
              <a:rPr lang="en-US" sz="2400" dirty="0">
                <a:latin typeface="Courier New" pitchFamily="49" charset="0"/>
              </a:rPr>
              <a:t>(result);    </a:t>
            </a:r>
            <a:r>
              <a:rPr lang="en-US" sz="2400" b="1" dirty="0">
                <a:solidFill>
                  <a:srgbClr val="008080"/>
                </a:solidFill>
                <a:latin typeface="Courier New" pitchFamily="49" charset="0"/>
              </a:rPr>
              <a:t>// 0.3333333333333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n-US" sz="2400" dirty="0"/>
          </a:p>
          <a:p>
            <a:pPr>
              <a:lnSpc>
                <a:spcPct val="110000"/>
              </a:lnSpc>
              <a:defRPr/>
            </a:pPr>
            <a:r>
              <a:rPr lang="en-US" sz="2800" dirty="0"/>
              <a:t>The computer represents </a:t>
            </a:r>
            <a:r>
              <a:rPr lang="en-US" sz="2800" dirty="0">
                <a:latin typeface="Courier New" pitchFamily="49" charset="0"/>
              </a:rPr>
              <a:t>double</a:t>
            </a:r>
            <a:r>
              <a:rPr lang="en-US" sz="2800" dirty="0"/>
              <a:t> in an imprecise way.</a:t>
            </a:r>
            <a:endParaRPr lang="en-US" sz="800" dirty="0">
              <a:latin typeface="Courier New" pitchFamily="49" charset="0"/>
            </a:endParaRPr>
          </a:p>
          <a:p>
            <a:pPr lvl="1">
              <a:lnSpc>
                <a:spcPct val="110000"/>
              </a:lnSpc>
              <a:buFont typeface="Wingdings 2" pitchFamily="18" charset="2"/>
              <a:buNone/>
              <a:defRPr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</a:rPr>
              <a:t>System.out.println</a:t>
            </a:r>
            <a:r>
              <a:rPr lang="en-US" sz="2400" dirty="0">
                <a:latin typeface="Courier New" pitchFamily="49" charset="0"/>
              </a:rPr>
              <a:t>(0.1 + 0.2);</a:t>
            </a:r>
          </a:p>
          <a:p>
            <a:pPr lvl="1">
              <a:lnSpc>
                <a:spcPct val="110000"/>
              </a:lnSpc>
              <a:buFont typeface="Wingdings 2" pitchFamily="18" charset="2"/>
              <a:buNone/>
              <a:defRPr/>
            </a:pPr>
            <a:endParaRPr lang="en-US" sz="700" dirty="0">
              <a:latin typeface="Courier New" pitchFamily="49" charset="0"/>
            </a:endParaRPr>
          </a:p>
          <a:p>
            <a:pPr marL="457200" lvl="1" indent="0">
              <a:lnSpc>
                <a:spcPct val="110000"/>
              </a:lnSpc>
              <a:buNone/>
              <a:defRPr/>
            </a:pPr>
            <a:r>
              <a:rPr lang="en-US" sz="2400" dirty="0"/>
              <a:t>Instead of 0.3, the output is </a:t>
            </a:r>
            <a:r>
              <a:rPr lang="en-US" sz="2400" dirty="0">
                <a:latin typeface="Courier New" pitchFamily="49" charset="0"/>
              </a:rPr>
              <a:t>0.30000000000000004</a:t>
            </a:r>
          </a:p>
          <a:p>
            <a:pPr marL="457200" lvl="1" indent="0">
              <a:lnSpc>
                <a:spcPct val="110000"/>
              </a:lnSpc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D3C5355-591A-4F1F-9733-954037A25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859" y="171105"/>
            <a:ext cx="8911687" cy="60907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Casting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DCBBA87-A559-490B-A14A-3615FD4C2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1143000"/>
            <a:ext cx="10262532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b="1" dirty="0"/>
              <a:t>type cast</a:t>
            </a:r>
            <a:r>
              <a:rPr lang="en-US" altLang="en-US" sz="2800" dirty="0"/>
              <a:t>: a conversion from one type to another.</a:t>
            </a:r>
          </a:p>
          <a:p>
            <a:pPr lvl="1"/>
            <a:r>
              <a:rPr lang="en-US" altLang="en-US" sz="2400" dirty="0"/>
              <a:t>to promote an </a:t>
            </a:r>
            <a:r>
              <a:rPr lang="en-US" altLang="en-US" sz="2400" dirty="0">
                <a:latin typeface="Courier New" panose="02070309020205020404" pitchFamily="49" charset="0"/>
              </a:rPr>
              <a:t>int</a:t>
            </a:r>
            <a:r>
              <a:rPr lang="en-US" altLang="en-US" sz="2400" dirty="0"/>
              <a:t> into a </a:t>
            </a:r>
            <a:r>
              <a:rPr lang="en-US" altLang="en-US" sz="2400" dirty="0">
                <a:latin typeface="Courier New" panose="02070309020205020404" pitchFamily="49" charset="0"/>
              </a:rPr>
              <a:t>double</a:t>
            </a:r>
            <a:r>
              <a:rPr lang="en-US" altLang="en-US" sz="2400" dirty="0"/>
              <a:t> for floating point division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lvl="1"/>
            <a:r>
              <a:rPr lang="en-US" altLang="en-US" sz="2400" dirty="0"/>
              <a:t>to truncate a </a:t>
            </a:r>
            <a:r>
              <a:rPr lang="en-US" altLang="en-US" sz="2400" dirty="0">
                <a:latin typeface="Courier New" panose="02070309020205020404" pitchFamily="49" charset="0"/>
              </a:rPr>
              <a:t>double</a:t>
            </a:r>
            <a:r>
              <a:rPr lang="en-US" altLang="en-US" sz="2400" dirty="0"/>
              <a:t> from a real number to an integer</a:t>
            </a:r>
          </a:p>
          <a:p>
            <a:pPr marL="0" indent="0">
              <a:buNone/>
            </a:pPr>
            <a:r>
              <a:rPr lang="en-US" altLang="en-US" dirty="0"/>
              <a:t>Syntax: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(</a:t>
            </a:r>
            <a:r>
              <a:rPr lang="en-US" altLang="en-US" b="1" dirty="0"/>
              <a:t>type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  <a:r>
              <a:rPr lang="en-US" altLang="en-US" dirty="0"/>
              <a:t> </a:t>
            </a:r>
            <a:r>
              <a:rPr lang="en-US" altLang="en-US" b="1" dirty="0"/>
              <a:t>expression</a:t>
            </a:r>
            <a:endParaRPr lang="en-US" altLang="en-US" b="1" i="1" dirty="0"/>
          </a:p>
          <a:p>
            <a:pPr lvl="1">
              <a:buFont typeface="Wingdings 2" panose="05020102010507070707" pitchFamily="18" charset="2"/>
              <a:buNone/>
            </a:pPr>
            <a:endParaRPr lang="en-US" altLang="en-US" dirty="0"/>
          </a:p>
          <a:p>
            <a:pPr lvl="1">
              <a:buFont typeface="Wingdings 2" panose="05020102010507070707" pitchFamily="18" charset="2"/>
              <a:buNone/>
            </a:pPr>
            <a:r>
              <a:rPr lang="en-US" altLang="en-US" sz="2400" dirty="0"/>
              <a:t>Examples:</a:t>
            </a:r>
            <a:endParaRPr lang="en-US" altLang="en-US" sz="700" dirty="0"/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double result = </a:t>
            </a:r>
            <a:r>
              <a:rPr lang="en-US" altLang="en-US" sz="2400" b="1" dirty="0">
                <a:latin typeface="Courier New" panose="02070309020205020404" pitchFamily="49" charset="0"/>
              </a:rPr>
              <a:t>(double)</a:t>
            </a:r>
            <a:r>
              <a:rPr lang="en-US" altLang="en-US" sz="2400" dirty="0">
                <a:latin typeface="Courier New" panose="02070309020205020404" pitchFamily="49" charset="0"/>
              </a:rPr>
              <a:t> 19 / 5;     </a:t>
            </a:r>
            <a:r>
              <a:rPr lang="en-US" altLang="en-US" sz="2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3.8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int result2 = </a:t>
            </a:r>
            <a:r>
              <a:rPr lang="en-US" altLang="en-US" sz="2400" b="1" dirty="0">
                <a:latin typeface="Courier New" panose="02070309020205020404" pitchFamily="49" charset="0"/>
              </a:rPr>
              <a:t>(int)</a:t>
            </a:r>
            <a:r>
              <a:rPr lang="en-US" altLang="en-US" sz="2400" dirty="0">
                <a:latin typeface="Courier New" panose="02070309020205020404" pitchFamily="49" charset="0"/>
              </a:rPr>
              <a:t> result;          </a:t>
            </a:r>
            <a:r>
              <a:rPr lang="en-US" altLang="en-US" sz="2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3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int x = </a:t>
            </a:r>
            <a:r>
              <a:rPr lang="en-US" altLang="en-US" sz="2400" b="1" dirty="0">
                <a:latin typeface="Courier New" panose="02070309020205020404" pitchFamily="49" charset="0"/>
              </a:rPr>
              <a:t>(int)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 err="1">
                <a:latin typeface="Courier New" panose="02070309020205020404" pitchFamily="49" charset="0"/>
              </a:rPr>
              <a:t>Math.pow</a:t>
            </a:r>
            <a:r>
              <a:rPr lang="en-US" altLang="en-US" sz="2400" dirty="0">
                <a:latin typeface="Courier New" panose="02070309020205020404" pitchFamily="49" charset="0"/>
              </a:rPr>
              <a:t>(10, 3);       </a:t>
            </a:r>
            <a:r>
              <a:rPr lang="en-US" altLang="en-US" sz="2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1000</a:t>
            </a:r>
            <a:endParaRPr lang="en-US" altLang="en-US" sz="7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</TotalTime>
  <Words>759</Words>
  <Application>Microsoft Office PowerPoint</Application>
  <PresentationFormat>Widescreen</PresentationFormat>
  <Paragraphs>144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Century Gothic</vt:lpstr>
      <vt:lpstr>Comic Sans MS</vt:lpstr>
      <vt:lpstr>Courier</vt:lpstr>
      <vt:lpstr>Courier New</vt:lpstr>
      <vt:lpstr>Marlett</vt:lpstr>
      <vt:lpstr>Verdana</vt:lpstr>
      <vt:lpstr>Wingdings 2</vt:lpstr>
      <vt:lpstr>Wingdings 3</vt:lpstr>
      <vt:lpstr>Wisp</vt:lpstr>
      <vt:lpstr>Java Numbers</vt:lpstr>
      <vt:lpstr>Data Types</vt:lpstr>
      <vt:lpstr>Expressions</vt:lpstr>
      <vt:lpstr>Comments Within the Code in Java</vt:lpstr>
      <vt:lpstr>Data Type Ranges</vt:lpstr>
      <vt:lpstr>Math Class’s Static Methods </vt:lpstr>
      <vt:lpstr>Java's Math class</vt:lpstr>
      <vt:lpstr>Real number Issues</vt:lpstr>
      <vt:lpstr>Casting</vt:lpstr>
      <vt:lpstr>More about type casting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Numbers</dc:title>
  <dc:creator>Dave S</dc:creator>
  <cp:lastModifiedBy>Dave S</cp:lastModifiedBy>
  <cp:revision>3</cp:revision>
  <cp:lastPrinted>2021-11-13T20:10:29Z</cp:lastPrinted>
  <dcterms:created xsi:type="dcterms:W3CDTF">2021-08-28T23:50:47Z</dcterms:created>
  <dcterms:modified xsi:type="dcterms:W3CDTF">2021-11-13T20:10:38Z</dcterms:modified>
</cp:coreProperties>
</file>