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4" r:id="rId6"/>
    <p:sldId id="263" r:id="rId7"/>
    <p:sldId id="262" r:id="rId8"/>
    <p:sldId id="265" r:id="rId9"/>
    <p:sldId id="267" r:id="rId10"/>
    <p:sldId id="268" r:id="rId11"/>
    <p:sldId id="269" r:id="rId12"/>
    <p:sldId id="270" r:id="rId13"/>
    <p:sldId id="271" r:id="rId14"/>
    <p:sldId id="273" r:id="rId15"/>
    <p:sldId id="272" r:id="rId16"/>
    <p:sldId id="266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19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11/14/2021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11/14/2021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11/14/2021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11/14/2021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11/14/2021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Strings &amp; Numbers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v101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50" y="520117"/>
            <a:ext cx="8615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 - Combining Methods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81606" y="1530502"/>
            <a:ext cx="642759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 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    { //main</a:t>
            </a:r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     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//combining methods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</a:t>
            </a:r>
            <a:r>
              <a:rPr lang="en-CA" b="1" dirty="0" err="1">
                <a:solidFill>
                  <a:srgbClr val="FF0000"/>
                </a:solidFill>
              </a:rPr>
              <a:t>phrase.substring</a:t>
            </a:r>
            <a:r>
              <a:rPr lang="en-CA" b="1" dirty="0">
                <a:solidFill>
                  <a:srgbClr val="FF0000"/>
                </a:solidFill>
              </a:rPr>
              <a:t>(2,6).length( )  </a:t>
            </a:r>
            <a:r>
              <a:rPr lang="en-CA" dirty="0"/>
              <a:t>);  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} //main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E8EDA9-A607-4DB8-8792-C1ABFD7005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5378" y="1825001"/>
            <a:ext cx="3805425" cy="185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18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6EF6BD5-651A-45D2-BBE5-1053644A99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594" y="3229761"/>
            <a:ext cx="4202594" cy="27688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5EBE1C-D9A3-4C3A-ADF3-D84287B3A7F1}"/>
              </a:ext>
            </a:extLst>
          </p:cNvPr>
          <p:cNvSpPr txBox="1">
            <a:spLocks/>
          </p:cNvSpPr>
          <p:nvPr/>
        </p:nvSpPr>
        <p:spPr>
          <a:xfrm>
            <a:off x="934525" y="211144"/>
            <a:ext cx="10058400" cy="77041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00" i="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000" dirty="0"/>
              <a:t>Getting User Input into a Variable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647A93-1932-4B68-847E-0D8E754D58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284" y="3680891"/>
            <a:ext cx="2905530" cy="11907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4F8D9EB-FC37-47D9-BF97-406943E1EF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22" y="999785"/>
            <a:ext cx="4515480" cy="4858428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A42E3DE-221C-40C3-A894-63C25BDF1ED6}"/>
              </a:ext>
            </a:extLst>
          </p:cNvPr>
          <p:cNvCxnSpPr/>
          <p:nvPr/>
        </p:nvCxnSpPr>
        <p:spPr>
          <a:xfrm flipH="1" flipV="1">
            <a:off x="2751589" y="1065402"/>
            <a:ext cx="3850547" cy="159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796F688-5043-4E3E-B4FA-AB167536BF78}"/>
              </a:ext>
            </a:extLst>
          </p:cNvPr>
          <p:cNvSpPr txBox="1"/>
          <p:nvPr/>
        </p:nvSpPr>
        <p:spPr>
          <a:xfrm>
            <a:off x="6744749" y="1124125"/>
            <a:ext cx="3850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1.  Attach the Scanner library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8A8831-7938-4F3E-828B-E4E24DE9E127}"/>
              </a:ext>
            </a:extLst>
          </p:cNvPr>
          <p:cNvSpPr txBox="1"/>
          <p:nvPr/>
        </p:nvSpPr>
        <p:spPr>
          <a:xfrm>
            <a:off x="6744749" y="1733493"/>
            <a:ext cx="4780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2.  Create </a:t>
            </a:r>
            <a:r>
              <a:rPr lang="en-CA" dirty="0" err="1"/>
              <a:t>keybd</a:t>
            </a:r>
            <a:r>
              <a:rPr lang="en-CA" dirty="0"/>
              <a:t> object of type Scanner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3289656-EF13-42EF-AA45-B0E19BF51552}"/>
              </a:ext>
            </a:extLst>
          </p:cNvPr>
          <p:cNvCxnSpPr>
            <a:cxnSpLocks/>
            <a:stCxn id="16" idx="1"/>
          </p:cNvCxnSpPr>
          <p:nvPr/>
        </p:nvCxnSpPr>
        <p:spPr>
          <a:xfrm flipH="1">
            <a:off x="4438375" y="1918159"/>
            <a:ext cx="2306374" cy="154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8236413-DB80-4C91-8BB6-2089B465E9B0}"/>
              </a:ext>
            </a:extLst>
          </p:cNvPr>
          <p:cNvSpPr txBox="1"/>
          <p:nvPr/>
        </p:nvSpPr>
        <p:spPr>
          <a:xfrm>
            <a:off x="6744748" y="2302639"/>
            <a:ext cx="4780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3.  Read a string than an integer.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799C911-F4FE-42AD-91C8-C4857650CD3F}"/>
              </a:ext>
            </a:extLst>
          </p:cNvPr>
          <p:cNvCxnSpPr>
            <a:cxnSpLocks/>
          </p:cNvCxnSpPr>
          <p:nvPr/>
        </p:nvCxnSpPr>
        <p:spPr>
          <a:xfrm flipH="1">
            <a:off x="3187818" y="2579638"/>
            <a:ext cx="4756556" cy="1883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031205B-DAA8-44DD-A757-F78837970114}"/>
              </a:ext>
            </a:extLst>
          </p:cNvPr>
          <p:cNvCxnSpPr>
            <a:cxnSpLocks/>
          </p:cNvCxnSpPr>
          <p:nvPr/>
        </p:nvCxnSpPr>
        <p:spPr>
          <a:xfrm flipH="1">
            <a:off x="3120705" y="2579638"/>
            <a:ext cx="6434357" cy="2441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9326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503339" y="338634"/>
            <a:ext cx="109895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USER Input should  ALWAYS, ALWAYS, ALWAYS</a:t>
            </a:r>
          </a:p>
          <a:p>
            <a:r>
              <a:rPr lang="en-CA" sz="2800" b="1" dirty="0"/>
              <a:t>be done using a String variable, -- to prevent program crashes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0EADD5-DFF8-433F-8804-E828636A6880}"/>
              </a:ext>
            </a:extLst>
          </p:cNvPr>
          <p:cNvSpPr txBox="1"/>
          <p:nvPr/>
        </p:nvSpPr>
        <p:spPr>
          <a:xfrm>
            <a:off x="5836047" y="1193586"/>
            <a:ext cx="8019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…so the previous program should be written like this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009F0B-B805-4CC9-A3E7-B891FCFA9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4895" y="1562918"/>
            <a:ext cx="4582164" cy="48636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1EBDFDC-5297-46C9-AE4A-831C0B8802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21" y="1568149"/>
            <a:ext cx="4515480" cy="4858428"/>
          </a:xfrm>
          <a:prstGeom prst="rect">
            <a:avLst/>
          </a:prstGeom>
        </p:spPr>
      </p:pic>
      <p:sp>
        <p:nvSpPr>
          <p:cNvPr id="14" name="Arrow: Right 13">
            <a:extLst>
              <a:ext uri="{FF2B5EF4-FFF2-40B4-BE49-F238E27FC236}">
                <a16:creationId xmlns:a16="http://schemas.microsoft.com/office/drawing/2014/main" id="{71CA89F8-8D57-4F48-B8FF-682D52959CAC}"/>
              </a:ext>
            </a:extLst>
          </p:cNvPr>
          <p:cNvSpPr/>
          <p:nvPr/>
        </p:nvSpPr>
        <p:spPr>
          <a:xfrm>
            <a:off x="5302103" y="5318620"/>
            <a:ext cx="106788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8536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79077E-CD8C-4D65-8B39-D06AC9674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82" y="332943"/>
            <a:ext cx="5163271" cy="619211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3B156FE-A941-4F6E-BFD5-68BB054EBD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594" y="3229761"/>
            <a:ext cx="4202594" cy="276885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7A4678F-8AE8-4A4B-8E03-7908135159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2095" y="3821016"/>
            <a:ext cx="3565322" cy="144726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32C6AD9-9236-4686-B5D0-6CF5A08D1637}"/>
              </a:ext>
            </a:extLst>
          </p:cNvPr>
          <p:cNvSpPr txBox="1"/>
          <p:nvPr/>
        </p:nvSpPr>
        <p:spPr>
          <a:xfrm>
            <a:off x="7428924" y="478173"/>
            <a:ext cx="4118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/>
              <a:t>Data Validation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FA3B9E-1C17-4299-98F9-299517E330B4}"/>
              </a:ext>
            </a:extLst>
          </p:cNvPr>
          <p:cNvSpPr txBox="1"/>
          <p:nvPr/>
        </p:nvSpPr>
        <p:spPr>
          <a:xfrm>
            <a:off x="6384649" y="1501629"/>
            <a:ext cx="4915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We always read data into a String variable from the user.   This allows us do perform data validation on what we are given.</a:t>
            </a:r>
          </a:p>
        </p:txBody>
      </p:sp>
    </p:spTree>
    <p:extLst>
      <p:ext uri="{BB962C8B-B14F-4D97-AF65-F5344CB8AC3E}">
        <p14:creationId xmlns:p14="http://schemas.microsoft.com/office/powerpoint/2010/main" val="1613811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307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50" y="520117"/>
            <a:ext cx="8615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 - length()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14494" y="1316478"/>
            <a:ext cx="609460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    { //main</a:t>
            </a:r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</a:t>
            </a:r>
          </a:p>
          <a:p>
            <a:endParaRPr lang="en-CA" dirty="0"/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 length: " +  </a:t>
            </a:r>
            <a:r>
              <a:rPr lang="en-CA" b="1" dirty="0" err="1">
                <a:solidFill>
                  <a:srgbClr val="FF0000"/>
                </a:solidFill>
              </a:rPr>
              <a:t>phrase.length</a:t>
            </a:r>
            <a:r>
              <a:rPr lang="en-CA" b="1" dirty="0">
                <a:solidFill>
                  <a:srgbClr val="FF0000"/>
                </a:solidFill>
              </a:rPr>
              <a:t>()  </a:t>
            </a:r>
            <a:r>
              <a:rPr lang="en-CA" dirty="0"/>
              <a:t>);</a:t>
            </a:r>
          </a:p>
          <a:p>
            <a:endParaRPr lang="en-CA" dirty="0"/>
          </a:p>
          <a:p>
            <a:r>
              <a:rPr lang="en-CA" dirty="0"/>
              <a:t>   } //main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8937E54-8E7A-47F2-814F-848014AC2A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1290" y="2149896"/>
            <a:ext cx="3535397" cy="112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94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49" y="520117"/>
            <a:ext cx="7097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-  the </a:t>
            </a:r>
            <a:r>
              <a:rPr lang="en-CA" sz="4800" b="1" dirty="0"/>
              <a:t>+</a:t>
            </a:r>
            <a:r>
              <a:rPr lang="en-CA" sz="2800" b="1" dirty="0"/>
              <a:t> sign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494949" y="2149896"/>
            <a:ext cx="913351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 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 { //main</a:t>
            </a:r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</a:t>
            </a:r>
          </a:p>
          <a:p>
            <a:r>
              <a:rPr lang="en-CA" dirty="0"/>
              <a:t>        // + sign means concatenation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</a:t>
            </a:r>
            <a:r>
              <a:rPr lang="en-CA" b="1" dirty="0">
                <a:solidFill>
                  <a:srgbClr val="FF0000"/>
                </a:solidFill>
              </a:rPr>
              <a:t>phrase + "\n" + "Department of Computer Science"</a:t>
            </a:r>
            <a:r>
              <a:rPr lang="en-CA" dirty="0"/>
              <a:t>);</a:t>
            </a:r>
          </a:p>
          <a:p>
            <a:endParaRPr lang="en-CA" dirty="0"/>
          </a:p>
          <a:p>
            <a:r>
              <a:rPr lang="en-CA" dirty="0"/>
              <a:t> } //main</a:t>
            </a:r>
          </a:p>
          <a:p>
            <a:r>
              <a:rPr lang="en-CA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03DAC4-E09C-4ADF-80F4-C6A5D8F781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8633" y="1802185"/>
            <a:ext cx="3949727" cy="151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291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50" y="520117"/>
            <a:ext cx="10075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 -  </a:t>
            </a:r>
            <a:r>
              <a:rPr lang="en-CA" sz="2800" b="1" dirty="0" err="1"/>
              <a:t>toUpperCase</a:t>
            </a:r>
            <a:r>
              <a:rPr lang="en-CA" sz="2800" b="1" dirty="0"/>
              <a:t>( 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14494" y="1316478"/>
            <a:ext cx="609460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    { //main</a:t>
            </a:r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</a:t>
            </a:r>
          </a:p>
          <a:p>
            <a:endParaRPr lang="en-CA" dirty="0"/>
          </a:p>
          <a:p>
            <a:r>
              <a:rPr lang="en-CA" dirty="0"/>
              <a:t>        //upper case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</a:t>
            </a:r>
            <a:r>
              <a:rPr lang="en-CA" b="1" dirty="0" err="1">
                <a:solidFill>
                  <a:srgbClr val="FF0000"/>
                </a:solidFill>
              </a:rPr>
              <a:t>phrase.toUpperCase</a:t>
            </a:r>
            <a:r>
              <a:rPr lang="en-CA" b="1" dirty="0">
                <a:solidFill>
                  <a:srgbClr val="FF0000"/>
                </a:solidFill>
              </a:rPr>
              <a:t>()  </a:t>
            </a:r>
            <a:r>
              <a:rPr lang="en-CA" dirty="0"/>
              <a:t>);</a:t>
            </a:r>
          </a:p>
          <a:p>
            <a:r>
              <a:rPr lang="en-CA" dirty="0"/>
              <a:t>   } //main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AC1D4EC-D06E-47E3-AED6-9757DC3B58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9735" y="1915742"/>
            <a:ext cx="3839567" cy="1513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87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50" y="520117"/>
            <a:ext cx="10075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 -  contains( 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14494" y="1316478"/>
            <a:ext cx="619772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{ //main</a:t>
            </a:r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//contains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</a:t>
            </a:r>
            <a:r>
              <a:rPr lang="en-CA" b="1" dirty="0" err="1">
                <a:solidFill>
                  <a:srgbClr val="FF0000"/>
                </a:solidFill>
              </a:rPr>
              <a:t>phrase.contains</a:t>
            </a:r>
            <a:r>
              <a:rPr lang="en-CA" b="1" dirty="0">
                <a:solidFill>
                  <a:srgbClr val="FF0000"/>
                </a:solidFill>
              </a:rPr>
              <a:t>("w")  </a:t>
            </a:r>
            <a:r>
              <a:rPr lang="en-CA" dirty="0"/>
              <a:t>);</a:t>
            </a:r>
          </a:p>
          <a:p>
            <a:endParaRPr lang="en-CA" dirty="0"/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</a:t>
            </a:r>
            <a:r>
              <a:rPr lang="en-CA" b="1" dirty="0" err="1">
                <a:solidFill>
                  <a:srgbClr val="FF0000"/>
                </a:solidFill>
              </a:rPr>
              <a:t>phrase.contains</a:t>
            </a:r>
            <a:r>
              <a:rPr lang="en-CA" b="1" dirty="0">
                <a:solidFill>
                  <a:srgbClr val="FF0000"/>
                </a:solidFill>
              </a:rPr>
              <a:t>("Academy")  </a:t>
            </a:r>
            <a:r>
              <a:rPr lang="en-CA" dirty="0"/>
              <a:t>);</a:t>
            </a:r>
          </a:p>
          <a:p>
            <a:endParaRPr lang="en-CA" dirty="0"/>
          </a:p>
          <a:p>
            <a:r>
              <a:rPr lang="en-CA" dirty="0"/>
              <a:t> } //main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51C7E9-DB87-4275-814A-1D7EEE7A66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0759" y="1727035"/>
            <a:ext cx="3702282" cy="1989287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3A5E101-F518-4210-9719-06089157299A}"/>
              </a:ext>
            </a:extLst>
          </p:cNvPr>
          <p:cNvCxnSpPr/>
          <p:nvPr/>
        </p:nvCxnSpPr>
        <p:spPr>
          <a:xfrm flipH="1">
            <a:off x="5939406" y="2978092"/>
            <a:ext cx="1481353" cy="864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7A18974-1C4E-4061-842D-40D0BD173961}"/>
              </a:ext>
            </a:extLst>
          </p:cNvPr>
          <p:cNvCxnSpPr/>
          <p:nvPr/>
        </p:nvCxnSpPr>
        <p:spPr>
          <a:xfrm flipH="1">
            <a:off x="6493079" y="3501312"/>
            <a:ext cx="1048624" cy="9448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989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50" y="520117"/>
            <a:ext cx="8615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 - </a:t>
            </a:r>
            <a:r>
              <a:rPr lang="en-CA" sz="2800" b="1" dirty="0" err="1"/>
              <a:t>charAt</a:t>
            </a:r>
            <a:r>
              <a:rPr lang="en-CA" sz="2800" b="1" dirty="0"/>
              <a:t>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14494" y="1316478"/>
            <a:ext cx="609460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{ //main</a:t>
            </a:r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//character index number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</a:t>
            </a:r>
            <a:r>
              <a:rPr lang="en-CA" b="1" dirty="0" err="1">
                <a:solidFill>
                  <a:srgbClr val="FF0000"/>
                </a:solidFill>
              </a:rPr>
              <a:t>phrase.charAt</a:t>
            </a:r>
            <a:r>
              <a:rPr lang="en-CA" b="1" dirty="0">
                <a:solidFill>
                  <a:srgbClr val="FF0000"/>
                </a:solidFill>
              </a:rPr>
              <a:t>(4)  </a:t>
            </a:r>
            <a:r>
              <a:rPr lang="en-CA" dirty="0"/>
              <a:t>);</a:t>
            </a:r>
          </a:p>
          <a:p>
            <a:endParaRPr lang="en-CA" dirty="0"/>
          </a:p>
          <a:p>
            <a:r>
              <a:rPr lang="en-CA" dirty="0"/>
              <a:t> } //main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3CD11A-D5F6-42F7-90EF-41CB9EA690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4571" y="1726608"/>
            <a:ext cx="3668948" cy="170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586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50" y="520117"/>
            <a:ext cx="8615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 - </a:t>
            </a:r>
            <a:r>
              <a:rPr lang="en-CA" sz="2800" b="1" dirty="0" err="1"/>
              <a:t>indexOf</a:t>
            </a:r>
            <a:r>
              <a:rPr lang="en-CA" sz="2800" b="1" dirty="0"/>
              <a:t>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81606" y="1530502"/>
            <a:ext cx="609460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 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 { //main</a:t>
            </a:r>
          </a:p>
          <a:p>
            <a:endParaRPr lang="en-CA" dirty="0"/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</a:t>
            </a:r>
            <a:r>
              <a:rPr lang="en-CA" b="1" dirty="0" err="1">
                <a:solidFill>
                  <a:srgbClr val="FF0000"/>
                </a:solidFill>
              </a:rPr>
              <a:t>phrase.indexOf</a:t>
            </a:r>
            <a:r>
              <a:rPr lang="en-CA" b="1" dirty="0">
                <a:solidFill>
                  <a:srgbClr val="FF0000"/>
                </a:solidFill>
              </a:rPr>
              <a:t>("w")  </a:t>
            </a:r>
            <a:r>
              <a:rPr lang="en-CA" dirty="0"/>
              <a:t>);</a:t>
            </a:r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 } //main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2658C8-EC65-4E2A-B9C1-EB67784977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4571" y="1908678"/>
            <a:ext cx="3836596" cy="168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607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50" y="520117"/>
            <a:ext cx="8615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 - </a:t>
            </a:r>
            <a:r>
              <a:rPr lang="en-CA" sz="2800" b="1" dirty="0" err="1"/>
              <a:t>lastIndexOf</a:t>
            </a:r>
            <a:r>
              <a:rPr lang="en-CA" sz="2800" b="1" dirty="0"/>
              <a:t>( 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81606" y="1530502"/>
            <a:ext cx="609460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 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 { //main</a:t>
            </a:r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//last index number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 </a:t>
            </a:r>
            <a:r>
              <a:rPr lang="en-CA" b="1" dirty="0" err="1">
                <a:solidFill>
                  <a:srgbClr val="FF0000"/>
                </a:solidFill>
              </a:rPr>
              <a:t>phrase.lastIndexOf</a:t>
            </a:r>
            <a:r>
              <a:rPr lang="en-CA" b="1" dirty="0">
                <a:solidFill>
                  <a:srgbClr val="FF0000"/>
                </a:solidFill>
              </a:rPr>
              <a:t>("o")  </a:t>
            </a:r>
            <a:r>
              <a:rPr lang="en-CA" dirty="0"/>
              <a:t>);</a:t>
            </a:r>
          </a:p>
          <a:p>
            <a:endParaRPr lang="en-CA" dirty="0"/>
          </a:p>
          <a:p>
            <a:r>
              <a:rPr lang="en-CA" dirty="0"/>
              <a:t> } //main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60FC4F-CDC9-4929-A5A9-09C2C7B8B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4097" y="1837939"/>
            <a:ext cx="3819940" cy="1677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07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50" y="520117"/>
            <a:ext cx="8615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 - substring( 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81606" y="1530502"/>
            <a:ext cx="609460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 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    { //main</a:t>
            </a:r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</a:t>
            </a:r>
          </a:p>
          <a:p>
            <a:r>
              <a:rPr lang="en-CA" dirty="0"/>
              <a:t> </a:t>
            </a:r>
          </a:p>
          <a:p>
            <a:r>
              <a:rPr lang="en-CA" dirty="0"/>
              <a:t>         //substring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</a:t>
            </a:r>
            <a:r>
              <a:rPr lang="en-CA" b="1" dirty="0" err="1">
                <a:solidFill>
                  <a:srgbClr val="FF0000"/>
                </a:solidFill>
              </a:rPr>
              <a:t>phrase.substring</a:t>
            </a:r>
            <a:r>
              <a:rPr lang="en-CA" b="1" dirty="0">
                <a:solidFill>
                  <a:srgbClr val="FF0000"/>
                </a:solidFill>
              </a:rPr>
              <a:t>(7)  </a:t>
            </a:r>
            <a:r>
              <a:rPr lang="en-CA" dirty="0"/>
              <a:t>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</a:t>
            </a:r>
            <a:r>
              <a:rPr lang="en-CA" b="1" dirty="0" err="1">
                <a:solidFill>
                  <a:schemeClr val="accent6">
                    <a:lumMod val="50000"/>
                  </a:schemeClr>
                </a:solidFill>
              </a:rPr>
              <a:t>phrase.substring</a:t>
            </a:r>
            <a:r>
              <a:rPr lang="en-CA" b="1" dirty="0">
                <a:solidFill>
                  <a:schemeClr val="accent6">
                    <a:lumMod val="50000"/>
                  </a:schemeClr>
                </a:solidFill>
              </a:rPr>
              <a:t>(2,6)  </a:t>
            </a:r>
            <a:r>
              <a:rPr lang="en-CA" dirty="0"/>
              <a:t>); </a:t>
            </a:r>
          </a:p>
          <a:p>
            <a:endParaRPr lang="en-CA" dirty="0"/>
          </a:p>
          <a:p>
            <a:r>
              <a:rPr lang="en-CA" dirty="0"/>
              <a:t> } //main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3D130CA-8ED8-4F9D-ABB0-2063678F2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542" y="1679190"/>
            <a:ext cx="3917317" cy="206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079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{85DAC6D2-32EF-48E1-AE80-CCB3559522E2}tf78438558_win32</Template>
  <TotalTime>110</TotalTime>
  <Words>799</Words>
  <Application>Microsoft Office PowerPoint</Application>
  <PresentationFormat>Widescreen</PresentationFormat>
  <Paragraphs>133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Century Gothic</vt:lpstr>
      <vt:lpstr>Garamond</vt:lpstr>
      <vt:lpstr>SavonVTI</vt:lpstr>
      <vt:lpstr>Strings &amp;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 &amp; Numbers</dc:title>
  <dc:creator>Dave S</dc:creator>
  <cp:lastModifiedBy>Dave S</cp:lastModifiedBy>
  <cp:revision>8</cp:revision>
  <dcterms:created xsi:type="dcterms:W3CDTF">2021-08-28T16:28:55Z</dcterms:created>
  <dcterms:modified xsi:type="dcterms:W3CDTF">2021-11-14T15:42:52Z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