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08" r:id="rId6"/>
    <p:sldId id="311" r:id="rId7"/>
    <p:sldId id="312" r:id="rId8"/>
    <p:sldId id="279" r:id="rId9"/>
    <p:sldId id="298" r:id="rId10"/>
    <p:sldId id="310" r:id="rId11"/>
    <p:sldId id="31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Java Static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v100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4EECC3-D5EB-4354-9858-7483F7AE2C16}"/>
              </a:ext>
            </a:extLst>
          </p:cNvPr>
          <p:cNvSpPr txBox="1"/>
          <p:nvPr/>
        </p:nvSpPr>
        <p:spPr>
          <a:xfrm>
            <a:off x="545284" y="1262427"/>
            <a:ext cx="11383860" cy="5085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public class </a:t>
            </a:r>
            <a:r>
              <a:rPr lang="en-US" altLang="en-US" sz="1800" dirty="0" err="1">
                <a:latin typeface="Courier New" panose="02070309020205020404" pitchFamily="49" charset="0"/>
              </a:rPr>
              <a:t>StaticMethodExample</a:t>
            </a:r>
            <a:br>
              <a:rPr lang="en-US" altLang="en-US" sz="1800" dirty="0">
                <a:latin typeface="Courier New" panose="02070309020205020404" pitchFamily="49" charset="0"/>
              </a:rPr>
            </a:br>
            <a:r>
              <a:rPr lang="en-US" altLang="en-US" sz="1800" dirty="0">
                <a:latin typeface="Courier New" panose="02070309020205020404" pitchFamily="49" charset="0"/>
              </a:rPr>
              <a:t>{	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public static void main(String[] </a:t>
            </a:r>
            <a:r>
              <a:rPr lang="en-US" altLang="en-US" sz="18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args</a:t>
            </a:r>
            <a: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)</a:t>
            </a:r>
            <a:b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</a:br>
            <a: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	{	//starting point of execution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b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</a:br>
            <a: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		</a:t>
            </a:r>
            <a:r>
              <a:rPr lang="en-US" altLang="en-US" sz="18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System.out.println</a:t>
            </a:r>
            <a: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("In main method");			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		</a:t>
            </a:r>
            <a: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method1();</a:t>
            </a:r>
            <a:b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</a:br>
            <a: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	</a:t>
            </a:r>
            <a:b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</a:br>
            <a: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	}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endParaRPr lang="en-US" altLang="en-US" sz="1800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public static void method1()</a:t>
            </a:r>
            <a:br>
              <a:rPr lang="en-US" altLang="en-US" sz="1800" dirty="0">
                <a:latin typeface="Courier New" panose="02070309020205020404" pitchFamily="49" charset="0"/>
              </a:rPr>
            </a:br>
            <a:r>
              <a:rPr lang="en-US" altLang="en-US" sz="1800" dirty="0">
                <a:latin typeface="Courier New" panose="02070309020205020404" pitchFamily="49" charset="0"/>
              </a:rPr>
              <a:t>	{	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	</a:t>
            </a:r>
            <a:r>
              <a:rPr lang="en-US" altLang="en-US" sz="1800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1800" dirty="0">
                <a:latin typeface="Courier New" panose="02070309020205020404" pitchFamily="49" charset="0"/>
              </a:rPr>
              <a:t>( "method 1");	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</a:t>
            </a:r>
            <a:r>
              <a:rPr lang="en-US" altLang="en-US" sz="1800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endParaRPr lang="en-US" altLang="en-US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endParaRPr lang="en-US" altLang="en-US" sz="1800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}</a:t>
            </a:r>
            <a:endParaRPr lang="en-US" altLang="en-US" sz="1800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endParaRPr lang="en-US" altLang="en-US" sz="1800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498F7E-D30A-46AD-9FB6-25C39382FEB0}"/>
              </a:ext>
            </a:extLst>
          </p:cNvPr>
          <p:cNvSpPr txBox="1">
            <a:spLocks noChangeArrowheads="1"/>
          </p:cNvSpPr>
          <p:nvPr/>
        </p:nvSpPr>
        <p:spPr>
          <a:xfrm>
            <a:off x="58723" y="15081"/>
            <a:ext cx="7772400" cy="63976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Static 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13756E-625B-4F8B-A1B7-3E49C98536CC}"/>
              </a:ext>
            </a:extLst>
          </p:cNvPr>
          <p:cNvSpPr txBox="1"/>
          <p:nvPr/>
        </p:nvSpPr>
        <p:spPr>
          <a:xfrm>
            <a:off x="322975" y="511538"/>
            <a:ext cx="1160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/>
              <a:t>- the main method is where a stand alone Java program normally begins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94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822FA0-344A-4102-A9CA-4B6F384754DC}"/>
              </a:ext>
            </a:extLst>
          </p:cNvPr>
          <p:cNvSpPr txBox="1"/>
          <p:nvPr/>
        </p:nvSpPr>
        <p:spPr>
          <a:xfrm>
            <a:off x="721895" y="370849"/>
            <a:ext cx="758791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dirty="0"/>
          </a:p>
          <a:p>
            <a:r>
              <a:rPr lang="en-CA" dirty="0"/>
              <a:t>public class </a:t>
            </a:r>
            <a:r>
              <a:rPr lang="en-CA" dirty="0" err="1"/>
              <a:t>AddingNumbers</a:t>
            </a:r>
            <a:endParaRPr lang="en-CA" dirty="0"/>
          </a:p>
          <a:p>
            <a:r>
              <a:rPr lang="en-CA" dirty="0"/>
              <a:t>{</a:t>
            </a:r>
          </a:p>
          <a:p>
            <a:r>
              <a:rPr lang="en-CA" dirty="0"/>
              <a:t>   </a:t>
            </a:r>
          </a:p>
          <a:p>
            <a:r>
              <a:rPr lang="en-CA" b="1" dirty="0">
                <a:solidFill>
                  <a:srgbClr val="FF0000"/>
                </a:solidFill>
              </a:rPr>
              <a:t>    public static void main(String[] </a:t>
            </a:r>
            <a:r>
              <a:rPr lang="en-CA" b="1" dirty="0" err="1">
                <a:solidFill>
                  <a:srgbClr val="FF0000"/>
                </a:solidFill>
              </a:rPr>
              <a:t>args</a:t>
            </a:r>
            <a:r>
              <a:rPr lang="en-CA" b="1" dirty="0">
                <a:solidFill>
                  <a:srgbClr val="FF0000"/>
                </a:solidFill>
              </a:rPr>
              <a:t>)</a:t>
            </a:r>
          </a:p>
          <a:p>
            <a:r>
              <a:rPr lang="en-CA" b="1" dirty="0">
                <a:solidFill>
                  <a:srgbClr val="FF0000"/>
                </a:solidFill>
              </a:rPr>
              <a:t>    { //main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int num1 = 3;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int num2 = 4;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</a:t>
            </a:r>
            <a:r>
              <a:rPr lang="en-CA" b="1" dirty="0" err="1">
                <a:solidFill>
                  <a:srgbClr val="FF0000"/>
                </a:solidFill>
              </a:rPr>
              <a:t>addThem</a:t>
            </a:r>
            <a:r>
              <a:rPr lang="en-CA" b="1" dirty="0">
                <a:solidFill>
                  <a:srgbClr val="FF0000"/>
                </a:solidFill>
              </a:rPr>
              <a:t>(num1, num2);</a:t>
            </a:r>
          </a:p>
          <a:p>
            <a:r>
              <a:rPr lang="en-CA" b="1" dirty="0">
                <a:solidFill>
                  <a:srgbClr val="FF0000"/>
                </a:solidFill>
              </a:rPr>
              <a:t>    } //main</a:t>
            </a:r>
          </a:p>
          <a:p>
            <a:r>
              <a:rPr lang="en-CA" dirty="0"/>
              <a:t>    </a:t>
            </a:r>
          </a:p>
          <a:p>
            <a:r>
              <a:rPr lang="en-CA" dirty="0"/>
              <a:t>    </a:t>
            </a:r>
          </a:p>
          <a:p>
            <a:r>
              <a:rPr lang="en-CA" b="1" dirty="0">
                <a:solidFill>
                  <a:srgbClr val="00B050"/>
                </a:solidFill>
              </a:rPr>
              <a:t>    public static void </a:t>
            </a:r>
            <a:r>
              <a:rPr lang="en-CA" b="1" dirty="0" err="1">
                <a:solidFill>
                  <a:srgbClr val="00B050"/>
                </a:solidFill>
              </a:rPr>
              <a:t>addThem</a:t>
            </a:r>
            <a:r>
              <a:rPr lang="en-CA" b="1" dirty="0">
                <a:solidFill>
                  <a:srgbClr val="00B050"/>
                </a:solidFill>
              </a:rPr>
              <a:t>(int x, int y)</a:t>
            </a:r>
          </a:p>
          <a:p>
            <a:r>
              <a:rPr lang="en-CA" b="1" dirty="0">
                <a:solidFill>
                  <a:srgbClr val="00B050"/>
                </a:solidFill>
              </a:rPr>
              <a:t>    { //</a:t>
            </a:r>
            <a:r>
              <a:rPr lang="en-CA" b="1" dirty="0" err="1">
                <a:solidFill>
                  <a:srgbClr val="00B050"/>
                </a:solidFill>
              </a:rPr>
              <a:t>addThem</a:t>
            </a:r>
            <a:endParaRPr lang="en-CA" b="1" dirty="0">
              <a:solidFill>
                <a:srgbClr val="00B050"/>
              </a:solidFill>
            </a:endParaRPr>
          </a:p>
          <a:p>
            <a:r>
              <a:rPr lang="en-CA" b="1" dirty="0">
                <a:solidFill>
                  <a:srgbClr val="00B050"/>
                </a:solidFill>
              </a:rPr>
              <a:t>        </a:t>
            </a:r>
          </a:p>
          <a:p>
            <a:r>
              <a:rPr lang="en-CA" b="1" dirty="0">
                <a:solidFill>
                  <a:srgbClr val="00B050"/>
                </a:solidFill>
              </a:rPr>
              <a:t>        </a:t>
            </a:r>
            <a:r>
              <a:rPr lang="en-CA" b="1" dirty="0" err="1">
                <a:solidFill>
                  <a:srgbClr val="00B050"/>
                </a:solidFill>
              </a:rPr>
              <a:t>System.out.println</a:t>
            </a:r>
            <a:r>
              <a:rPr lang="en-CA" b="1" dirty="0">
                <a:solidFill>
                  <a:srgbClr val="00B050"/>
                </a:solidFill>
              </a:rPr>
              <a:t>( x + y );  </a:t>
            </a:r>
          </a:p>
          <a:p>
            <a:endParaRPr lang="en-CA" b="1" dirty="0">
              <a:solidFill>
                <a:srgbClr val="00B050"/>
              </a:solidFill>
            </a:endParaRPr>
          </a:p>
          <a:p>
            <a:r>
              <a:rPr lang="en-CA" b="1" dirty="0">
                <a:solidFill>
                  <a:srgbClr val="00B050"/>
                </a:solidFill>
              </a:rPr>
              <a:t>    }//</a:t>
            </a:r>
            <a:r>
              <a:rPr lang="en-CA" b="1" dirty="0" err="1">
                <a:solidFill>
                  <a:srgbClr val="00B050"/>
                </a:solidFill>
              </a:rPr>
              <a:t>addThem</a:t>
            </a:r>
            <a:r>
              <a:rPr lang="en-CA" b="1" dirty="0">
                <a:solidFill>
                  <a:srgbClr val="00B050"/>
                </a:solidFill>
              </a:rPr>
              <a:t>  </a:t>
            </a:r>
          </a:p>
          <a:p>
            <a:endParaRPr lang="en-CA" b="1" dirty="0">
              <a:solidFill>
                <a:srgbClr val="00B050"/>
              </a:solidFill>
            </a:endParaRPr>
          </a:p>
          <a:p>
            <a:r>
              <a:rPr lang="en-CA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379AED-52D6-4CC9-A532-57AB68EEC9CA}"/>
              </a:ext>
            </a:extLst>
          </p:cNvPr>
          <p:cNvSpPr txBox="1"/>
          <p:nvPr/>
        </p:nvSpPr>
        <p:spPr>
          <a:xfrm>
            <a:off x="5486400" y="3238150"/>
            <a:ext cx="248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 int Value Parameters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0F62F3-180E-4A0D-96FC-9B0B965B5B4B}"/>
              </a:ext>
            </a:extLst>
          </p:cNvPr>
          <p:cNvCxnSpPr/>
          <p:nvPr/>
        </p:nvCxnSpPr>
        <p:spPr>
          <a:xfrm flipH="1">
            <a:off x="4286774" y="3489820"/>
            <a:ext cx="1082180" cy="478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4929E05-B238-4FC1-A075-F7706C13B200}"/>
              </a:ext>
            </a:extLst>
          </p:cNvPr>
          <p:cNvSpPr txBox="1"/>
          <p:nvPr/>
        </p:nvSpPr>
        <p:spPr>
          <a:xfrm>
            <a:off x="5486399" y="1964422"/>
            <a:ext cx="358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call statement to the method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282FC5-0CC7-4C3C-908E-4F30AC3314FF}"/>
              </a:ext>
            </a:extLst>
          </p:cNvPr>
          <p:cNvCxnSpPr>
            <a:cxnSpLocks/>
          </p:cNvCxnSpPr>
          <p:nvPr/>
        </p:nvCxnSpPr>
        <p:spPr>
          <a:xfrm flipH="1">
            <a:off x="2013358" y="2265028"/>
            <a:ext cx="3507996" cy="662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7DA2880-C13F-425A-8E49-8F15B9F83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225" y="3607591"/>
            <a:ext cx="4056445" cy="2672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EEC848-E2E6-4471-BD12-04CEA11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811" y="3967992"/>
            <a:ext cx="3478468" cy="14764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74FC75-6054-411F-92BA-BA45CA07503C}"/>
              </a:ext>
            </a:extLst>
          </p:cNvPr>
          <p:cNvSpPr txBox="1"/>
          <p:nvPr/>
        </p:nvSpPr>
        <p:spPr>
          <a:xfrm>
            <a:off x="5486400" y="2528956"/>
            <a:ext cx="248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 arguments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16B959-C5EC-4A19-A54A-82FA95AF5CD6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3674378" y="2713622"/>
            <a:ext cx="1812022" cy="289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>
            <a:extLst>
              <a:ext uri="{FF2B5EF4-FFF2-40B4-BE49-F238E27FC236}">
                <a16:creationId xmlns:a16="http://schemas.microsoft.com/office/drawing/2014/main" id="{AE5D1C17-35D9-476E-BFE1-D2CF8BF6066C}"/>
              </a:ext>
            </a:extLst>
          </p:cNvPr>
          <p:cNvSpPr txBox="1">
            <a:spLocks noChangeArrowheads="1"/>
          </p:cNvSpPr>
          <p:nvPr/>
        </p:nvSpPr>
        <p:spPr>
          <a:xfrm>
            <a:off x="4423611" y="81575"/>
            <a:ext cx="7772400" cy="63976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Parameter Passing</a:t>
            </a:r>
          </a:p>
        </p:txBody>
      </p:sp>
    </p:spTree>
    <p:extLst>
      <p:ext uri="{BB962C8B-B14F-4D97-AF65-F5344CB8AC3E}">
        <p14:creationId xmlns:p14="http://schemas.microsoft.com/office/powerpoint/2010/main" val="295081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822FA0-344A-4102-A9CA-4B6F384754DC}"/>
              </a:ext>
            </a:extLst>
          </p:cNvPr>
          <p:cNvSpPr txBox="1"/>
          <p:nvPr/>
        </p:nvSpPr>
        <p:spPr>
          <a:xfrm>
            <a:off x="721895" y="370849"/>
            <a:ext cx="7587916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/**</a:t>
            </a:r>
          </a:p>
          <a:p>
            <a:r>
              <a:rPr lang="en-CA" dirty="0"/>
              <a:t> * The method </a:t>
            </a:r>
            <a:r>
              <a:rPr lang="en-CA" dirty="0" err="1"/>
              <a:t>addThem</a:t>
            </a:r>
            <a:r>
              <a:rPr lang="en-CA" dirty="0"/>
              <a:t> adds the two parameters together and </a:t>
            </a:r>
          </a:p>
          <a:p>
            <a:r>
              <a:rPr lang="en-CA" dirty="0"/>
              <a:t> * </a:t>
            </a:r>
            <a:r>
              <a:rPr lang="en-CA" sz="2000" b="1" dirty="0">
                <a:solidFill>
                  <a:srgbClr val="FF0000"/>
                </a:solidFill>
              </a:rPr>
              <a:t>returns</a:t>
            </a:r>
            <a:r>
              <a:rPr lang="en-CA" dirty="0"/>
              <a:t> the sum.</a:t>
            </a:r>
          </a:p>
          <a:p>
            <a:r>
              <a:rPr lang="en-CA" dirty="0"/>
              <a:t> *</a:t>
            </a:r>
          </a:p>
          <a:p>
            <a:r>
              <a:rPr lang="en-CA" dirty="0"/>
              <a:t> * @author James Bond</a:t>
            </a:r>
          </a:p>
          <a:p>
            <a:r>
              <a:rPr lang="en-CA" dirty="0"/>
              <a:t> * @version 100</a:t>
            </a:r>
          </a:p>
          <a:p>
            <a:r>
              <a:rPr lang="en-CA" dirty="0"/>
              <a:t> * </a:t>
            </a:r>
            <a:r>
              <a:rPr lang="en-CA" dirty="0">
                <a:solidFill>
                  <a:srgbClr val="FF0000"/>
                </a:solidFill>
              </a:rPr>
              <a:t>@return The sum of the two parameters is returned</a:t>
            </a:r>
          </a:p>
          <a:p>
            <a:r>
              <a:rPr lang="en-CA" dirty="0"/>
              <a:t> */</a:t>
            </a:r>
          </a:p>
          <a:p>
            <a:r>
              <a:rPr lang="en-CA" dirty="0"/>
              <a:t>public class </a:t>
            </a:r>
            <a:r>
              <a:rPr lang="en-CA" dirty="0" err="1"/>
              <a:t>AddingNumbers</a:t>
            </a:r>
            <a:endParaRPr lang="en-CA" dirty="0"/>
          </a:p>
          <a:p>
            <a:r>
              <a:rPr lang="en-CA" dirty="0"/>
              <a:t>{ //add</a:t>
            </a:r>
          </a:p>
          <a:p>
            <a:r>
              <a:rPr lang="en-CA" dirty="0"/>
              <a:t>   </a:t>
            </a:r>
          </a:p>
          <a:p>
            <a:r>
              <a:rPr lang="en-CA" b="1" dirty="0">
                <a:solidFill>
                  <a:srgbClr val="FF0000"/>
                </a:solidFill>
              </a:rPr>
              <a:t>    public static void main(String[] </a:t>
            </a:r>
            <a:r>
              <a:rPr lang="en-CA" b="1" dirty="0" err="1">
                <a:solidFill>
                  <a:srgbClr val="FF0000"/>
                </a:solidFill>
              </a:rPr>
              <a:t>args</a:t>
            </a:r>
            <a:r>
              <a:rPr lang="en-CA" b="1" dirty="0">
                <a:solidFill>
                  <a:srgbClr val="FF0000"/>
                </a:solidFill>
              </a:rPr>
              <a:t>)</a:t>
            </a:r>
          </a:p>
          <a:p>
            <a:r>
              <a:rPr lang="en-CA" b="1" dirty="0">
                <a:solidFill>
                  <a:srgbClr val="FF0000"/>
                </a:solidFill>
              </a:rPr>
              <a:t>    { //main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int num1 = 3;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int num2 = 4;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int sum  = 0;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sum = </a:t>
            </a:r>
            <a:r>
              <a:rPr lang="en-CA" b="1" dirty="0" err="1">
                <a:solidFill>
                  <a:srgbClr val="FF0000"/>
                </a:solidFill>
              </a:rPr>
              <a:t>addThem</a:t>
            </a:r>
            <a:r>
              <a:rPr lang="en-CA" b="1" dirty="0">
                <a:solidFill>
                  <a:srgbClr val="FF0000"/>
                </a:solidFill>
              </a:rPr>
              <a:t>(num1, num2);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</a:t>
            </a:r>
            <a:r>
              <a:rPr lang="en-CA" b="1" dirty="0" err="1">
                <a:solidFill>
                  <a:srgbClr val="FF0000"/>
                </a:solidFill>
              </a:rPr>
              <a:t>System.out.println</a:t>
            </a:r>
            <a:r>
              <a:rPr lang="en-CA" b="1" dirty="0">
                <a:solidFill>
                  <a:srgbClr val="FF0000"/>
                </a:solidFill>
              </a:rPr>
              <a:t>( sum );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</a:t>
            </a:r>
          </a:p>
          <a:p>
            <a:r>
              <a:rPr lang="en-CA" b="1" dirty="0">
                <a:solidFill>
                  <a:srgbClr val="FF0000"/>
                </a:solidFill>
              </a:rPr>
              <a:t>    } //main</a:t>
            </a:r>
          </a:p>
          <a:p>
            <a:r>
              <a:rPr lang="en-CA" dirty="0"/>
              <a:t>    </a:t>
            </a:r>
          </a:p>
          <a:p>
            <a:r>
              <a:rPr lang="en-CA" dirty="0"/>
              <a:t>    </a:t>
            </a:r>
          </a:p>
          <a:p>
            <a:r>
              <a:rPr lang="en-CA" dirty="0"/>
              <a:t>    </a:t>
            </a:r>
          </a:p>
          <a:p>
            <a:r>
              <a:rPr lang="en-CA" dirty="0"/>
              <a:t>}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DA2880-C13F-425A-8E49-8F15B9F83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225" y="3607591"/>
            <a:ext cx="4056445" cy="2672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EEC848-E2E6-4471-BD12-04CEA11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811" y="3967992"/>
            <a:ext cx="3478468" cy="1476463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AE5D1C17-35D9-476E-BFE1-D2CF8BF6066C}"/>
              </a:ext>
            </a:extLst>
          </p:cNvPr>
          <p:cNvSpPr txBox="1">
            <a:spLocks noChangeArrowheads="1"/>
          </p:cNvSpPr>
          <p:nvPr/>
        </p:nvSpPr>
        <p:spPr>
          <a:xfrm>
            <a:off x="4423611" y="81575"/>
            <a:ext cx="7772400" cy="63976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Method Return Statement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D11E9-2E25-45F5-ACAC-389319BF72C3}"/>
              </a:ext>
            </a:extLst>
          </p:cNvPr>
          <p:cNvSpPr txBox="1"/>
          <p:nvPr/>
        </p:nvSpPr>
        <p:spPr>
          <a:xfrm>
            <a:off x="7905225" y="1191866"/>
            <a:ext cx="39675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00B050"/>
                </a:solidFill>
              </a:rPr>
              <a:t> public static int </a:t>
            </a:r>
            <a:r>
              <a:rPr lang="en-CA" b="1" dirty="0" err="1">
                <a:solidFill>
                  <a:srgbClr val="00B050"/>
                </a:solidFill>
              </a:rPr>
              <a:t>addThem</a:t>
            </a:r>
            <a:r>
              <a:rPr lang="en-CA" b="1" dirty="0">
                <a:solidFill>
                  <a:srgbClr val="00B050"/>
                </a:solidFill>
              </a:rPr>
              <a:t>(int x, int y)</a:t>
            </a:r>
          </a:p>
          <a:p>
            <a:r>
              <a:rPr lang="en-CA" b="1" dirty="0">
                <a:solidFill>
                  <a:srgbClr val="00B050"/>
                </a:solidFill>
              </a:rPr>
              <a:t>    { //</a:t>
            </a:r>
            <a:r>
              <a:rPr lang="en-CA" b="1" dirty="0" err="1">
                <a:solidFill>
                  <a:srgbClr val="00B050"/>
                </a:solidFill>
              </a:rPr>
              <a:t>addThem</a:t>
            </a:r>
            <a:endParaRPr lang="en-CA" b="1" dirty="0">
              <a:solidFill>
                <a:srgbClr val="00B050"/>
              </a:solidFill>
            </a:endParaRPr>
          </a:p>
          <a:p>
            <a:r>
              <a:rPr lang="en-CA" b="1" dirty="0">
                <a:solidFill>
                  <a:srgbClr val="00B050"/>
                </a:solidFill>
              </a:rPr>
              <a:t>        </a:t>
            </a:r>
          </a:p>
          <a:p>
            <a:r>
              <a:rPr lang="en-CA" b="1" dirty="0">
                <a:solidFill>
                  <a:srgbClr val="00B050"/>
                </a:solidFill>
              </a:rPr>
              <a:t>        return x + y;</a:t>
            </a:r>
          </a:p>
          <a:p>
            <a:r>
              <a:rPr lang="en-CA" b="1" dirty="0">
                <a:solidFill>
                  <a:srgbClr val="00B050"/>
                </a:solidFill>
              </a:rPr>
              <a:t>        </a:t>
            </a:r>
          </a:p>
          <a:p>
            <a:r>
              <a:rPr lang="en-CA" b="1" dirty="0">
                <a:solidFill>
                  <a:srgbClr val="00B050"/>
                </a:solidFill>
              </a:rPr>
              <a:t>    } //</a:t>
            </a:r>
            <a:r>
              <a:rPr lang="en-CA" b="1" dirty="0" err="1">
                <a:solidFill>
                  <a:srgbClr val="00B050"/>
                </a:solidFill>
              </a:rPr>
              <a:t>addThem</a:t>
            </a:r>
            <a:endParaRPr lang="en-CA" b="1" dirty="0">
              <a:solidFill>
                <a:srgbClr val="00B050"/>
              </a:solidFill>
            </a:endParaRPr>
          </a:p>
          <a:p>
            <a:endParaRPr lang="en-CA" dirty="0"/>
          </a:p>
          <a:p>
            <a:r>
              <a:rPr lang="en-CA" dirty="0"/>
              <a:t>} //add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300C7B3-5815-4220-A663-2ADE0E089925}"/>
              </a:ext>
            </a:extLst>
          </p:cNvPr>
          <p:cNvCxnSpPr/>
          <p:nvPr/>
        </p:nvCxnSpPr>
        <p:spPr>
          <a:xfrm flipV="1">
            <a:off x="3130658" y="2636597"/>
            <a:ext cx="4748169" cy="3722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43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>
            <a:extLst>
              <a:ext uri="{FF2B5EF4-FFF2-40B4-BE49-F238E27FC236}">
                <a16:creationId xmlns:a16="http://schemas.microsoft.com/office/drawing/2014/main" id="{27741F08-6CF3-4029-8AA2-A1D387799BE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CS 307 Fundamentals of Computer Science</a:t>
            </a:r>
          </a:p>
        </p:txBody>
      </p:sp>
      <p:sp>
        <p:nvSpPr>
          <p:cNvPr id="66563" name="Footer Placeholder 4">
            <a:extLst>
              <a:ext uri="{FF2B5EF4-FFF2-40B4-BE49-F238E27FC236}">
                <a16:creationId xmlns:a16="http://schemas.microsoft.com/office/drawing/2014/main" id="{FED05F57-32CE-46B0-BF7D-4EACB584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Java Basics</a:t>
            </a:r>
          </a:p>
        </p:txBody>
      </p:sp>
      <p:sp>
        <p:nvSpPr>
          <p:cNvPr id="66564" name="Slide Number Placeholder 5">
            <a:extLst>
              <a:ext uri="{FF2B5EF4-FFF2-40B4-BE49-F238E27FC236}">
                <a16:creationId xmlns:a16="http://schemas.microsoft.com/office/drawing/2014/main" id="{A445493B-3F70-4A9F-A082-B38F2AAD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85F073-0513-4F16-B7D0-BE5BA1DD3882}" type="slidenum">
              <a:rPr lang="en-US" altLang="en-US" sz="1800"/>
              <a:pPr eaLnBrk="1" hangingPunct="1"/>
              <a:t>5</a:t>
            </a:fld>
            <a:endParaRPr lang="en-US" altLang="en-US" sz="1800"/>
          </a:p>
        </p:txBody>
      </p:sp>
      <p:sp>
        <p:nvSpPr>
          <p:cNvPr id="66565" name="Rectangle 2">
            <a:extLst>
              <a:ext uri="{FF2B5EF4-FFF2-40B4-BE49-F238E27FC236}">
                <a16:creationId xmlns:a16="http://schemas.microsoft.com/office/drawing/2014/main" id="{5B888D55-7480-4BC0-8E43-657AE1A49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Method Parameters</a:t>
            </a:r>
          </a:p>
        </p:txBody>
      </p:sp>
      <p:sp>
        <p:nvSpPr>
          <p:cNvPr id="66566" name="Rectangle 3">
            <a:extLst>
              <a:ext uri="{FF2B5EF4-FFF2-40B4-BE49-F238E27FC236}">
                <a16:creationId xmlns:a16="http://schemas.microsoft.com/office/drawing/2014/main" id="{C6BFE184-DD76-4EBC-A671-455C5A846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3600" dirty="0"/>
              <a:t>a method may have any number of parameters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3600" dirty="0"/>
              <a:t>each parameter is listed separately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3600" dirty="0"/>
              <a:t>all parameters are pass by value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3">
            <a:extLst>
              <a:ext uri="{FF2B5EF4-FFF2-40B4-BE49-F238E27FC236}">
                <a16:creationId xmlns:a16="http://schemas.microsoft.com/office/drawing/2014/main" id="{75BF792C-D81B-49FF-A390-F3C010686B5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CS 307 Fundamentals of Computer Science</a:t>
            </a:r>
          </a:p>
        </p:txBody>
      </p:sp>
      <p:sp>
        <p:nvSpPr>
          <p:cNvPr id="67587" name="Footer Placeholder 4">
            <a:extLst>
              <a:ext uri="{FF2B5EF4-FFF2-40B4-BE49-F238E27FC236}">
                <a16:creationId xmlns:a16="http://schemas.microsoft.com/office/drawing/2014/main" id="{2FD17FF9-4B2F-4C4C-BC2F-C65E97B3E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Java Basics</a:t>
            </a:r>
          </a:p>
        </p:txBody>
      </p:sp>
      <p:sp>
        <p:nvSpPr>
          <p:cNvPr id="67588" name="Slide Number Placeholder 5">
            <a:extLst>
              <a:ext uri="{FF2B5EF4-FFF2-40B4-BE49-F238E27FC236}">
                <a16:creationId xmlns:a16="http://schemas.microsoft.com/office/drawing/2014/main" id="{0D6A3BD2-4A41-4F17-9041-AA7876B6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EA3107-C2DD-463D-BDE1-C9AA77B80629}" type="slidenum">
              <a:rPr lang="en-US" altLang="en-US" sz="1800"/>
              <a:pPr eaLnBrk="1" hangingPunct="1"/>
              <a:t>6</a:t>
            </a:fld>
            <a:endParaRPr lang="en-US" altLang="en-US" sz="1800"/>
          </a:p>
        </p:txBody>
      </p:sp>
      <p:sp>
        <p:nvSpPr>
          <p:cNvPr id="67589" name="Rectangle 2">
            <a:extLst>
              <a:ext uri="{FF2B5EF4-FFF2-40B4-BE49-F238E27FC236}">
                <a16:creationId xmlns:a16="http://schemas.microsoft.com/office/drawing/2014/main" id="{16242A14-D7D0-4D0C-9B8D-E3C5AB51D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4283" y="228600"/>
            <a:ext cx="1128319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Value Parameters vs. Reference Parameters</a:t>
            </a:r>
          </a:p>
        </p:txBody>
      </p:sp>
      <p:sp>
        <p:nvSpPr>
          <p:cNvPr id="67590" name="Rectangle 3">
            <a:extLst>
              <a:ext uri="{FF2B5EF4-FFF2-40B4-BE49-F238E27FC236}">
                <a16:creationId xmlns:a16="http://schemas.microsoft.com/office/drawing/2014/main" id="{A10C3BA2-AEF8-417F-B851-BD37CCA11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8839" y="2455177"/>
            <a:ext cx="11098635" cy="355133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A value parameter makes a copy of the argument it is sent. </a:t>
            </a:r>
          </a:p>
          <a:p>
            <a:pPr lvl="1" eaLnBrk="1" hangingPunct="1"/>
            <a:r>
              <a:rPr lang="en-US" altLang="en-US" sz="2000" dirty="0"/>
              <a:t>Changes to parameter do not affect the argument.</a:t>
            </a:r>
          </a:p>
          <a:p>
            <a:pPr lvl="1" eaLnBrk="1" hangingPunct="1"/>
            <a:r>
              <a:rPr lang="en-US" altLang="en-US" sz="2000" dirty="0"/>
              <a:t>Java ONLY uses Value parameters, not reference parameters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eaLnBrk="1" hangingPunct="1"/>
            <a:r>
              <a:rPr lang="en-US" altLang="en-US" sz="2400" dirty="0"/>
              <a:t>A reference parameter is just another name for the argument it is sent.</a:t>
            </a:r>
          </a:p>
          <a:p>
            <a:pPr lvl="1" eaLnBrk="1" hangingPunct="1"/>
            <a:r>
              <a:rPr lang="en-US" altLang="en-US" sz="2000" dirty="0"/>
              <a:t>changes to the parameter are really changes to the argument and thus are permanent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46A8018-0093-4A70-A126-A1CEFFE9E8E3}"/>
              </a:ext>
            </a:extLst>
          </p:cNvPr>
          <p:cNvSpPr txBox="1">
            <a:spLocks noChangeArrowheads="1"/>
          </p:cNvSpPr>
          <p:nvPr/>
        </p:nvSpPr>
        <p:spPr>
          <a:xfrm>
            <a:off x="327171" y="1838028"/>
            <a:ext cx="11752976" cy="522550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en-US" sz="2800" dirty="0"/>
              <a:t>a java program may have multiple methods with the same name as long as the parameter signature is unique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/>
              <a:t>methods in different classes may have same name and signature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/>
              <a:t>if a method has a return value other than void it must have a return statement with a variable or expression of the proper type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/>
              <a:t>multiple return statements allowed, the first one encountered is executed and method ends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C2397C-5E12-40B5-BE37-89FAF15E443F}"/>
              </a:ext>
            </a:extLst>
          </p:cNvPr>
          <p:cNvSpPr txBox="1">
            <a:spLocks/>
          </p:cNvSpPr>
          <p:nvPr/>
        </p:nvSpPr>
        <p:spPr>
          <a:xfrm>
            <a:off x="988223" y="251670"/>
            <a:ext cx="10058400" cy="7474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Method Overloading and Return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929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35101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{A3A4C580-B924-4904-A617-3B9EED125A7A}tf33845126_win32</Template>
  <TotalTime>110</TotalTime>
  <Words>511</Words>
  <Application>Microsoft Office PowerPoint</Application>
  <PresentationFormat>Widescreen</PresentationFormat>
  <Paragraphs>99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Bookman Old Style</vt:lpstr>
      <vt:lpstr>Calibri</vt:lpstr>
      <vt:lpstr>Courier New</vt:lpstr>
      <vt:lpstr>Franklin Gothic Book</vt:lpstr>
      <vt:lpstr>Marlett</vt:lpstr>
      <vt:lpstr>1_RetrospectVTI</vt:lpstr>
      <vt:lpstr>Java Static Methods</vt:lpstr>
      <vt:lpstr>PowerPoint Presentation</vt:lpstr>
      <vt:lpstr>PowerPoint Presentation</vt:lpstr>
      <vt:lpstr>PowerPoint Presentation</vt:lpstr>
      <vt:lpstr>Method Parameters</vt:lpstr>
      <vt:lpstr>Value Parameters vs. Reference Parameters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Static Methods</dc:title>
  <dc:creator>Dave S</dc:creator>
  <cp:lastModifiedBy>Dave S</cp:lastModifiedBy>
  <cp:revision>3</cp:revision>
  <dcterms:created xsi:type="dcterms:W3CDTF">2021-08-29T15:08:16Z</dcterms:created>
  <dcterms:modified xsi:type="dcterms:W3CDTF">2021-08-29T17:26:34Z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