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3" r:id="rId3"/>
    <p:sldId id="268" r:id="rId4"/>
    <p:sldId id="340" r:id="rId5"/>
    <p:sldId id="341" r:id="rId6"/>
    <p:sldId id="333" r:id="rId7"/>
    <p:sldId id="344" r:id="rId8"/>
    <p:sldId id="336" r:id="rId9"/>
    <p:sldId id="272" r:id="rId10"/>
    <p:sldId id="345" r:id="rId11"/>
    <p:sldId id="347" r:id="rId12"/>
    <p:sldId id="346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A8F5-D606-4F6E-A814-7B9594B4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04800"/>
            <a:ext cx="10566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1DCF5-7FCF-474F-B546-C548DB7E494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20800" y="1219200"/>
            <a:ext cx="5181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38ADF-5016-467F-8C91-C07423261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0" y="1219200"/>
            <a:ext cx="5181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8C31-08E6-4A5D-B730-5788A2610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20800" y="6324600"/>
            <a:ext cx="4673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211B-E6E0-42A0-97FA-8B0976452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3246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6C624CD3-852A-42D9-9592-91FD6B61628B}" type="slidenum">
              <a:rPr lang="en-US" altLang="en-US"/>
              <a:pPr/>
              <a:t>‹#›</a:t>
            </a:fld>
            <a:r>
              <a:rPr lang="en-US" altLang="en-US"/>
              <a:t>/33</a:t>
            </a:r>
          </a:p>
        </p:txBody>
      </p:sp>
    </p:spTree>
    <p:extLst>
      <p:ext uri="{BB962C8B-B14F-4D97-AF65-F5344CB8AC3E}">
        <p14:creationId xmlns:p14="http://schemas.microsoft.com/office/powerpoint/2010/main" val="3744140608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AAA5-56D2-49AA-8D04-B9E9BFDEE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IF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3E042-B4BD-4871-8CAB-94DB80907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v103</a:t>
            </a:r>
          </a:p>
        </p:txBody>
      </p:sp>
    </p:spTree>
    <p:extLst>
      <p:ext uri="{BB962C8B-B14F-4D97-AF65-F5344CB8AC3E}">
        <p14:creationId xmlns:p14="http://schemas.microsoft.com/office/powerpoint/2010/main" val="346452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5170A0-DEBB-4C72-9BA6-D541CE78FB29}"/>
              </a:ext>
            </a:extLst>
          </p:cNvPr>
          <p:cNvSpPr txBox="1"/>
          <p:nvPr/>
        </p:nvSpPr>
        <p:spPr>
          <a:xfrm>
            <a:off x="3594682" y="1663241"/>
            <a:ext cx="61155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	</a:t>
            </a:r>
            <a:r>
              <a:rPr lang="en-CA" sz="2400" dirty="0"/>
              <a:t>if      (percent &gt;= 90.0)</a:t>
            </a:r>
          </a:p>
          <a:p>
            <a:r>
              <a:rPr lang="en-CA" sz="2400" dirty="0"/>
              <a:t>            letter = "A";</a:t>
            </a:r>
          </a:p>
          <a:p>
            <a:r>
              <a:rPr lang="en-CA" sz="2400" dirty="0"/>
              <a:t>        else if (percent &gt;= 80.0)</a:t>
            </a:r>
          </a:p>
          <a:p>
            <a:r>
              <a:rPr lang="en-CA" sz="2400" dirty="0"/>
              <a:t>            letter = “B";</a:t>
            </a:r>
          </a:p>
          <a:p>
            <a:r>
              <a:rPr lang="en-CA" sz="2400" dirty="0"/>
              <a:t>        else if (percent &gt;= 70.0)</a:t>
            </a:r>
          </a:p>
          <a:p>
            <a:r>
              <a:rPr lang="en-CA" sz="2400" dirty="0"/>
              <a:t>            letter = “C";</a:t>
            </a:r>
          </a:p>
          <a:p>
            <a:r>
              <a:rPr lang="en-CA" sz="2400" dirty="0"/>
              <a:t>        else if (percent &gt;= 50.0)</a:t>
            </a:r>
          </a:p>
          <a:p>
            <a:r>
              <a:rPr lang="en-CA" sz="2400" dirty="0"/>
              <a:t>            letter = “D";   </a:t>
            </a:r>
          </a:p>
          <a:p>
            <a:r>
              <a:rPr lang="en-CA" sz="2400" dirty="0"/>
              <a:t>	else</a:t>
            </a:r>
          </a:p>
          <a:p>
            <a:r>
              <a:rPr lang="en-CA" sz="2400" dirty="0"/>
              <a:t>            letter = "F";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2711EE-D37F-422C-9AF6-A7C1ED19FC41}"/>
              </a:ext>
            </a:extLst>
          </p:cNvPr>
          <p:cNvSpPr txBox="1">
            <a:spLocks noChangeArrowheads="1"/>
          </p:cNvSpPr>
          <p:nvPr/>
        </p:nvSpPr>
        <p:spPr>
          <a:xfrm>
            <a:off x="1144401" y="453625"/>
            <a:ext cx="9601196" cy="1303867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5400" dirty="0"/>
              <a:t>if     else if    else</a:t>
            </a:r>
          </a:p>
        </p:txBody>
      </p:sp>
    </p:spTree>
    <p:extLst>
      <p:ext uri="{BB962C8B-B14F-4D97-AF65-F5344CB8AC3E}">
        <p14:creationId xmlns:p14="http://schemas.microsoft.com/office/powerpoint/2010/main" val="323398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5170A0-DEBB-4C72-9BA6-D541CE78FB29}"/>
              </a:ext>
            </a:extLst>
          </p:cNvPr>
          <p:cNvSpPr txBox="1"/>
          <p:nvPr/>
        </p:nvSpPr>
        <p:spPr>
          <a:xfrm>
            <a:off x="6096000" y="1654271"/>
            <a:ext cx="52555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When comparing strings,  use the method:  </a:t>
            </a:r>
            <a:r>
              <a:rPr lang="en-CA" sz="2000" b="1" dirty="0"/>
              <a:t>.equals( )</a:t>
            </a:r>
            <a:endParaRPr lang="en-CA" sz="2800" b="1" dirty="0"/>
          </a:p>
          <a:p>
            <a:r>
              <a:rPr lang="en-CA" sz="2400" dirty="0">
                <a:solidFill>
                  <a:srgbClr val="FF0000"/>
                </a:solidFill>
              </a:rPr>
              <a:t>     </a:t>
            </a:r>
            <a:r>
              <a:rPr lang="en-CA" sz="2400" strike="sngStrike" dirty="0">
                <a:solidFill>
                  <a:srgbClr val="FF0000"/>
                </a:solidFill>
              </a:rPr>
              <a:t>if (secret == guess)</a:t>
            </a:r>
          </a:p>
          <a:p>
            <a:r>
              <a:rPr lang="en-CA" sz="2400" dirty="0">
                <a:solidFill>
                  <a:srgbClr val="FF0000"/>
                </a:solidFill>
              </a:rPr>
              <a:t>     if (</a:t>
            </a:r>
            <a:r>
              <a:rPr lang="en-CA" sz="2400" dirty="0" err="1">
                <a:solidFill>
                  <a:srgbClr val="FF0000"/>
                </a:solidFill>
              </a:rPr>
              <a:t>guess.equals</a:t>
            </a:r>
            <a:r>
              <a:rPr lang="en-CA" sz="2400" dirty="0">
                <a:solidFill>
                  <a:srgbClr val="FF0000"/>
                </a:solidFill>
              </a:rPr>
              <a:t>(secret)   </a:t>
            </a:r>
            <a:r>
              <a:rPr lang="en-CA" sz="1600" dirty="0">
                <a:solidFill>
                  <a:srgbClr val="FF0000"/>
                </a:solidFill>
              </a:rPr>
              <a:t>//returns true or false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2711EE-D37F-422C-9AF6-A7C1ED19FC41}"/>
              </a:ext>
            </a:extLst>
          </p:cNvPr>
          <p:cNvSpPr txBox="1">
            <a:spLocks noChangeArrowheads="1"/>
          </p:cNvSpPr>
          <p:nvPr/>
        </p:nvSpPr>
        <p:spPr>
          <a:xfrm>
            <a:off x="5649289" y="572954"/>
            <a:ext cx="5784905" cy="1303867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5400" dirty="0"/>
              <a:t>Comparing Strings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C7163-624D-447E-B799-3AAAFCC2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5" y="925568"/>
            <a:ext cx="4706007" cy="5258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59EA79-9B79-4A14-9FB7-3DF71F91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96" y="3216618"/>
            <a:ext cx="4088040" cy="2693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D36B6-D883-4B23-8DD0-88852C73E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955" y="3787179"/>
            <a:ext cx="3752522" cy="12547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F9A27C-18AD-4BDE-AED6-D38D8CB8F893}"/>
              </a:ext>
            </a:extLst>
          </p:cNvPr>
          <p:cNvCxnSpPr/>
          <p:nvPr/>
        </p:nvCxnSpPr>
        <p:spPr>
          <a:xfrm flipH="1">
            <a:off x="2533475" y="2162102"/>
            <a:ext cx="4999839" cy="232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7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71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CF6344A-97A4-421C-8AD8-AE7FFFBA5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 of an if statement</a:t>
            </a:r>
          </a:p>
        </p:txBody>
      </p:sp>
      <p:grpSp>
        <p:nvGrpSpPr>
          <p:cNvPr id="100355" name="Group 3">
            <a:extLst>
              <a:ext uri="{FF2B5EF4-FFF2-40B4-BE49-F238E27FC236}">
                <a16:creationId xmlns:a16="http://schemas.microsoft.com/office/drawing/2014/main" id="{C0273E0B-CFF0-4473-AE5D-C317B5E4607B}"/>
              </a:ext>
            </a:extLst>
          </p:cNvPr>
          <p:cNvGrpSpPr>
            <a:grpSpLocks/>
          </p:cNvGrpSpPr>
          <p:nvPr/>
        </p:nvGrpSpPr>
        <p:grpSpPr bwMode="auto">
          <a:xfrm>
            <a:off x="4869110" y="2059497"/>
            <a:ext cx="2057400" cy="1752600"/>
            <a:chOff x="2160" y="864"/>
            <a:chExt cx="1296" cy="1104"/>
          </a:xfrm>
        </p:grpSpPr>
        <p:sp>
          <p:nvSpPr>
            <p:cNvPr id="100356" name="AutoShape 4">
              <a:extLst>
                <a:ext uri="{FF2B5EF4-FFF2-40B4-BE49-F238E27FC236}">
                  <a16:creationId xmlns:a16="http://schemas.microsoft.com/office/drawing/2014/main" id="{803A976A-1BD7-4401-837B-959157F58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96"/>
              <a:ext cx="1296" cy="672"/>
            </a:xfrm>
            <a:prstGeom prst="diamond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0357" name="Text Box 5">
              <a:extLst>
                <a:ext uri="{FF2B5EF4-FFF2-40B4-BE49-F238E27FC236}">
                  <a16:creationId xmlns:a16="http://schemas.microsoft.com/office/drawing/2014/main" id="{09320676-1F05-41B1-9009-EE0181AFE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2" y="1506"/>
              <a:ext cx="7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 dirty="0">
                  <a:latin typeface="Arial Unicode MS" pitchFamily="34" charset="-128"/>
                </a:rPr>
                <a:t>condition</a:t>
              </a:r>
            </a:p>
          </p:txBody>
        </p:sp>
        <p:cxnSp>
          <p:nvCxnSpPr>
            <p:cNvPr id="100358" name="AutoShape 6">
              <a:extLst>
                <a:ext uri="{FF2B5EF4-FFF2-40B4-BE49-F238E27FC236}">
                  <a16:creationId xmlns:a16="http://schemas.microsoft.com/office/drawing/2014/main" id="{4B107483-90F5-4FA8-8A0F-5DC2CD93E2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08" y="864"/>
              <a:ext cx="0" cy="432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0359" name="AutoShape 7">
            <a:extLst>
              <a:ext uri="{FF2B5EF4-FFF2-40B4-BE49-F238E27FC236}">
                <a16:creationId xmlns:a16="http://schemas.microsoft.com/office/drawing/2014/main" id="{EAC03257-215B-402E-8C01-7EB817E77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7810" y="5093211"/>
            <a:ext cx="0" cy="1081087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360" name="Group 8">
            <a:extLst>
              <a:ext uri="{FF2B5EF4-FFF2-40B4-BE49-F238E27FC236}">
                <a16:creationId xmlns:a16="http://schemas.microsoft.com/office/drawing/2014/main" id="{130DD8C7-69C9-43E0-BBF2-D8ED87DC7741}"/>
              </a:ext>
            </a:extLst>
          </p:cNvPr>
          <p:cNvGrpSpPr>
            <a:grpSpLocks/>
          </p:cNvGrpSpPr>
          <p:nvPr/>
        </p:nvGrpSpPr>
        <p:grpSpPr bwMode="auto">
          <a:xfrm>
            <a:off x="5097710" y="3812097"/>
            <a:ext cx="1600200" cy="1295400"/>
            <a:chOff x="2304" y="1968"/>
            <a:chExt cx="1008" cy="816"/>
          </a:xfrm>
        </p:grpSpPr>
        <p:sp>
          <p:nvSpPr>
            <p:cNvPr id="100361" name="Rectangle 9">
              <a:extLst>
                <a:ext uri="{FF2B5EF4-FFF2-40B4-BE49-F238E27FC236}">
                  <a16:creationId xmlns:a16="http://schemas.microsoft.com/office/drawing/2014/main" id="{2344F576-C323-4E21-A462-D272538A8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544"/>
              <a:ext cx="1008" cy="24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0362" name="Text Box 10">
              <a:extLst>
                <a:ext uri="{FF2B5EF4-FFF2-40B4-BE49-F238E27FC236}">
                  <a16:creationId xmlns:a16="http://schemas.microsoft.com/office/drawing/2014/main" id="{AC9A4519-5592-4985-A2CF-8E36C53C2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" y="2543"/>
              <a:ext cx="8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 dirty="0">
                  <a:latin typeface="Arial Unicode MS" pitchFamily="34" charset="-128"/>
                </a:rPr>
                <a:t>statement</a:t>
              </a:r>
              <a:endParaRPr lang="en-US" altLang="en-US" dirty="0">
                <a:latin typeface="Arial Unicode MS" pitchFamily="34" charset="-128"/>
              </a:endParaRPr>
            </a:p>
          </p:txBody>
        </p:sp>
        <p:cxnSp>
          <p:nvCxnSpPr>
            <p:cNvPr id="100363" name="AutoShape 11">
              <a:extLst>
                <a:ext uri="{FF2B5EF4-FFF2-40B4-BE49-F238E27FC236}">
                  <a16:creationId xmlns:a16="http://schemas.microsoft.com/office/drawing/2014/main" id="{6A72807D-5EC1-4798-B55E-4064816584DE}"/>
                </a:ext>
              </a:extLst>
            </p:cNvPr>
            <p:cNvCxnSpPr>
              <a:cxnSpLocks noChangeShapeType="1"/>
              <a:stCxn id="100356" idx="2"/>
              <a:endCxn id="100361" idx="0"/>
            </p:cNvCxnSpPr>
            <p:nvPr/>
          </p:nvCxnSpPr>
          <p:spPr bwMode="auto">
            <a:xfrm>
              <a:off x="2808" y="1968"/>
              <a:ext cx="0" cy="576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364" name="Text Box 12">
              <a:extLst>
                <a:ext uri="{FF2B5EF4-FFF2-40B4-BE49-F238E27FC236}">
                  <a16:creationId xmlns:a16="http://schemas.microsoft.com/office/drawing/2014/main" id="{D2D6BFE7-A75C-4F6F-9433-B0FD82DA3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" y="2112"/>
              <a:ext cx="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>
                  <a:solidFill>
                    <a:schemeClr val="hlink"/>
                  </a:solidFill>
                  <a:latin typeface="Arial Unicode MS" pitchFamily="34" charset="-128"/>
                </a:rPr>
                <a:t>true</a:t>
              </a:r>
              <a:endParaRPr lang="en-US" altLang="en-US">
                <a:solidFill>
                  <a:schemeClr val="hlink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00368" name="Group 16">
            <a:extLst>
              <a:ext uri="{FF2B5EF4-FFF2-40B4-BE49-F238E27FC236}">
                <a16:creationId xmlns:a16="http://schemas.microsoft.com/office/drawing/2014/main" id="{FF8A4D56-DDF0-4754-A354-7F65464E574C}"/>
              </a:ext>
            </a:extLst>
          </p:cNvPr>
          <p:cNvGrpSpPr>
            <a:grpSpLocks/>
          </p:cNvGrpSpPr>
          <p:nvPr/>
        </p:nvGrpSpPr>
        <p:grpSpPr bwMode="auto">
          <a:xfrm>
            <a:off x="5935911" y="3278697"/>
            <a:ext cx="2081213" cy="2286000"/>
            <a:chOff x="2832" y="1632"/>
            <a:chExt cx="1311" cy="1440"/>
          </a:xfrm>
        </p:grpSpPr>
        <p:sp>
          <p:nvSpPr>
            <p:cNvPr id="100366" name="Text Box 14">
              <a:extLst>
                <a:ext uri="{FF2B5EF4-FFF2-40B4-BE49-F238E27FC236}">
                  <a16:creationId xmlns:a16="http://schemas.microsoft.com/office/drawing/2014/main" id="{4437D0F7-40AF-4CAC-9D22-7E2B721C9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6"/>
              <a:ext cx="4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>
                  <a:solidFill>
                    <a:schemeClr val="hlink"/>
                  </a:solidFill>
                  <a:latin typeface="Arial Unicode MS" pitchFamily="34" charset="-128"/>
                </a:rPr>
                <a:t>false</a:t>
              </a:r>
              <a:endParaRPr lang="en-US" altLang="en-US">
                <a:solidFill>
                  <a:schemeClr val="hlink"/>
                </a:solidFill>
                <a:latin typeface="Arial Unicode MS" pitchFamily="34" charset="-128"/>
              </a:endParaRPr>
            </a:p>
          </p:txBody>
        </p:sp>
        <p:cxnSp>
          <p:nvCxnSpPr>
            <p:cNvPr id="100367" name="AutoShape 15">
              <a:extLst>
                <a:ext uri="{FF2B5EF4-FFF2-40B4-BE49-F238E27FC236}">
                  <a16:creationId xmlns:a16="http://schemas.microsoft.com/office/drawing/2014/main" id="{5C8AEAE7-2A3B-42E7-9B46-22B7B6795C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32" y="1632"/>
              <a:ext cx="624" cy="1440"/>
            </a:xfrm>
            <a:prstGeom prst="bentConnector4">
              <a:avLst>
                <a:gd name="adj1" fmla="val -33333"/>
                <a:gd name="adj2" fmla="val 100481"/>
              </a:avLst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4C7EEEE2-4FED-4091-90A6-5ED84F832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965993"/>
            <a:ext cx="7924800" cy="798513"/>
          </a:xfrm>
          <a:noFill/>
          <a:ln/>
        </p:spPr>
        <p:txBody>
          <a:bodyPr vert="horz" lIns="92075" tIns="46038" rIns="92075" bIns="46038" rtlCol="0" anchor="t">
            <a:normAutofit/>
          </a:bodyPr>
          <a:lstStyle/>
          <a:p>
            <a:pPr marL="0" indent="0">
              <a:buNone/>
            </a:pPr>
            <a:r>
              <a:rPr lang="en-US" altLang="en-US" i="1" dirty="0"/>
              <a:t>if statement</a:t>
            </a:r>
            <a:r>
              <a:rPr lang="en-US" altLang="en-US" dirty="0"/>
              <a:t> syntax:</a:t>
            </a:r>
          </a:p>
          <a:p>
            <a:endParaRPr lang="en-US" altLang="en-US" dirty="0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CE37F77D-88B4-4A37-A195-7EFF2B6C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3489326"/>
            <a:ext cx="2622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latin typeface="Courier New" panose="02070309020205020404" pitchFamily="49" charset="0"/>
              </a:rPr>
              <a:t>if ( </a:t>
            </a:r>
            <a:r>
              <a:rPr lang="en-US" altLang="en-US" sz="2000" b="1" i="1">
                <a:solidFill>
                  <a:schemeClr val="hlink"/>
                </a:solidFill>
                <a:latin typeface="Courier New" panose="02070309020205020404" pitchFamily="49" charset="0"/>
              </a:rPr>
              <a:t>condition</a:t>
            </a:r>
            <a:r>
              <a:rPr lang="en-US" altLang="en-US" sz="2000" b="1">
                <a:latin typeface="Courier New" panose="02070309020205020404" pitchFamily="49" charset="0"/>
              </a:rPr>
              <a:t> )</a:t>
            </a:r>
          </a:p>
          <a:p>
            <a:r>
              <a:rPr lang="en-US" altLang="en-US" sz="2000" b="1">
                <a:latin typeface="Courier New" panose="02070309020205020404" pitchFamily="49" charset="0"/>
              </a:rPr>
              <a:t>   </a:t>
            </a:r>
            <a:r>
              <a:rPr lang="en-US" altLang="en-US" sz="2000" b="1" i="1">
                <a:solidFill>
                  <a:schemeClr val="hlink"/>
                </a:solidFill>
                <a:latin typeface="Courier New" panose="02070309020205020404" pitchFamily="49" charset="0"/>
              </a:rPr>
              <a:t>statement</a:t>
            </a:r>
            <a:r>
              <a:rPr lang="en-US" altLang="en-US" sz="2000" b="1">
                <a:latin typeface="Courier New" panose="02070309020205020404" pitchFamily="49" charset="0"/>
              </a:rPr>
              <a:t>;</a:t>
            </a:r>
          </a:p>
        </p:txBody>
      </p: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64787559-B82F-4C23-9B28-FD3537D62734}"/>
              </a:ext>
            </a:extLst>
          </p:cNvPr>
          <p:cNvGrpSpPr>
            <a:grpSpLocks/>
          </p:cNvGrpSpPr>
          <p:nvPr/>
        </p:nvGrpSpPr>
        <p:grpSpPr bwMode="auto">
          <a:xfrm>
            <a:off x="2816225" y="2435228"/>
            <a:ext cx="2154238" cy="1054101"/>
            <a:chOff x="515" y="1448"/>
            <a:chExt cx="1357" cy="664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E142504D-B29A-4CC6-9703-DBF546B15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" y="1448"/>
              <a:ext cx="122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800" b="1" dirty="0">
                  <a:solidFill>
                    <a:schemeClr val="hlink"/>
                  </a:solidFill>
                  <a:latin typeface="Arial Unicode MS" pitchFamily="34" charset="-128"/>
                </a:rPr>
                <a:t>if</a:t>
              </a:r>
              <a:r>
                <a:rPr lang="en-US" altLang="en-US" sz="2000" b="1" dirty="0">
                  <a:solidFill>
                    <a:schemeClr val="hlink"/>
                  </a:solidFill>
                  <a:latin typeface="Arial Unicode MS" pitchFamily="34" charset="-128"/>
                </a:rPr>
                <a:t> is a Java</a:t>
              </a:r>
            </a:p>
            <a:p>
              <a:r>
                <a:rPr lang="en-US" altLang="en-US" sz="2000" b="1" dirty="0">
                  <a:solidFill>
                    <a:schemeClr val="hlink"/>
                  </a:solidFill>
                  <a:latin typeface="Arial Unicode MS" pitchFamily="34" charset="-128"/>
                </a:rPr>
                <a:t>reserved word</a:t>
              </a:r>
            </a:p>
          </p:txBody>
        </p:sp>
        <p:sp>
          <p:nvSpPr>
            <p:cNvPr id="19463" name="Line 7">
              <a:extLst>
                <a:ext uri="{FF2B5EF4-FFF2-40B4-BE49-F238E27FC236}">
                  <a16:creationId xmlns:a16="http://schemas.microsoft.com/office/drawing/2014/main" id="{A26E66C5-6903-4613-A79E-32DD9AAFE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68"/>
              <a:ext cx="336" cy="1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9470" name="Group 14">
            <a:extLst>
              <a:ext uri="{FF2B5EF4-FFF2-40B4-BE49-F238E27FC236}">
                <a16:creationId xmlns:a16="http://schemas.microsoft.com/office/drawing/2014/main" id="{57449113-95D5-473D-85B3-1234A8056CCC}"/>
              </a:ext>
            </a:extLst>
          </p:cNvPr>
          <p:cNvGrpSpPr>
            <a:grpSpLocks/>
          </p:cNvGrpSpPr>
          <p:nvPr/>
        </p:nvGrpSpPr>
        <p:grpSpPr bwMode="auto">
          <a:xfrm>
            <a:off x="5629276" y="1778001"/>
            <a:ext cx="4200525" cy="1508125"/>
            <a:chOff x="2443" y="1200"/>
            <a:chExt cx="2646" cy="950"/>
          </a:xfrm>
        </p:grpSpPr>
        <p:sp>
          <p:nvSpPr>
            <p:cNvPr id="19465" name="Text Box 9">
              <a:extLst>
                <a:ext uri="{FF2B5EF4-FFF2-40B4-BE49-F238E27FC236}">
                  <a16:creationId xmlns:a16="http://schemas.microsoft.com/office/drawing/2014/main" id="{DFDEF113-DF3E-4F63-A34A-5C4A42F7A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1200"/>
              <a:ext cx="264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2000" b="1" dirty="0">
                  <a:solidFill>
                    <a:schemeClr val="hlink"/>
                  </a:solidFill>
                  <a:latin typeface="Arial Unicode MS" pitchFamily="34" charset="-128"/>
                </a:rPr>
                <a:t>The </a:t>
              </a:r>
              <a:r>
                <a:rPr lang="en-US" altLang="en-US" sz="2000" b="1" i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condition</a:t>
              </a:r>
              <a:r>
                <a:rPr lang="en-US" altLang="en-US" sz="2000" b="1" dirty="0">
                  <a:solidFill>
                    <a:schemeClr val="hlink"/>
                  </a:solidFill>
                  <a:latin typeface="Arial Unicode MS" pitchFamily="34" charset="-128"/>
                </a:rPr>
                <a:t> must be a</a:t>
              </a:r>
            </a:p>
            <a:p>
              <a:r>
                <a:rPr lang="en-US" altLang="en-US" sz="2000" b="1" dirty="0" err="1">
                  <a:solidFill>
                    <a:schemeClr val="hlink"/>
                  </a:solidFill>
                  <a:latin typeface="Arial Unicode MS" pitchFamily="34" charset="-128"/>
                </a:rPr>
                <a:t>boolean</a:t>
              </a:r>
              <a:r>
                <a:rPr lang="en-US" altLang="en-US" sz="2000" b="1" dirty="0">
                  <a:solidFill>
                    <a:schemeClr val="hlink"/>
                  </a:solidFill>
                  <a:latin typeface="Arial Unicode MS" pitchFamily="34" charset="-128"/>
                </a:rPr>
                <a:t> expression. It must</a:t>
              </a:r>
            </a:p>
            <a:p>
              <a:r>
                <a:rPr lang="en-US" altLang="en-US" sz="2000" b="1" dirty="0">
                  <a:solidFill>
                    <a:schemeClr val="hlink"/>
                  </a:solidFill>
                  <a:latin typeface="Arial Unicode MS" pitchFamily="34" charset="-128"/>
                </a:rPr>
                <a:t>evaluate to either true or false.</a:t>
              </a:r>
            </a:p>
          </p:txBody>
        </p:sp>
        <p:sp>
          <p:nvSpPr>
            <p:cNvPr id="19466" name="Line 10">
              <a:extLst>
                <a:ext uri="{FF2B5EF4-FFF2-40B4-BE49-F238E27FC236}">
                  <a16:creationId xmlns:a16="http://schemas.microsoft.com/office/drawing/2014/main" id="{E5E10694-BC43-42AE-8259-F818FA58A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5" y="1862"/>
              <a:ext cx="96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9467" name="Group 11">
            <a:extLst>
              <a:ext uri="{FF2B5EF4-FFF2-40B4-BE49-F238E27FC236}">
                <a16:creationId xmlns:a16="http://schemas.microsoft.com/office/drawing/2014/main" id="{BF0F074A-9AA8-4C54-A924-CD8D07623353}"/>
              </a:ext>
            </a:extLst>
          </p:cNvPr>
          <p:cNvGrpSpPr>
            <a:grpSpLocks/>
          </p:cNvGrpSpPr>
          <p:nvPr/>
        </p:nvGrpSpPr>
        <p:grpSpPr bwMode="auto">
          <a:xfrm>
            <a:off x="3152776" y="4327526"/>
            <a:ext cx="6677025" cy="1235075"/>
            <a:chOff x="727" y="2640"/>
            <a:chExt cx="4206" cy="778"/>
          </a:xfrm>
        </p:grpSpPr>
        <p:sp>
          <p:nvSpPr>
            <p:cNvPr id="19468" name="Text Box 12">
              <a:extLst>
                <a:ext uri="{FF2B5EF4-FFF2-40B4-BE49-F238E27FC236}">
                  <a16:creationId xmlns:a16="http://schemas.microsoft.com/office/drawing/2014/main" id="{2F32B72F-BFF6-48D1-8BE9-431470F5C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2976"/>
              <a:ext cx="420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chemeClr val="hlink"/>
                  </a:solidFill>
                  <a:latin typeface="Arial Unicode MS" pitchFamily="34" charset="-128"/>
                </a:rPr>
                <a:t>If the </a:t>
              </a:r>
              <a:r>
                <a:rPr lang="en-US" altLang="en-US" sz="2000" b="1" i="1">
                  <a:solidFill>
                    <a:schemeClr val="hlink"/>
                  </a:solidFill>
                  <a:latin typeface="Courier New" panose="02070309020205020404" pitchFamily="49" charset="0"/>
                </a:rPr>
                <a:t>condition</a:t>
              </a:r>
              <a:r>
                <a:rPr lang="en-US" altLang="en-US" sz="2000" b="1">
                  <a:solidFill>
                    <a:schemeClr val="hlink"/>
                  </a:solidFill>
                  <a:latin typeface="Arial Unicode MS" pitchFamily="34" charset="-128"/>
                </a:rPr>
                <a:t> is true, the </a:t>
              </a:r>
              <a:r>
                <a:rPr lang="en-US" altLang="en-US" sz="2000" b="1" i="1">
                  <a:solidFill>
                    <a:schemeClr val="hlink"/>
                  </a:solidFill>
                  <a:latin typeface="Courier New" panose="02070309020205020404" pitchFamily="49" charset="0"/>
                </a:rPr>
                <a:t>statement</a:t>
              </a:r>
              <a:r>
                <a:rPr lang="en-US" altLang="en-US" sz="2000" b="1">
                  <a:solidFill>
                    <a:schemeClr val="hlink"/>
                  </a:solidFill>
                  <a:latin typeface="Arial Unicode MS" pitchFamily="34" charset="-128"/>
                </a:rPr>
                <a:t> is executed.</a:t>
              </a:r>
            </a:p>
            <a:p>
              <a:r>
                <a:rPr lang="en-US" altLang="en-US" sz="2000" b="1">
                  <a:solidFill>
                    <a:schemeClr val="hlink"/>
                  </a:solidFill>
                  <a:latin typeface="Arial Unicode MS" pitchFamily="34" charset="-128"/>
                </a:rPr>
                <a:t>If it is false, the </a:t>
              </a:r>
              <a:r>
                <a:rPr lang="en-US" altLang="en-US" sz="2000" b="1" i="1">
                  <a:solidFill>
                    <a:schemeClr val="hlink"/>
                  </a:solidFill>
                  <a:latin typeface="Courier New" panose="02070309020205020404" pitchFamily="49" charset="0"/>
                </a:rPr>
                <a:t>statement</a:t>
              </a:r>
              <a:r>
                <a:rPr lang="en-US" altLang="en-US" sz="2000" b="1">
                  <a:solidFill>
                    <a:schemeClr val="hlink"/>
                  </a:solidFill>
                  <a:latin typeface="Arial Unicode MS" pitchFamily="34" charset="-128"/>
                </a:rPr>
                <a:t> is skipped.</a:t>
              </a:r>
            </a:p>
          </p:txBody>
        </p:sp>
        <p:sp>
          <p:nvSpPr>
            <p:cNvPr id="19469" name="Line 13">
              <a:extLst>
                <a:ext uri="{FF2B5EF4-FFF2-40B4-BE49-F238E27FC236}">
                  <a16:creationId xmlns:a16="http://schemas.microsoft.com/office/drawing/2014/main" id="{952AE899-7893-498D-8E63-AFE89C024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640"/>
              <a:ext cx="0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C4B9099-C630-47C0-8C4E-9251515E9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Boolean Expressions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329CB0B-9A12-40CA-94D5-7C1A52DF1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lIns="92075" tIns="46038" rIns="92075" bIns="46038" rtlCol="0" anchor="t">
            <a:normAutofit fontScale="85000" lnSpcReduction="10000"/>
          </a:bodyPr>
          <a:lstStyle/>
          <a:p>
            <a:pPr marL="1371600" lvl="3" indent="0">
              <a:buNone/>
            </a:pPr>
            <a:endParaRPr lang="en-US" altLang="en-US" dirty="0"/>
          </a:p>
          <a:p>
            <a:pPr lvl="3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==</a:t>
            </a:r>
            <a:r>
              <a:rPr lang="en-US" altLang="en-US" sz="2000" dirty="0">
                <a:solidFill>
                  <a:schemeClr val="hlink"/>
                </a:solidFill>
              </a:rPr>
              <a:t>		equal to</a:t>
            </a:r>
          </a:p>
          <a:p>
            <a:pPr lvl="3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!=</a:t>
            </a:r>
            <a:r>
              <a:rPr lang="en-US" altLang="en-US" sz="2000" dirty="0">
                <a:solidFill>
                  <a:schemeClr val="hlink"/>
                </a:solidFill>
              </a:rPr>
              <a:t>		not equal to</a:t>
            </a:r>
          </a:p>
          <a:p>
            <a:pPr lvl="3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&lt;</a:t>
            </a:r>
            <a:r>
              <a:rPr lang="en-US" altLang="en-US" sz="2000" dirty="0">
                <a:solidFill>
                  <a:schemeClr val="hlink"/>
                </a:solidFill>
              </a:rPr>
              <a:t>			less than</a:t>
            </a:r>
          </a:p>
          <a:p>
            <a:pPr lvl="3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&gt;</a:t>
            </a:r>
            <a:r>
              <a:rPr lang="en-US" altLang="en-US" sz="2000" dirty="0">
                <a:solidFill>
                  <a:schemeClr val="hlink"/>
                </a:solidFill>
              </a:rPr>
              <a:t>			greater than</a:t>
            </a:r>
          </a:p>
          <a:p>
            <a:pPr lvl="3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&lt;=</a:t>
            </a:r>
            <a:r>
              <a:rPr lang="en-US" altLang="en-US" sz="2000" dirty="0">
                <a:solidFill>
                  <a:schemeClr val="hlink"/>
                </a:solidFill>
              </a:rPr>
              <a:t>		less than or equal to</a:t>
            </a:r>
          </a:p>
          <a:p>
            <a:pPr lvl="3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&gt;=</a:t>
            </a:r>
            <a:r>
              <a:rPr lang="en-US" altLang="en-US" sz="2000" dirty="0">
                <a:solidFill>
                  <a:schemeClr val="hlink"/>
                </a:solidFill>
              </a:rPr>
              <a:t>		greater than or equal to</a:t>
            </a:r>
            <a:endParaRPr lang="en-US" altLang="en-US" dirty="0">
              <a:solidFill>
                <a:schemeClr val="hlink"/>
              </a:solidFill>
            </a:endParaRPr>
          </a:p>
          <a:p>
            <a:pPr lvl="3">
              <a:buFontTx/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Note the difference between the equality operator (</a:t>
            </a:r>
            <a:r>
              <a:rPr lang="en-US" altLang="en-US" dirty="0">
                <a:latin typeface="Courier New" panose="02070309020205020404" pitchFamily="49" charset="0"/>
              </a:rPr>
              <a:t>==</a:t>
            </a:r>
            <a:r>
              <a:rPr lang="en-US" altLang="en-US" dirty="0"/>
              <a:t>) and the assignment operator (</a:t>
            </a:r>
            <a:r>
              <a:rPr lang="en-US" altLang="en-US" dirty="0">
                <a:latin typeface="Courier New" panose="02070309020205020404" pitchFamily="49" charset="0"/>
              </a:rPr>
              <a:t>=</a:t>
            </a:r>
            <a:r>
              <a:rPr lang="en-US" altLang="en-US" dirty="0"/>
              <a:t>)</a:t>
            </a:r>
          </a:p>
        </p:txBody>
      </p:sp>
      <p:sp>
        <p:nvSpPr>
          <p:cNvPr id="96260" name="AutoShape 4">
            <a:extLst>
              <a:ext uri="{FF2B5EF4-FFF2-40B4-BE49-F238E27FC236}">
                <a16:creationId xmlns:a16="http://schemas.microsoft.com/office/drawing/2014/main" id="{A855141A-91FD-43A9-9610-F143247B36C5}"/>
              </a:ext>
            </a:extLst>
          </p:cNvPr>
          <p:cNvSpPr>
            <a:spLocks/>
          </p:cNvSpPr>
          <p:nvPr/>
        </p:nvSpPr>
        <p:spPr bwMode="auto">
          <a:xfrm>
            <a:off x="3581400" y="28956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315A73AE-6B8D-4DD8-8D0C-7B17EDB1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2787650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higher</a:t>
            </a:r>
          </a:p>
          <a:p>
            <a:r>
              <a:rPr lang="en-US" altLang="en-US" dirty="0"/>
              <a:t>precedence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>
            <a:extLst>
              <a:ext uri="{FF2B5EF4-FFF2-40B4-BE49-F238E27FC236}">
                <a16:creationId xmlns:a16="http://schemas.microsoft.com/office/drawing/2014/main" id="{E2740AA6-ACE4-4CB0-9705-55EEC53B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39" y="2582906"/>
            <a:ext cx="958627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b="1" dirty="0">
                <a:latin typeface="Courier New" panose="02070309020205020404" pitchFamily="49" charset="0"/>
              </a:rPr>
              <a:t>max = -999;</a:t>
            </a:r>
          </a:p>
          <a:p>
            <a:r>
              <a:rPr lang="en-US" altLang="en-US" sz="3200" b="1" dirty="0">
                <a:latin typeface="Courier New" panose="02070309020205020404" pitchFamily="49" charset="0"/>
              </a:rPr>
              <a:t>if (sum &gt; max)</a:t>
            </a:r>
          </a:p>
          <a:p>
            <a:r>
              <a:rPr lang="en-US" altLang="en-US" sz="3200" b="1" dirty="0">
                <a:latin typeface="Courier New" panose="02070309020205020404" pitchFamily="49" charset="0"/>
              </a:rPr>
              <a:t>   max = sum;</a:t>
            </a:r>
          </a:p>
          <a:p>
            <a:endParaRPr lang="en-US" altLang="en-US" sz="3200" b="1" dirty="0">
              <a:latin typeface="Courier New" panose="02070309020205020404" pitchFamily="49" charset="0"/>
            </a:endParaRPr>
          </a:p>
          <a:p>
            <a:r>
              <a:rPr lang="en-US" altLang="en-US" sz="24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b="1" dirty="0">
                <a:latin typeface="Courier New" panose="02070309020205020404" pitchFamily="49" charset="0"/>
              </a:rPr>
              <a:t>("The largest number is " + max);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8BE02-896A-47FD-A563-1C2FD03CE0BD}"/>
              </a:ext>
            </a:extLst>
          </p:cNvPr>
          <p:cNvSpPr txBox="1"/>
          <p:nvPr/>
        </p:nvSpPr>
        <p:spPr>
          <a:xfrm>
            <a:off x="970239" y="1451138"/>
            <a:ext cx="279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IF Example</a:t>
            </a:r>
            <a:endParaRPr lang="en-C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4A7F480-77B0-4515-B1A5-402D06DC2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/>
              <a:t>Logical Operators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1D39B22-AE7A-43C0-9309-A9CC00793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lIns="92075" tIns="46038" rIns="92075" bIns="46038" rtlCol="0" anchor="t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Comparisons can also use the following </a:t>
            </a:r>
            <a:r>
              <a:rPr lang="en-US" altLang="en-US" i="1" dirty="0"/>
              <a:t>logical operators</a:t>
            </a:r>
            <a:r>
              <a:rPr lang="en-US" altLang="en-US" dirty="0"/>
              <a:t>:</a:t>
            </a:r>
          </a:p>
          <a:p>
            <a:pPr lvl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		</a:t>
            </a:r>
            <a:r>
              <a:rPr lang="en-US" altLang="en-US" dirty="0">
                <a:latin typeface="Courier New" panose="02070309020205020404" pitchFamily="49" charset="0"/>
              </a:rPr>
              <a:t>!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chemeClr val="hlink"/>
                </a:solidFill>
              </a:rPr>
              <a:t>Logical NOT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			</a:t>
            </a:r>
            <a:r>
              <a:rPr lang="en-US" altLang="en-US" dirty="0">
                <a:latin typeface="Courier New" panose="02070309020205020404" pitchFamily="49" charset="0"/>
              </a:rPr>
              <a:t>&amp;&amp;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chemeClr val="hlink"/>
                </a:solidFill>
              </a:rPr>
              <a:t>Logical AND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			</a:t>
            </a:r>
            <a:r>
              <a:rPr lang="en-US" altLang="en-US" dirty="0">
                <a:latin typeface="Courier New" panose="02070309020205020404" pitchFamily="49" charset="0"/>
              </a:rPr>
              <a:t>||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chemeClr val="hlink"/>
                </a:solidFill>
              </a:rPr>
              <a:t>Logical 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>
            <a:extLst>
              <a:ext uri="{FF2B5EF4-FFF2-40B4-BE49-F238E27FC236}">
                <a16:creationId xmlns:a16="http://schemas.microsoft.com/office/drawing/2014/main" id="{E2740AA6-ACE4-4CB0-9705-55EEC53B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39" y="3013793"/>
            <a:ext cx="95654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b="1" dirty="0">
                <a:latin typeface="Courier New" panose="02070309020205020404" pitchFamily="49" charset="0"/>
              </a:rPr>
              <a:t>if (index &lt; max &amp;&amp; !found)</a:t>
            </a:r>
          </a:p>
          <a:p>
            <a:r>
              <a:rPr lang="en-US" altLang="en-US" sz="3200" b="1" dirty="0">
                <a:latin typeface="Courier New" panose="02070309020205020404" pitchFamily="49" charset="0"/>
              </a:rPr>
              <a:t>   </a:t>
            </a:r>
            <a:r>
              <a:rPr lang="en-US" altLang="en-US" sz="32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3200" b="1" dirty="0">
                <a:latin typeface="Courier New" panose="02070309020205020404" pitchFamily="49" charset="0"/>
              </a:rPr>
              <a:t> ("keep going…");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endParaRPr lang="en-US" altLang="en-US" sz="3200" b="1" dirty="0">
              <a:latin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8BE02-896A-47FD-A563-1C2FD03CE0BD}"/>
              </a:ext>
            </a:extLst>
          </p:cNvPr>
          <p:cNvSpPr txBox="1"/>
          <p:nvPr/>
        </p:nvSpPr>
        <p:spPr>
          <a:xfrm>
            <a:off x="970239" y="1451138"/>
            <a:ext cx="279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Precedence</a:t>
            </a:r>
            <a:endParaRPr lang="en-C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3728F-DBBA-44E2-A560-62072ADC251D}"/>
              </a:ext>
            </a:extLst>
          </p:cNvPr>
          <p:cNvSpPr txBox="1"/>
          <p:nvPr/>
        </p:nvSpPr>
        <p:spPr>
          <a:xfrm>
            <a:off x="903126" y="2734393"/>
            <a:ext cx="7443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70000"/>
              </a:spcBef>
            </a:pPr>
            <a:r>
              <a:rPr lang="en-US" altLang="en-US" dirty="0"/>
              <a:t>//</a:t>
            </a:r>
            <a:r>
              <a:rPr lang="en-US" altLang="en-US" b="1" dirty="0">
                <a:solidFill>
                  <a:srgbClr val="FF0000"/>
                </a:solidFill>
              </a:rPr>
              <a:t>NOT has higher precedence than logical AND </a:t>
            </a:r>
            <a:r>
              <a:rPr lang="en-US" altLang="en-US" b="1" dirty="0" err="1">
                <a:solidFill>
                  <a:srgbClr val="FF0000"/>
                </a:solidFill>
              </a:rPr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5499C-4CF7-4112-A07E-0EC037A184AB}"/>
              </a:ext>
            </a:extLst>
          </p:cNvPr>
          <p:cNvSpPr txBox="1"/>
          <p:nvPr/>
        </p:nvSpPr>
        <p:spPr>
          <a:xfrm>
            <a:off x="1152011" y="4629895"/>
            <a:ext cx="10064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</a:rPr>
              <a:t>All logical operators (</a:t>
            </a:r>
            <a:r>
              <a:rPr lang="en-US" altLang="en-US" b="1" dirty="0" err="1">
                <a:solidFill>
                  <a:srgbClr val="00B050"/>
                </a:solidFill>
              </a:rPr>
              <a:t>ie</a:t>
            </a:r>
            <a:r>
              <a:rPr lang="en-US" altLang="en-US" b="1" dirty="0">
                <a:solidFill>
                  <a:srgbClr val="00B050"/>
                </a:solidFill>
              </a:rPr>
              <a:t>, &amp;&amp; and ||) have lower precedence than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</a:rPr>
              <a:t>the relational operators (</a:t>
            </a:r>
            <a:r>
              <a:rPr lang="en-US" altLang="en-US" b="1" dirty="0" err="1">
                <a:solidFill>
                  <a:srgbClr val="00B050"/>
                </a:solidFill>
              </a:rPr>
              <a:t>eg</a:t>
            </a:r>
            <a:r>
              <a:rPr lang="en-US" altLang="en-US" b="1" dirty="0">
                <a:solidFill>
                  <a:srgbClr val="00B050"/>
                </a:solidFill>
              </a:rPr>
              <a:t> &lt; &gt; != ==), which have lower precedence than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</a:rPr>
              <a:t>arithmetic operators (</a:t>
            </a:r>
            <a:r>
              <a:rPr lang="en-US" altLang="en-US" b="1" dirty="0" err="1">
                <a:solidFill>
                  <a:srgbClr val="00B050"/>
                </a:solidFill>
              </a:rPr>
              <a:t>eg</a:t>
            </a:r>
            <a:r>
              <a:rPr lang="en-US" altLang="en-US" b="1" dirty="0">
                <a:solidFill>
                  <a:srgbClr val="00B050"/>
                </a:solidFill>
              </a:rPr>
              <a:t> + * - /).</a:t>
            </a:r>
          </a:p>
        </p:txBody>
      </p:sp>
    </p:spTree>
    <p:extLst>
      <p:ext uri="{BB962C8B-B14F-4D97-AF65-F5344CB8AC3E}">
        <p14:creationId xmlns:p14="http://schemas.microsoft.com/office/powerpoint/2010/main" val="326954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117313E1-2A73-452A-AC67-92079747F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61" y="707471"/>
            <a:ext cx="10566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Truth Tables</a:t>
            </a:r>
          </a:p>
        </p:txBody>
      </p:sp>
      <p:graphicFrame>
        <p:nvGraphicFramePr>
          <p:cNvPr id="92196" name="Group 36">
            <a:extLst>
              <a:ext uri="{FF2B5EF4-FFF2-40B4-BE49-F238E27FC236}">
                <a16:creationId xmlns:a16="http://schemas.microsoft.com/office/drawing/2014/main" id="{16027EF8-AEF5-482C-8173-9B9D789699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2637700"/>
              </p:ext>
            </p:extLst>
          </p:nvPr>
        </p:nvGraphicFramePr>
        <p:xfrm>
          <a:off x="3918417" y="1735822"/>
          <a:ext cx="5089525" cy="2438402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242705843"/>
                    </a:ext>
                  </a:extLst>
                </a:gridCol>
                <a:gridCol w="1163637">
                  <a:extLst>
                    <a:ext uri="{9D8B030D-6E8A-4147-A177-3AD203B41FA5}">
                      <a16:colId xmlns:a16="http://schemas.microsoft.com/office/drawing/2014/main" val="816443351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1788990524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3253942003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 &amp;&amp;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 ||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14912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779863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79230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25799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8126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096BE6A-0A20-46F5-B185-99A8A8601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5400" dirty="0"/>
              <a:t>if   else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CC9F15B-23E5-4096-B4C7-3DF22A8FC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56" y="2828836"/>
            <a:ext cx="31341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latin typeface="Courier New" panose="02070309020205020404" pitchFamily="49" charset="0"/>
              </a:rPr>
              <a:t>if ( </a:t>
            </a:r>
            <a:r>
              <a:rPr lang="en-US" altLang="en-US" sz="2400" b="1" i="1" dirty="0">
                <a:solidFill>
                  <a:schemeClr val="hlink"/>
                </a:solidFill>
                <a:latin typeface="Courier New" panose="02070309020205020404" pitchFamily="49" charset="0"/>
              </a:rPr>
              <a:t>condition</a:t>
            </a:r>
            <a:r>
              <a:rPr lang="en-US" altLang="en-US" sz="2400" b="1" dirty="0">
                <a:latin typeface="Courier New" panose="02070309020205020404" pitchFamily="49" charset="0"/>
              </a:rPr>
              <a:t> )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   </a:t>
            </a:r>
            <a:r>
              <a:rPr lang="en-US" altLang="en-US" sz="2400" b="1" i="1" dirty="0">
                <a:solidFill>
                  <a:schemeClr val="hlink"/>
                </a:solidFill>
                <a:latin typeface="Courier New" panose="02070309020205020404" pitchFamily="49" charset="0"/>
              </a:rPr>
              <a:t>statement1</a:t>
            </a:r>
            <a:r>
              <a:rPr lang="en-US" altLang="en-US" sz="2400" b="1" dirty="0">
                <a:latin typeface="Courier New" panose="02070309020205020404" pitchFamily="49" charset="0"/>
              </a:rPr>
              <a:t>;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else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   </a:t>
            </a:r>
            <a:r>
              <a:rPr lang="en-US" altLang="en-US" sz="2400" b="1" i="1" dirty="0">
                <a:solidFill>
                  <a:schemeClr val="hlink"/>
                </a:solidFill>
                <a:latin typeface="Courier New" panose="02070309020205020404" pitchFamily="49" charset="0"/>
              </a:rPr>
              <a:t>statement2</a:t>
            </a:r>
            <a:r>
              <a:rPr lang="en-US" altLang="en-US" sz="2400" b="1" dirty="0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C4EC0-EC52-4120-9AC9-331C6570D684}"/>
              </a:ext>
            </a:extLst>
          </p:cNvPr>
          <p:cNvSpPr txBox="1"/>
          <p:nvPr/>
        </p:nvSpPr>
        <p:spPr>
          <a:xfrm>
            <a:off x="4908704" y="3244334"/>
            <a:ext cx="555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//if the condition is TRUE, then statement1 is executed.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FBD7-A936-4BD7-9C47-75D8B5AAC985}"/>
              </a:ext>
            </a:extLst>
          </p:cNvPr>
          <p:cNvSpPr txBox="1"/>
          <p:nvPr/>
        </p:nvSpPr>
        <p:spPr>
          <a:xfrm>
            <a:off x="4908703" y="3833205"/>
            <a:ext cx="555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//otherwise, statement2 is executed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411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Courier New</vt:lpstr>
      <vt:lpstr>Garamond</vt:lpstr>
      <vt:lpstr>Times New Roman</vt:lpstr>
      <vt:lpstr>Wingdings</vt:lpstr>
      <vt:lpstr>Organic</vt:lpstr>
      <vt:lpstr>IF statements</vt:lpstr>
      <vt:lpstr>Logic of an if statement</vt:lpstr>
      <vt:lpstr>PowerPoint Presentation</vt:lpstr>
      <vt:lpstr>Boolean Expressions</vt:lpstr>
      <vt:lpstr>PowerPoint Presentation</vt:lpstr>
      <vt:lpstr>Logical Operators</vt:lpstr>
      <vt:lpstr>PowerPoint Presentation</vt:lpstr>
      <vt:lpstr>Truth Tables</vt:lpstr>
      <vt:lpstr>if   else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statements</dc:title>
  <dc:creator>Dave S</dc:creator>
  <cp:lastModifiedBy>Dave S</cp:lastModifiedBy>
  <cp:revision>9</cp:revision>
  <cp:lastPrinted>2021-11-15T13:57:52Z</cp:lastPrinted>
  <dcterms:created xsi:type="dcterms:W3CDTF">2021-08-31T13:12:01Z</dcterms:created>
  <dcterms:modified xsi:type="dcterms:W3CDTF">2021-11-20T18:51:13Z</dcterms:modified>
</cp:coreProperties>
</file>