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1" r:id="rId4"/>
    <p:sldId id="280" r:id="rId5"/>
    <p:sldId id="258" r:id="rId6"/>
    <p:sldId id="265" r:id="rId7"/>
    <p:sldId id="266" r:id="rId8"/>
    <p:sldId id="267" r:id="rId9"/>
    <p:sldId id="268" r:id="rId10"/>
    <p:sldId id="269" r:id="rId11"/>
    <p:sldId id="284" r:id="rId12"/>
    <p:sldId id="283" r:id="rId13"/>
    <p:sldId id="270" r:id="rId14"/>
    <p:sldId id="286" r:id="rId15"/>
    <p:sldId id="287" r:id="rId16"/>
    <p:sldId id="271" r:id="rId17"/>
    <p:sldId id="272" r:id="rId18"/>
    <p:sldId id="285" r:id="rId19"/>
    <p:sldId id="275" r:id="rId20"/>
    <p:sldId id="276" r:id="rId21"/>
    <p:sldId id="278" r:id="rId22"/>
    <p:sldId id="282" r:id="rId23"/>
    <p:sldId id="260" r:id="rId24"/>
    <p:sldId id="288" r:id="rId25"/>
    <p:sldId id="289" r:id="rId26"/>
    <p:sldId id="290" r:id="rId27"/>
    <p:sldId id="291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5730F-94F2-4363-BB80-948D3214E2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211E8B-196D-4C68-84CC-9AA8A5AFBB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05D02-D075-4013-A873-E68434422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3558-6D2A-4734-B525-83D8424794AF}" type="datetimeFigureOut">
              <a:rPr lang="en-CA" smtClean="0"/>
              <a:t>2024-03-14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13D6E-C7D6-4A6D-AC60-BE987A7B2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A2952-896A-442F-94B1-1BF4FF9E9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D33-447F-48D6-AA70-8483025B99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652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DDE8C-64B0-4B76-B9AA-16128861E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18841F-3E89-42E0-BA32-B24A02168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97D1D-916C-418B-9B28-004659D73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3558-6D2A-4734-B525-83D8424794AF}" type="datetimeFigureOut">
              <a:rPr lang="en-CA" smtClean="0"/>
              <a:t>2024-03-14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0FE388-BC8D-4C05-97CE-223547252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E9C37A-1CA7-4D42-B58C-7A767AE71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D33-447F-48D6-AA70-8483025B99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7425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E11FA7-F941-46EB-B627-A719F93C77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C070DC-471C-48D9-BAE9-7A4CB965F3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77D8D-AAE8-4F37-94A6-EF0030761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3558-6D2A-4734-B525-83D8424794AF}" type="datetimeFigureOut">
              <a:rPr lang="en-CA" smtClean="0"/>
              <a:t>2024-03-14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8982E-AC94-4136-9D50-041911C24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900656-00FF-460C-8377-DF101D63F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D33-447F-48D6-AA70-8483025B99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15928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9D27F-88DB-4A84-93B5-24C5B2F0F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641C8-DA8A-4FEB-9799-0EFB5E9B2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4B7AB3-5EF7-4D94-8582-B98D2A05A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3558-6D2A-4734-B525-83D8424794AF}" type="datetimeFigureOut">
              <a:rPr lang="en-CA" smtClean="0"/>
              <a:t>2024-03-14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1D1CB-0FCA-4A8C-ABD2-83823F9FD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BE93B-1175-4EA5-B39D-B289AB46D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D33-447F-48D6-AA70-8483025B99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1411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CD1BF-7BD9-4777-B86B-9B83DCB11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304D2-D648-4FCF-A731-B957EF5B4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C5E633-CC6F-4C2F-9F09-5EF5506E4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3558-6D2A-4734-B525-83D8424794AF}" type="datetimeFigureOut">
              <a:rPr lang="en-CA" smtClean="0"/>
              <a:t>2024-03-14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FD4DE-AEB3-4F3F-B99D-523DF8BD4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846ED-3958-4E2D-9647-BF21924FA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D33-447F-48D6-AA70-8483025B99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8971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569E8-2733-4661-9E5C-6BB837C0A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DAE25-D31B-4FB4-B372-5E086AA876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813BA3-73E1-43AB-989E-63A3F6914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1812EC-F410-4395-8968-36525BEC4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3558-6D2A-4734-B525-83D8424794AF}" type="datetimeFigureOut">
              <a:rPr lang="en-CA" smtClean="0"/>
              <a:t>2024-03-14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F6723D-CB82-4BC0-B131-4FF246B3E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51681E-DB87-4D60-AA34-50A570113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D33-447F-48D6-AA70-8483025B99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13212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2ECF2-CB14-4530-A043-060832D55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536077-F626-4F21-A330-900258753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4D9DF7-2BC8-4EA2-9A99-59877D00A2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202B37-7BD6-4B27-8776-23B5A52E7C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19645A-8D0D-4BE8-92DD-789538F8D3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CA32BE-B99B-4371-BDED-F59B68065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3558-6D2A-4734-B525-83D8424794AF}" type="datetimeFigureOut">
              <a:rPr lang="en-CA" smtClean="0"/>
              <a:t>2024-03-14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2FE635-1017-4108-A2BD-B374886B1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488A8C-D418-4ECA-B432-A7B1841E5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D33-447F-48D6-AA70-8483025B99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143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66DAE-6DD7-416A-B95D-C9C0E104A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D5E780-FBF2-402F-ACC8-78DECC413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3558-6D2A-4734-B525-83D8424794AF}" type="datetimeFigureOut">
              <a:rPr lang="en-CA" smtClean="0"/>
              <a:t>2024-03-14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C683C2-5DA2-4807-98C5-59B84F444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16C607-D2FE-4A86-A8F2-7FD7C6272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D33-447F-48D6-AA70-8483025B99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125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18B03A-49AB-4621-A773-0BCFB48FE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3558-6D2A-4734-B525-83D8424794AF}" type="datetimeFigureOut">
              <a:rPr lang="en-CA" smtClean="0"/>
              <a:t>2024-03-14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109C5B-0F03-4FA9-A2DF-86E14D0A8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129F55-EB28-4089-B6A1-C9213B27E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D33-447F-48D6-AA70-8483025B99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638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EC074-A18B-406A-9BCE-0A8F76DFB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F66CB-721E-46B1-9B6E-C83ADEEB1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6F150E-D3D4-4C53-891C-EE8FF2B2A4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363C7C-179D-470F-B10F-946682FF4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3558-6D2A-4734-B525-83D8424794AF}" type="datetimeFigureOut">
              <a:rPr lang="en-CA" smtClean="0"/>
              <a:t>2024-03-14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54A1A6-02BD-41AC-B1EC-E48C662E7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9F7144-4E88-4177-88BA-0BDC80400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D33-447F-48D6-AA70-8483025B99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6344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3606B-0D7E-4811-9C69-BDD21E665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E3B116-451F-4211-9E3B-28E3E77A43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CE0EB9-FDF7-47B1-B65D-4727A1146C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1434DE-E0EC-43F9-87A4-53B50B523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3558-6D2A-4734-B525-83D8424794AF}" type="datetimeFigureOut">
              <a:rPr lang="en-CA" smtClean="0"/>
              <a:t>2024-03-14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AB1168-2EA2-4474-920C-784569C51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6BFC78-DA59-47F4-AA40-5C055EB17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D33-447F-48D6-AA70-8483025B99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81465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CF7C98-9994-47B6-B9C8-091BB02F6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6D9027-DA07-4AC5-9D22-BBFED4870B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299FD5-4E89-4BFF-9F55-AD7957534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23558-6D2A-4734-B525-83D8424794AF}" type="datetimeFigureOut">
              <a:rPr lang="en-CA" smtClean="0"/>
              <a:t>2024-03-14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D51BCA-36A9-4C94-AC2B-BF96D47D96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1AC60-0ED0-4D2E-9303-00E6E1029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04D33-447F-48D6-AA70-8483025B99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092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D8673-EBE7-40BE-AEF0-42A124F5FA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dirty="0" err="1"/>
              <a:t>ArrayLists</a:t>
            </a:r>
            <a:br>
              <a:rPr lang="en-CA" dirty="0"/>
            </a:br>
            <a:r>
              <a:rPr lang="en-CA" sz="3600" dirty="0"/>
              <a:t>(also known as Vectors or Lists)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BEA5A1-B3E1-4B95-B108-A0D340829C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Interactive Exercise</a:t>
            </a:r>
          </a:p>
          <a:p>
            <a:r>
              <a:rPr lang="en-CA"/>
              <a:t>v102</a:t>
            </a:r>
            <a:endParaRPr lang="en-CA" dirty="0"/>
          </a:p>
          <a:p>
            <a:endParaRPr lang="en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234F5D-BB98-F0E8-9A8C-72A0212A17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4854" y="1420717"/>
            <a:ext cx="2438525" cy="367048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B83F1EE-3349-6B8E-D64B-2409D61DF67C}"/>
              </a:ext>
            </a:extLst>
          </p:cNvPr>
          <p:cNvSpPr txBox="1"/>
          <p:nvPr/>
        </p:nvSpPr>
        <p:spPr>
          <a:xfrm>
            <a:off x="8464492" y="6392411"/>
            <a:ext cx="3357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by Dave Slemon, Mohawk College</a:t>
            </a:r>
          </a:p>
        </p:txBody>
      </p:sp>
    </p:spTree>
    <p:extLst>
      <p:ext uri="{BB962C8B-B14F-4D97-AF65-F5344CB8AC3E}">
        <p14:creationId xmlns:p14="http://schemas.microsoft.com/office/powerpoint/2010/main" val="3319496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03D17A5-F43B-4C58-B19A-CEF0DF388A5D}"/>
              </a:ext>
            </a:extLst>
          </p:cNvPr>
          <p:cNvSpPr txBox="1"/>
          <p:nvPr/>
        </p:nvSpPr>
        <p:spPr>
          <a:xfrm>
            <a:off x="622882" y="448595"/>
            <a:ext cx="15414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600" b="1" dirty="0"/>
              <a:t>Q4</a:t>
            </a:r>
            <a:endParaRPr lang="en-CA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D148E4-FD5C-4528-A366-85DE80DB70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82" y="1170815"/>
            <a:ext cx="3261221" cy="417297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F596A98-8FDE-0D62-5C87-D14884BCE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0189" y="771760"/>
            <a:ext cx="7352381" cy="4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924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03D17A5-F43B-4C58-B19A-CEF0DF388A5D}"/>
              </a:ext>
            </a:extLst>
          </p:cNvPr>
          <p:cNvSpPr txBox="1"/>
          <p:nvPr/>
        </p:nvSpPr>
        <p:spPr>
          <a:xfrm>
            <a:off x="622882" y="448595"/>
            <a:ext cx="15414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600" b="1" dirty="0"/>
              <a:t>Q4</a:t>
            </a:r>
            <a:endParaRPr lang="en-CA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D148E4-FD5C-4528-A366-85DE80DB70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82" y="1170815"/>
            <a:ext cx="3261221" cy="417297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F596A98-8FDE-0D62-5C87-D14884BCE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0189" y="771760"/>
            <a:ext cx="7352381" cy="440952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BE34E38-CB74-6D3F-C718-38F29C9354EA}"/>
              </a:ext>
            </a:extLst>
          </p:cNvPr>
          <p:cNvSpPr txBox="1"/>
          <p:nvPr/>
        </p:nvSpPr>
        <p:spPr>
          <a:xfrm>
            <a:off x="4672669" y="3322040"/>
            <a:ext cx="64091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b="1" dirty="0" err="1">
                <a:solidFill>
                  <a:srgbClr val="FF0000"/>
                </a:solidFill>
              </a:rPr>
              <a:t>System.out.println</a:t>
            </a:r>
            <a:r>
              <a:rPr lang="en-CA" sz="3200" b="1" dirty="0">
                <a:solidFill>
                  <a:srgbClr val="FF0000"/>
                </a:solidFill>
              </a:rPr>
              <a:t>(  </a:t>
            </a:r>
            <a:r>
              <a:rPr lang="en-CA" sz="3200" b="1" dirty="0" err="1">
                <a:solidFill>
                  <a:srgbClr val="FF0000"/>
                </a:solidFill>
              </a:rPr>
              <a:t>animals.size</a:t>
            </a:r>
            <a:r>
              <a:rPr lang="en-CA" sz="3200" b="1" dirty="0">
                <a:solidFill>
                  <a:srgbClr val="FF0000"/>
                </a:solidFill>
              </a:rPr>
              <a:t>( ) );</a:t>
            </a:r>
          </a:p>
        </p:txBody>
      </p:sp>
    </p:spTree>
    <p:extLst>
      <p:ext uri="{BB962C8B-B14F-4D97-AF65-F5344CB8AC3E}">
        <p14:creationId xmlns:p14="http://schemas.microsoft.com/office/powerpoint/2010/main" val="3252573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03D17A5-F43B-4C58-B19A-CEF0DF388A5D}"/>
              </a:ext>
            </a:extLst>
          </p:cNvPr>
          <p:cNvSpPr txBox="1"/>
          <p:nvPr/>
        </p:nvSpPr>
        <p:spPr>
          <a:xfrm>
            <a:off x="622882" y="448595"/>
            <a:ext cx="15414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600" b="1" dirty="0"/>
              <a:t>Q5</a:t>
            </a:r>
            <a:endParaRPr lang="en-CA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59233F0-6094-4757-B694-A563484EA7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331" y="1002812"/>
            <a:ext cx="7432647" cy="44500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8D148E4-FD5C-4528-A366-85DE80DB70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82" y="1170815"/>
            <a:ext cx="3261221" cy="4172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652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8D148E4-FD5C-4528-A366-85DE80DB70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44" y="1141342"/>
            <a:ext cx="3261221" cy="417297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03D17A5-F43B-4C58-B19A-CEF0DF388A5D}"/>
              </a:ext>
            </a:extLst>
          </p:cNvPr>
          <p:cNvSpPr txBox="1"/>
          <p:nvPr/>
        </p:nvSpPr>
        <p:spPr>
          <a:xfrm>
            <a:off x="622882" y="448595"/>
            <a:ext cx="15414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600" b="1" dirty="0"/>
              <a:t>Q5</a:t>
            </a:r>
            <a:endParaRPr lang="en-CA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59233F0-6094-4757-B694-A563484EA7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983" y="956509"/>
            <a:ext cx="8422547" cy="494498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1F8CDC2-D130-4942-90CF-97FAD11A2A9C}"/>
              </a:ext>
            </a:extLst>
          </p:cNvPr>
          <p:cNvSpPr txBox="1"/>
          <p:nvPr/>
        </p:nvSpPr>
        <p:spPr>
          <a:xfrm>
            <a:off x="3212983" y="3293048"/>
            <a:ext cx="920272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200" dirty="0" err="1">
                <a:solidFill>
                  <a:srgbClr val="FF0000"/>
                </a:solidFill>
              </a:rPr>
              <a:t>System.out.println</a:t>
            </a:r>
            <a:r>
              <a:rPr lang="en-CA" sz="3200" dirty="0">
                <a:solidFill>
                  <a:srgbClr val="FF0000"/>
                </a:solidFill>
              </a:rPr>
              <a:t>( “The “ + </a:t>
            </a:r>
            <a:r>
              <a:rPr lang="en-CA" sz="3200" dirty="0" err="1">
                <a:solidFill>
                  <a:srgbClr val="FF0000"/>
                </a:solidFill>
              </a:rPr>
              <a:t>animals.get</a:t>
            </a:r>
            <a:r>
              <a:rPr lang="en-CA" sz="3200" dirty="0">
                <a:solidFill>
                  <a:srgbClr val="FF0000"/>
                </a:solidFill>
              </a:rPr>
              <a:t>(1) </a:t>
            </a:r>
          </a:p>
          <a:p>
            <a:r>
              <a:rPr lang="en-CA" sz="3200" dirty="0">
                <a:solidFill>
                  <a:srgbClr val="FF0000"/>
                </a:solidFill>
              </a:rPr>
              <a:t>+ “ is chasing the “+  </a:t>
            </a:r>
            <a:r>
              <a:rPr lang="en-CA" sz="3200" dirty="0" err="1">
                <a:solidFill>
                  <a:srgbClr val="FF0000"/>
                </a:solidFill>
              </a:rPr>
              <a:t>animals.get</a:t>
            </a:r>
            <a:r>
              <a:rPr lang="en-CA" sz="3200" dirty="0">
                <a:solidFill>
                  <a:srgbClr val="FF0000"/>
                </a:solidFill>
              </a:rPr>
              <a:t>(2) );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3065071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03D17A5-F43B-4C58-B19A-CEF0DF388A5D}"/>
              </a:ext>
            </a:extLst>
          </p:cNvPr>
          <p:cNvSpPr txBox="1"/>
          <p:nvPr/>
        </p:nvSpPr>
        <p:spPr>
          <a:xfrm>
            <a:off x="622882" y="448595"/>
            <a:ext cx="15414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600" b="1" dirty="0"/>
              <a:t>Q6</a:t>
            </a:r>
            <a:endParaRPr lang="en-CA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D148E4-FD5C-4528-A366-85DE80DB70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82" y="1170815"/>
            <a:ext cx="3261221" cy="417297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13ECBD5-F56E-278B-EA27-E6F79B52CA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516" y="1224238"/>
            <a:ext cx="7352381" cy="4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347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03D17A5-F43B-4C58-B19A-CEF0DF388A5D}"/>
              </a:ext>
            </a:extLst>
          </p:cNvPr>
          <p:cNvSpPr txBox="1"/>
          <p:nvPr/>
        </p:nvSpPr>
        <p:spPr>
          <a:xfrm>
            <a:off x="622882" y="448595"/>
            <a:ext cx="15414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600" b="1" dirty="0"/>
              <a:t>Q6</a:t>
            </a:r>
            <a:endParaRPr lang="en-CA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D148E4-FD5C-4528-A366-85DE80DB70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82" y="1170815"/>
            <a:ext cx="3261221" cy="417297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13ECBD5-F56E-278B-EA27-E6F79B52CA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516" y="1224238"/>
            <a:ext cx="7352381" cy="440952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8E5F077-32A9-E481-085F-0C9A1403FF56}"/>
              </a:ext>
            </a:extLst>
          </p:cNvPr>
          <p:cNvSpPr txBox="1"/>
          <p:nvPr/>
        </p:nvSpPr>
        <p:spPr>
          <a:xfrm>
            <a:off x="5062474" y="3035463"/>
            <a:ext cx="609414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4800" b="1" dirty="0" err="1">
                <a:solidFill>
                  <a:srgbClr val="FF0000"/>
                </a:solidFill>
              </a:rPr>
              <a:t>animals.clear</a:t>
            </a:r>
            <a:r>
              <a:rPr lang="en-CA" sz="4800" b="1" dirty="0">
                <a:solidFill>
                  <a:srgbClr val="FF0000"/>
                </a:solidFill>
              </a:rPr>
              <a:t>( );</a:t>
            </a:r>
          </a:p>
          <a:p>
            <a:r>
              <a:rPr lang="en-CA" sz="4800" b="1" dirty="0">
                <a:solidFill>
                  <a:srgbClr val="FF0000"/>
                </a:solidFill>
              </a:rPr>
              <a:t>               or</a:t>
            </a:r>
          </a:p>
          <a:p>
            <a:r>
              <a:rPr lang="en-CA" sz="4800" b="1" dirty="0" err="1">
                <a:solidFill>
                  <a:srgbClr val="FF0000"/>
                </a:solidFill>
              </a:rPr>
              <a:t>animals.removeAll</a:t>
            </a:r>
            <a:r>
              <a:rPr lang="en-CA" sz="4800" b="1" dirty="0">
                <a:solidFill>
                  <a:srgbClr val="FF0000"/>
                </a:solidFill>
              </a:rPr>
              <a:t>( );</a:t>
            </a:r>
            <a:endParaRPr lang="en-CA" sz="1050" dirty="0"/>
          </a:p>
        </p:txBody>
      </p:sp>
    </p:spTree>
    <p:extLst>
      <p:ext uri="{BB962C8B-B14F-4D97-AF65-F5344CB8AC3E}">
        <p14:creationId xmlns:p14="http://schemas.microsoft.com/office/powerpoint/2010/main" val="2654718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03D17A5-F43B-4C58-B19A-CEF0DF388A5D}"/>
              </a:ext>
            </a:extLst>
          </p:cNvPr>
          <p:cNvSpPr txBox="1"/>
          <p:nvPr/>
        </p:nvSpPr>
        <p:spPr>
          <a:xfrm>
            <a:off x="622882" y="448595"/>
            <a:ext cx="15414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600" b="1" dirty="0"/>
              <a:t>Q7</a:t>
            </a:r>
            <a:endParaRPr lang="en-CA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D148E4-FD5C-4528-A366-85DE80DB70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82" y="1170815"/>
            <a:ext cx="3261221" cy="417297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00DF2D5-F62A-4BF0-8BD5-51B0D422C3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266" y="1094926"/>
            <a:ext cx="7961852" cy="459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094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03D17A5-F43B-4C58-B19A-CEF0DF388A5D}"/>
              </a:ext>
            </a:extLst>
          </p:cNvPr>
          <p:cNvSpPr txBox="1"/>
          <p:nvPr/>
        </p:nvSpPr>
        <p:spPr>
          <a:xfrm>
            <a:off x="622882" y="448595"/>
            <a:ext cx="15414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600" b="1" dirty="0"/>
              <a:t>Q7</a:t>
            </a:r>
            <a:endParaRPr lang="en-CA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D148E4-FD5C-4528-A366-85DE80DB70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82" y="1164392"/>
            <a:ext cx="3261221" cy="417297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00DF2D5-F62A-4BF0-8BD5-51B0D422C3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266" y="310393"/>
            <a:ext cx="7961852" cy="667763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A7EE202-8FF6-4279-9679-2793C921005C}"/>
              </a:ext>
            </a:extLst>
          </p:cNvPr>
          <p:cNvSpPr txBox="1"/>
          <p:nvPr/>
        </p:nvSpPr>
        <p:spPr>
          <a:xfrm>
            <a:off x="5100509" y="2290376"/>
            <a:ext cx="624979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200" dirty="0">
                <a:solidFill>
                  <a:srgbClr val="FF0000"/>
                </a:solidFill>
              </a:rPr>
              <a:t>for (int </a:t>
            </a:r>
            <a:r>
              <a:rPr lang="en-CA" sz="3200" dirty="0" err="1">
                <a:solidFill>
                  <a:srgbClr val="FF0000"/>
                </a:solidFill>
              </a:rPr>
              <a:t>i</a:t>
            </a:r>
            <a:r>
              <a:rPr lang="en-CA" sz="3200" dirty="0">
                <a:solidFill>
                  <a:srgbClr val="FF0000"/>
                </a:solidFill>
              </a:rPr>
              <a:t>=0; </a:t>
            </a:r>
          </a:p>
          <a:p>
            <a:r>
              <a:rPr lang="en-CA" sz="3200" dirty="0">
                <a:solidFill>
                  <a:srgbClr val="FF0000"/>
                </a:solidFill>
              </a:rPr>
              <a:t>        </a:t>
            </a:r>
            <a:r>
              <a:rPr lang="en-CA" sz="3200" dirty="0" err="1">
                <a:solidFill>
                  <a:srgbClr val="FF0000"/>
                </a:solidFill>
              </a:rPr>
              <a:t>i</a:t>
            </a:r>
            <a:r>
              <a:rPr lang="en-CA" sz="3200" dirty="0">
                <a:solidFill>
                  <a:srgbClr val="FF0000"/>
                </a:solidFill>
              </a:rPr>
              <a:t> &lt; </a:t>
            </a:r>
            <a:r>
              <a:rPr lang="en-CA" sz="3200" dirty="0" err="1">
                <a:solidFill>
                  <a:srgbClr val="FF0000"/>
                </a:solidFill>
              </a:rPr>
              <a:t>animals.size</a:t>
            </a:r>
            <a:r>
              <a:rPr lang="en-CA" sz="3200" dirty="0">
                <a:solidFill>
                  <a:srgbClr val="FF0000"/>
                </a:solidFill>
              </a:rPr>
              <a:t>();</a:t>
            </a:r>
          </a:p>
          <a:p>
            <a:r>
              <a:rPr lang="en-CA" sz="3200" dirty="0">
                <a:solidFill>
                  <a:srgbClr val="FF0000"/>
                </a:solidFill>
              </a:rPr>
              <a:t>        </a:t>
            </a:r>
            <a:r>
              <a:rPr lang="en-CA" sz="3200" dirty="0" err="1">
                <a:solidFill>
                  <a:srgbClr val="FF0000"/>
                </a:solidFill>
              </a:rPr>
              <a:t>i</a:t>
            </a:r>
            <a:r>
              <a:rPr lang="en-CA" sz="3200" dirty="0">
                <a:solidFill>
                  <a:srgbClr val="FF0000"/>
                </a:solidFill>
              </a:rPr>
              <a:t>++)</a:t>
            </a:r>
          </a:p>
          <a:p>
            <a:r>
              <a:rPr lang="en-CA" sz="3200" dirty="0">
                <a:solidFill>
                  <a:srgbClr val="FF0000"/>
                </a:solidFill>
              </a:rPr>
              <a:t>{</a:t>
            </a:r>
          </a:p>
          <a:p>
            <a:r>
              <a:rPr lang="en-CA" sz="3200" dirty="0">
                <a:solidFill>
                  <a:srgbClr val="FF0000"/>
                </a:solidFill>
              </a:rPr>
              <a:t> </a:t>
            </a:r>
            <a:r>
              <a:rPr lang="en-CA" sz="3200" dirty="0" err="1">
                <a:solidFill>
                  <a:srgbClr val="FF0000"/>
                </a:solidFill>
              </a:rPr>
              <a:t>System.out.println</a:t>
            </a:r>
            <a:r>
              <a:rPr lang="en-CA" sz="3200" dirty="0">
                <a:solidFill>
                  <a:srgbClr val="FF0000"/>
                </a:solidFill>
              </a:rPr>
              <a:t>( </a:t>
            </a:r>
            <a:r>
              <a:rPr lang="en-CA" sz="3200" dirty="0" err="1">
                <a:solidFill>
                  <a:srgbClr val="FF0000"/>
                </a:solidFill>
              </a:rPr>
              <a:t>animals.get</a:t>
            </a:r>
            <a:r>
              <a:rPr lang="en-CA" sz="3200" dirty="0">
                <a:solidFill>
                  <a:srgbClr val="FF0000"/>
                </a:solidFill>
              </a:rPr>
              <a:t>(</a:t>
            </a:r>
            <a:r>
              <a:rPr lang="en-CA" sz="3200" dirty="0" err="1">
                <a:solidFill>
                  <a:srgbClr val="FF0000"/>
                </a:solidFill>
              </a:rPr>
              <a:t>i</a:t>
            </a:r>
            <a:r>
              <a:rPr lang="en-CA" sz="3200" dirty="0">
                <a:solidFill>
                  <a:srgbClr val="FF0000"/>
                </a:solidFill>
              </a:rPr>
              <a:t>) );</a:t>
            </a:r>
          </a:p>
          <a:p>
            <a:r>
              <a:rPr lang="en-CA" sz="3200" dirty="0">
                <a:solidFill>
                  <a:srgbClr val="FF0000"/>
                </a:solidFill>
              </a:rPr>
              <a:t>}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12322097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03D17A5-F43B-4C58-B19A-CEF0DF388A5D}"/>
              </a:ext>
            </a:extLst>
          </p:cNvPr>
          <p:cNvSpPr txBox="1"/>
          <p:nvPr/>
        </p:nvSpPr>
        <p:spPr>
          <a:xfrm>
            <a:off x="622882" y="448595"/>
            <a:ext cx="15414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600" b="1" dirty="0"/>
              <a:t>Q7</a:t>
            </a:r>
            <a:endParaRPr lang="en-CA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D148E4-FD5C-4528-A366-85DE80DB70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82" y="1164392"/>
            <a:ext cx="3261221" cy="417297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00DF2D5-F62A-4BF0-8BD5-51B0D422C3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266" y="310393"/>
            <a:ext cx="7961852" cy="667763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A7EE202-8FF6-4279-9679-2793C921005C}"/>
              </a:ext>
            </a:extLst>
          </p:cNvPr>
          <p:cNvSpPr txBox="1"/>
          <p:nvPr/>
        </p:nvSpPr>
        <p:spPr>
          <a:xfrm>
            <a:off x="5703118" y="2391476"/>
            <a:ext cx="520956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600" dirty="0">
                <a:solidFill>
                  <a:srgbClr val="FF0000"/>
                </a:solidFill>
              </a:rPr>
              <a:t>//enhanced for loop</a:t>
            </a:r>
          </a:p>
          <a:p>
            <a:r>
              <a:rPr lang="en-CA" sz="3600" dirty="0">
                <a:solidFill>
                  <a:srgbClr val="FF0000"/>
                </a:solidFill>
              </a:rPr>
              <a:t>for (String a : animals)</a:t>
            </a:r>
          </a:p>
          <a:p>
            <a:r>
              <a:rPr lang="en-CA" sz="3600" dirty="0">
                <a:solidFill>
                  <a:srgbClr val="FF0000"/>
                </a:solidFill>
              </a:rPr>
              <a:t>{</a:t>
            </a:r>
          </a:p>
          <a:p>
            <a:r>
              <a:rPr lang="en-CA" sz="3600" dirty="0">
                <a:solidFill>
                  <a:srgbClr val="FF0000"/>
                </a:solidFill>
              </a:rPr>
              <a:t>     </a:t>
            </a:r>
            <a:r>
              <a:rPr lang="en-CA" sz="3600" dirty="0" err="1">
                <a:solidFill>
                  <a:srgbClr val="FF0000"/>
                </a:solidFill>
              </a:rPr>
              <a:t>System.out.println</a:t>
            </a:r>
            <a:r>
              <a:rPr lang="en-CA" sz="3600" dirty="0">
                <a:solidFill>
                  <a:srgbClr val="FF0000"/>
                </a:solidFill>
              </a:rPr>
              <a:t>( a );</a:t>
            </a:r>
          </a:p>
          <a:p>
            <a:r>
              <a:rPr lang="en-CA" sz="3600" dirty="0">
                <a:solidFill>
                  <a:srgbClr val="FF0000"/>
                </a:solidFill>
              </a:rPr>
              <a:t>}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096388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03D17A5-F43B-4C58-B19A-CEF0DF388A5D}"/>
              </a:ext>
            </a:extLst>
          </p:cNvPr>
          <p:cNvSpPr txBox="1"/>
          <p:nvPr/>
        </p:nvSpPr>
        <p:spPr>
          <a:xfrm>
            <a:off x="622882" y="448595"/>
            <a:ext cx="15414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600" b="1" dirty="0"/>
              <a:t>Q8</a:t>
            </a:r>
            <a:endParaRPr lang="en-CA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D148E4-FD5C-4528-A366-85DE80DB70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82" y="1170815"/>
            <a:ext cx="3261221" cy="41729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C7244CD-8A14-49AA-A07B-077B4BF04E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335" y="1170815"/>
            <a:ext cx="2499919" cy="414983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C6012A5-C04A-4328-B625-1CE27C12F7B0}"/>
              </a:ext>
            </a:extLst>
          </p:cNvPr>
          <p:cNvSpPr txBox="1"/>
          <p:nvPr/>
        </p:nvSpPr>
        <p:spPr>
          <a:xfrm>
            <a:off x="3596080" y="2483141"/>
            <a:ext cx="49998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b="1" dirty="0"/>
              <a:t>How to you transform your </a:t>
            </a:r>
            <a:r>
              <a:rPr lang="en-CA" sz="3200" b="1" dirty="0" err="1"/>
              <a:t>ArrayList</a:t>
            </a:r>
            <a:r>
              <a:rPr lang="en-CA" sz="3200" b="1" dirty="0"/>
              <a:t> from fig 1 to fig 4?</a:t>
            </a:r>
          </a:p>
        </p:txBody>
      </p:sp>
    </p:spTree>
    <p:extLst>
      <p:ext uri="{BB962C8B-B14F-4D97-AF65-F5344CB8AC3E}">
        <p14:creationId xmlns:p14="http://schemas.microsoft.com/office/powerpoint/2010/main" val="278965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2C661-B7A8-4FC1-9FDD-6A44EC719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CA" dirty="0"/>
              <a:t>Interactive Exercise on </a:t>
            </a:r>
            <a:br>
              <a:rPr lang="en-CA" dirty="0"/>
            </a:br>
            <a:r>
              <a:rPr lang="en-CA" sz="5300" b="1" dirty="0"/>
              <a:t>ARRAYLISTS</a:t>
            </a:r>
            <a:endParaRPr lang="en-C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709B3-F149-416B-8157-8C00EC634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0813" y="3034564"/>
            <a:ext cx="10515600" cy="213183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CA" sz="5400" dirty="0">
                <a:solidFill>
                  <a:srgbClr val="00B0F0"/>
                </a:solidFill>
              </a:rPr>
              <a:t>Recommended: </a:t>
            </a:r>
          </a:p>
          <a:p>
            <a:pPr marL="457200" lvl="1" indent="0">
              <a:buNone/>
            </a:pPr>
            <a:r>
              <a:rPr lang="en-CA" sz="3600" dirty="0">
                <a:solidFill>
                  <a:srgbClr val="00B0F0"/>
                </a:solidFill>
              </a:rPr>
              <a:t>Type and execute each of the answers one by one that are presented here.</a:t>
            </a:r>
          </a:p>
          <a:p>
            <a:pPr lvl="1"/>
            <a:endParaRPr lang="en-CA" sz="54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422975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03D17A5-F43B-4C58-B19A-CEF0DF388A5D}"/>
              </a:ext>
            </a:extLst>
          </p:cNvPr>
          <p:cNvSpPr txBox="1"/>
          <p:nvPr/>
        </p:nvSpPr>
        <p:spPr>
          <a:xfrm>
            <a:off x="622882" y="448595"/>
            <a:ext cx="15414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600" b="1" dirty="0"/>
              <a:t>Q8</a:t>
            </a:r>
            <a:endParaRPr lang="en-CA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D148E4-FD5C-4528-A366-85DE80DB70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82" y="1170815"/>
            <a:ext cx="3261221" cy="41729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8FE26B6-B868-4E8A-8B74-E98338A5E4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335" y="1170815"/>
            <a:ext cx="2499919" cy="414983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C35B469-EE67-4357-8D29-C111D2025328}"/>
              </a:ext>
            </a:extLst>
          </p:cNvPr>
          <p:cNvSpPr txBox="1"/>
          <p:nvPr/>
        </p:nvSpPr>
        <p:spPr>
          <a:xfrm>
            <a:off x="3600974" y="2692758"/>
            <a:ext cx="609460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4000" b="1" dirty="0" err="1">
                <a:solidFill>
                  <a:srgbClr val="FF0000"/>
                </a:solidFill>
              </a:rPr>
              <a:t>animals.set</a:t>
            </a:r>
            <a:r>
              <a:rPr lang="en-CA" sz="4000" b="1" dirty="0">
                <a:solidFill>
                  <a:srgbClr val="FF0000"/>
                </a:solidFill>
              </a:rPr>
              <a:t>(2,”dog”);</a:t>
            </a:r>
            <a:endParaRPr lang="en-CA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0795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03D17A5-F43B-4C58-B19A-CEF0DF388A5D}"/>
              </a:ext>
            </a:extLst>
          </p:cNvPr>
          <p:cNvSpPr txBox="1"/>
          <p:nvPr/>
        </p:nvSpPr>
        <p:spPr>
          <a:xfrm>
            <a:off x="622882" y="448595"/>
            <a:ext cx="409173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600" b="1" dirty="0"/>
              <a:t>Q9    Sorting</a:t>
            </a:r>
            <a:endParaRPr lang="en-CA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D148E4-FD5C-4528-A366-85DE80DB70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82" y="1170815"/>
            <a:ext cx="3261221" cy="41729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21C546A-473C-43FE-A6C3-B43AE7CB89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744" y="1094926"/>
            <a:ext cx="3219048" cy="41333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BFB5850-1147-4509-897F-D905DFEEB672}"/>
              </a:ext>
            </a:extLst>
          </p:cNvPr>
          <p:cNvSpPr txBox="1"/>
          <p:nvPr/>
        </p:nvSpPr>
        <p:spPr>
          <a:xfrm>
            <a:off x="3596080" y="2483141"/>
            <a:ext cx="49998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b="1" dirty="0"/>
              <a:t>How to you sort the </a:t>
            </a:r>
            <a:r>
              <a:rPr lang="en-CA" sz="3200" b="1" dirty="0" err="1"/>
              <a:t>ArrayList</a:t>
            </a:r>
            <a:r>
              <a:rPr lang="en-CA" sz="32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9246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03D17A5-F43B-4C58-B19A-CEF0DF388A5D}"/>
              </a:ext>
            </a:extLst>
          </p:cNvPr>
          <p:cNvSpPr txBox="1"/>
          <p:nvPr/>
        </p:nvSpPr>
        <p:spPr>
          <a:xfrm>
            <a:off x="622882" y="448595"/>
            <a:ext cx="409173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600" b="1" dirty="0"/>
              <a:t>Q9    Sorting</a:t>
            </a:r>
            <a:endParaRPr lang="en-CA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D148E4-FD5C-4528-A366-85DE80DB70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82" y="1170815"/>
            <a:ext cx="3261221" cy="41729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21C546A-473C-43FE-A6C3-B43AE7CB89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744" y="1094926"/>
            <a:ext cx="3219048" cy="41333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BFB5850-1147-4509-897F-D905DFEEB672}"/>
              </a:ext>
            </a:extLst>
          </p:cNvPr>
          <p:cNvSpPr txBox="1"/>
          <p:nvPr/>
        </p:nvSpPr>
        <p:spPr>
          <a:xfrm>
            <a:off x="3596080" y="2483141"/>
            <a:ext cx="4999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b="1" dirty="0">
                <a:solidFill>
                  <a:srgbClr val="FF0000"/>
                </a:solidFill>
              </a:rPr>
              <a:t>import </a:t>
            </a:r>
            <a:r>
              <a:rPr lang="en-CA" sz="3200" b="1" dirty="0" err="1">
                <a:solidFill>
                  <a:srgbClr val="FF0000"/>
                </a:solidFill>
              </a:rPr>
              <a:t>java.util.Collections</a:t>
            </a:r>
            <a:r>
              <a:rPr lang="en-CA" sz="3200" b="1" dirty="0">
                <a:solidFill>
                  <a:srgbClr val="FF0000"/>
                </a:solidFill>
              </a:rPr>
              <a:t>;</a:t>
            </a:r>
          </a:p>
          <a:p>
            <a:endParaRPr lang="en-CA" sz="3200" b="1" dirty="0">
              <a:solidFill>
                <a:srgbClr val="FF0000"/>
              </a:solidFill>
            </a:endParaRPr>
          </a:p>
          <a:p>
            <a:r>
              <a:rPr lang="en-CA" sz="3200" b="1" dirty="0" err="1">
                <a:solidFill>
                  <a:srgbClr val="FF0000"/>
                </a:solidFill>
              </a:rPr>
              <a:t>Collections.sort</a:t>
            </a:r>
            <a:r>
              <a:rPr lang="en-CA" sz="3200" b="1" dirty="0">
                <a:solidFill>
                  <a:srgbClr val="FF0000"/>
                </a:solidFill>
              </a:rPr>
              <a:t>( animals );</a:t>
            </a:r>
            <a:endParaRPr lang="en-CA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7487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17F74CC-0BFB-EB9B-E7DA-B08EFFFA572F}"/>
              </a:ext>
            </a:extLst>
          </p:cNvPr>
          <p:cNvSpPr txBox="1"/>
          <p:nvPr/>
        </p:nvSpPr>
        <p:spPr>
          <a:xfrm>
            <a:off x="1100483" y="988334"/>
            <a:ext cx="10610548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import </a:t>
            </a:r>
            <a:r>
              <a:rPr lang="en-CA" dirty="0" err="1"/>
              <a:t>java.util.ArrayList</a:t>
            </a:r>
            <a:r>
              <a:rPr lang="en-CA" dirty="0"/>
              <a:t>;</a:t>
            </a:r>
          </a:p>
          <a:p>
            <a:endParaRPr lang="en-CA" dirty="0"/>
          </a:p>
          <a:p>
            <a:r>
              <a:rPr lang="en-CA" dirty="0"/>
              <a:t>class Main {</a:t>
            </a:r>
          </a:p>
          <a:p>
            <a:r>
              <a:rPr lang="en-CA" dirty="0"/>
              <a:t>    public static void main(String[] </a:t>
            </a:r>
            <a:r>
              <a:rPr lang="en-CA" dirty="0" err="1"/>
              <a:t>args</a:t>
            </a:r>
            <a:r>
              <a:rPr lang="en-CA" dirty="0"/>
              <a:t>){</a:t>
            </a:r>
          </a:p>
          <a:p>
            <a:endParaRPr lang="en-CA" dirty="0"/>
          </a:p>
          <a:p>
            <a:r>
              <a:rPr lang="en-CA" dirty="0"/>
              <a:t>        // create an </a:t>
            </a:r>
            <a:r>
              <a:rPr lang="en-CA" dirty="0" err="1"/>
              <a:t>arraylist</a:t>
            </a:r>
            <a:endParaRPr lang="en-CA" dirty="0"/>
          </a:p>
          <a:p>
            <a:r>
              <a:rPr lang="en-CA" dirty="0"/>
              <a:t>        </a:t>
            </a:r>
            <a:r>
              <a:rPr lang="en-CA" dirty="0" err="1"/>
              <a:t>ArrayList</a:t>
            </a:r>
            <a:r>
              <a:rPr lang="en-CA" dirty="0"/>
              <a:t>&lt;Integer&gt; number = new </a:t>
            </a:r>
            <a:r>
              <a:rPr lang="en-CA" dirty="0" err="1"/>
              <a:t>ArrayList</a:t>
            </a:r>
            <a:r>
              <a:rPr lang="en-CA" dirty="0"/>
              <a:t>&lt;&gt;();</a:t>
            </a:r>
          </a:p>
          <a:p>
            <a:endParaRPr lang="en-CA" dirty="0"/>
          </a:p>
          <a:p>
            <a:r>
              <a:rPr lang="en-CA" dirty="0"/>
              <a:t>        </a:t>
            </a:r>
            <a:r>
              <a:rPr lang="en-CA" dirty="0" err="1"/>
              <a:t>number.add</a:t>
            </a:r>
            <a:r>
              <a:rPr lang="en-CA" dirty="0"/>
              <a:t>(1);</a:t>
            </a:r>
          </a:p>
          <a:p>
            <a:r>
              <a:rPr lang="en-CA" dirty="0"/>
              <a:t>        </a:t>
            </a:r>
            <a:r>
              <a:rPr lang="en-CA" dirty="0" err="1"/>
              <a:t>number.add</a:t>
            </a:r>
            <a:r>
              <a:rPr lang="en-CA" dirty="0"/>
              <a:t>(3);</a:t>
            </a:r>
          </a:p>
          <a:p>
            <a:r>
              <a:rPr lang="en-CA" dirty="0"/>
              <a:t>        </a:t>
            </a:r>
            <a:r>
              <a:rPr lang="en-CA" dirty="0" err="1"/>
              <a:t>number.add</a:t>
            </a:r>
            <a:r>
              <a:rPr lang="en-CA" dirty="0"/>
              <a:t>(5);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("</a:t>
            </a:r>
            <a:r>
              <a:rPr lang="en-CA" dirty="0" err="1"/>
              <a:t>ArrayList</a:t>
            </a:r>
            <a:r>
              <a:rPr lang="en-CA" dirty="0"/>
              <a:t>: " + number);</a:t>
            </a:r>
          </a:p>
          <a:p>
            <a:endParaRPr lang="en-CA" dirty="0"/>
          </a:p>
          <a:p>
            <a:r>
              <a:rPr lang="en-CA" dirty="0"/>
              <a:t>        // create copy of number</a:t>
            </a:r>
          </a:p>
          <a:p>
            <a:r>
              <a:rPr lang="en-CA" dirty="0"/>
              <a:t>       </a:t>
            </a:r>
            <a:r>
              <a:rPr lang="en-CA" sz="2400" b="1" dirty="0">
                <a:solidFill>
                  <a:srgbClr val="00B0F0"/>
                </a:solidFill>
              </a:rPr>
              <a:t> </a:t>
            </a:r>
            <a:r>
              <a:rPr lang="en-CA" sz="2400" b="1" dirty="0" err="1">
                <a:solidFill>
                  <a:srgbClr val="00B0F0"/>
                </a:solidFill>
              </a:rPr>
              <a:t>ArrayList</a:t>
            </a:r>
            <a:r>
              <a:rPr lang="en-CA" sz="2400" b="1" dirty="0">
                <a:solidFill>
                  <a:srgbClr val="00B0F0"/>
                </a:solidFill>
              </a:rPr>
              <a:t>&lt;Integer&gt; </a:t>
            </a:r>
            <a:r>
              <a:rPr lang="en-CA" sz="2400" b="1" dirty="0" err="1">
                <a:solidFill>
                  <a:srgbClr val="00B0F0"/>
                </a:solidFill>
              </a:rPr>
              <a:t>cloneNumber</a:t>
            </a:r>
            <a:r>
              <a:rPr lang="en-CA" sz="2400" b="1" dirty="0">
                <a:solidFill>
                  <a:srgbClr val="00B0F0"/>
                </a:solidFill>
              </a:rPr>
              <a:t> = (</a:t>
            </a:r>
            <a:r>
              <a:rPr lang="en-CA" sz="2400" b="1" dirty="0" err="1">
                <a:solidFill>
                  <a:srgbClr val="00B0F0"/>
                </a:solidFill>
              </a:rPr>
              <a:t>ArrayList</a:t>
            </a:r>
            <a:r>
              <a:rPr lang="en-CA" sz="2400" b="1" dirty="0">
                <a:solidFill>
                  <a:srgbClr val="00B0F0"/>
                </a:solidFill>
              </a:rPr>
              <a:t>&lt;Integer&gt;)</a:t>
            </a:r>
            <a:r>
              <a:rPr lang="en-CA" sz="2400" b="1" dirty="0" err="1">
                <a:solidFill>
                  <a:srgbClr val="00B0F0"/>
                </a:solidFill>
              </a:rPr>
              <a:t>number.clone</a:t>
            </a:r>
            <a:r>
              <a:rPr lang="en-CA" sz="2400" b="1" dirty="0">
                <a:solidFill>
                  <a:srgbClr val="00B0F0"/>
                </a:solidFill>
              </a:rPr>
              <a:t>();</a:t>
            </a:r>
            <a:endParaRPr lang="en-CA" b="1" dirty="0">
              <a:solidFill>
                <a:srgbClr val="00B0F0"/>
              </a:solidFill>
            </a:endParaRP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("Cloned </a:t>
            </a:r>
            <a:r>
              <a:rPr lang="en-CA" dirty="0" err="1"/>
              <a:t>ArrayList</a:t>
            </a:r>
            <a:r>
              <a:rPr lang="en-CA" dirty="0"/>
              <a:t>: " + </a:t>
            </a:r>
            <a:r>
              <a:rPr lang="en-CA" dirty="0" err="1"/>
              <a:t>cloneNumber</a:t>
            </a:r>
            <a:r>
              <a:rPr lang="en-CA" dirty="0"/>
              <a:t>);</a:t>
            </a:r>
          </a:p>
          <a:p>
            <a:r>
              <a:rPr lang="en-CA" dirty="0"/>
              <a:t>    }</a:t>
            </a:r>
          </a:p>
          <a:p>
            <a:r>
              <a:rPr lang="en-CA" dirty="0"/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AD87A4-1900-0F3B-D882-592569C01F15}"/>
              </a:ext>
            </a:extLst>
          </p:cNvPr>
          <p:cNvSpPr txBox="1"/>
          <p:nvPr/>
        </p:nvSpPr>
        <p:spPr>
          <a:xfrm>
            <a:off x="5131632" y="0"/>
            <a:ext cx="671517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4000" b="1" dirty="0">
                <a:solidFill>
                  <a:srgbClr val="00B0F0"/>
                </a:solidFill>
              </a:rPr>
              <a:t>.clone method</a:t>
            </a:r>
          </a:p>
          <a:p>
            <a:r>
              <a:rPr lang="en-CA" sz="2400" b="0" i="0" dirty="0">
                <a:solidFill>
                  <a:srgbClr val="00B0F0"/>
                </a:solidFill>
                <a:effectLst/>
                <a:latin typeface="euclid_circular_a"/>
              </a:rPr>
              <a:t>Creates a new </a:t>
            </a:r>
            <a:r>
              <a:rPr lang="en-CA" sz="2400" b="0" i="0" dirty="0" err="1">
                <a:solidFill>
                  <a:srgbClr val="00B0F0"/>
                </a:solidFill>
                <a:effectLst/>
                <a:latin typeface="euclid_circular_a"/>
              </a:rPr>
              <a:t>arraylist</a:t>
            </a:r>
            <a:r>
              <a:rPr lang="en-CA" sz="2400" b="0" i="0" dirty="0">
                <a:solidFill>
                  <a:srgbClr val="00B0F0"/>
                </a:solidFill>
                <a:effectLst/>
                <a:latin typeface="euclid_circular_a"/>
              </a:rPr>
              <a:t> with the same element, size, </a:t>
            </a:r>
          </a:p>
          <a:p>
            <a:r>
              <a:rPr lang="en-CA" sz="2400" b="0" i="0" dirty="0">
                <a:solidFill>
                  <a:srgbClr val="00B0F0"/>
                </a:solidFill>
                <a:effectLst/>
                <a:latin typeface="euclid_circular_a"/>
              </a:rPr>
              <a:t>and capacity.</a:t>
            </a:r>
            <a:endParaRPr lang="en-CA" sz="2400" b="1" dirty="0">
              <a:solidFill>
                <a:srgbClr val="00B0F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A0AE43E-03A0-F212-C26F-C307BD5463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907" y="1446550"/>
            <a:ext cx="5129561" cy="305970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7BD3C29-9D05-1594-D053-F1B4807C2550}"/>
              </a:ext>
            </a:extLst>
          </p:cNvPr>
          <p:cNvSpPr txBox="1"/>
          <p:nvPr/>
        </p:nvSpPr>
        <p:spPr>
          <a:xfrm>
            <a:off x="7504251" y="1993661"/>
            <a:ext cx="455021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2400">
                <a:solidFill>
                  <a:schemeClr val="bg1"/>
                </a:solidFill>
              </a:rPr>
              <a:t>ArrayList: [1, 3, 5]</a:t>
            </a:r>
          </a:p>
          <a:p>
            <a:r>
              <a:rPr lang="en-CA" sz="2400">
                <a:solidFill>
                  <a:schemeClr val="bg1"/>
                </a:solidFill>
              </a:rPr>
              <a:t>Cloned ArrayList: [1, 3, 5]</a:t>
            </a:r>
            <a:endParaRPr lang="en-CA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7683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BD4F7C4-181D-CA55-6AEE-CCB68FA1D9FE}"/>
              </a:ext>
            </a:extLst>
          </p:cNvPr>
          <p:cNvSpPr txBox="1"/>
          <p:nvPr/>
        </p:nvSpPr>
        <p:spPr>
          <a:xfrm>
            <a:off x="352338" y="199443"/>
            <a:ext cx="9320168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import </a:t>
            </a:r>
            <a:r>
              <a:rPr lang="en-CA" dirty="0" err="1"/>
              <a:t>java.util.ArrayList</a:t>
            </a:r>
            <a:r>
              <a:rPr lang="en-CA" dirty="0"/>
              <a:t>;</a:t>
            </a:r>
          </a:p>
          <a:p>
            <a:endParaRPr lang="en-CA" dirty="0"/>
          </a:p>
          <a:p>
            <a:r>
              <a:rPr lang="en-CA" dirty="0"/>
              <a:t>class Main {</a:t>
            </a:r>
          </a:p>
          <a:p>
            <a:r>
              <a:rPr lang="en-CA" dirty="0"/>
              <a:t>    public static void main(String[] </a:t>
            </a:r>
            <a:r>
              <a:rPr lang="en-CA" dirty="0" err="1"/>
              <a:t>args</a:t>
            </a:r>
            <a:r>
              <a:rPr lang="en-CA" dirty="0"/>
              <a:t>) {</a:t>
            </a:r>
          </a:p>
          <a:p>
            <a:r>
              <a:rPr lang="en-CA" dirty="0"/>
              <a:t>        // create an </a:t>
            </a:r>
            <a:r>
              <a:rPr lang="en-CA" dirty="0" err="1"/>
              <a:t>ArrayList</a:t>
            </a:r>
            <a:endParaRPr lang="en-CA" dirty="0"/>
          </a:p>
          <a:p>
            <a:r>
              <a:rPr lang="en-CA" dirty="0"/>
              <a:t>        </a:t>
            </a:r>
            <a:r>
              <a:rPr lang="en-CA" dirty="0" err="1"/>
              <a:t>ArrayList</a:t>
            </a:r>
            <a:r>
              <a:rPr lang="en-CA" dirty="0"/>
              <a:t>&lt;String&gt; languages = new </a:t>
            </a:r>
            <a:r>
              <a:rPr lang="en-CA" dirty="0" err="1"/>
              <a:t>ArrayList</a:t>
            </a:r>
            <a:r>
              <a:rPr lang="en-CA" dirty="0"/>
              <a:t>&lt;&gt;();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("Newly Created </a:t>
            </a:r>
            <a:r>
              <a:rPr lang="en-CA" dirty="0" err="1"/>
              <a:t>ArrayList</a:t>
            </a:r>
            <a:r>
              <a:rPr lang="en-CA" dirty="0"/>
              <a:t>: " + languages);</a:t>
            </a:r>
          </a:p>
          <a:p>
            <a:endParaRPr lang="en-CA" dirty="0"/>
          </a:p>
          <a:p>
            <a:r>
              <a:rPr lang="en-CA" dirty="0"/>
              <a:t>        // checks if the </a:t>
            </a:r>
            <a:r>
              <a:rPr lang="en-CA" dirty="0" err="1"/>
              <a:t>ArrayList</a:t>
            </a:r>
            <a:r>
              <a:rPr lang="en-CA" dirty="0"/>
              <a:t> has any element</a:t>
            </a:r>
          </a:p>
          <a:p>
            <a:r>
              <a:rPr lang="en-CA" dirty="0"/>
              <a:t>        </a:t>
            </a:r>
            <a:r>
              <a:rPr lang="en-CA" sz="2400" dirty="0" err="1">
                <a:solidFill>
                  <a:srgbClr val="00B0F0"/>
                </a:solidFill>
              </a:rPr>
              <a:t>boolean</a:t>
            </a:r>
            <a:r>
              <a:rPr lang="en-CA" sz="2400" dirty="0">
                <a:solidFill>
                  <a:srgbClr val="00B0F0"/>
                </a:solidFill>
              </a:rPr>
              <a:t> result = </a:t>
            </a:r>
            <a:r>
              <a:rPr lang="en-CA" sz="2400" dirty="0" err="1">
                <a:solidFill>
                  <a:srgbClr val="00B0F0"/>
                </a:solidFill>
              </a:rPr>
              <a:t>languages.isEmpty</a:t>
            </a:r>
            <a:r>
              <a:rPr lang="en-CA" sz="2400" dirty="0">
                <a:solidFill>
                  <a:srgbClr val="00B0F0"/>
                </a:solidFill>
              </a:rPr>
              <a:t>(); // true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("Is the </a:t>
            </a:r>
            <a:r>
              <a:rPr lang="en-CA" dirty="0" err="1"/>
              <a:t>ArrayList</a:t>
            </a:r>
            <a:r>
              <a:rPr lang="en-CA" dirty="0"/>
              <a:t> empty? " + result);</a:t>
            </a:r>
          </a:p>
          <a:p>
            <a:endParaRPr lang="en-CA" dirty="0"/>
          </a:p>
          <a:p>
            <a:r>
              <a:rPr lang="en-CA" dirty="0"/>
              <a:t>        // add some elements to the </a:t>
            </a:r>
            <a:r>
              <a:rPr lang="en-CA" dirty="0" err="1"/>
              <a:t>ArrayList</a:t>
            </a:r>
            <a:endParaRPr lang="en-CA" dirty="0"/>
          </a:p>
          <a:p>
            <a:r>
              <a:rPr lang="en-CA" dirty="0"/>
              <a:t>        </a:t>
            </a:r>
            <a:r>
              <a:rPr lang="en-CA" dirty="0" err="1"/>
              <a:t>languages.add</a:t>
            </a:r>
            <a:r>
              <a:rPr lang="en-CA" dirty="0"/>
              <a:t>("Python");</a:t>
            </a:r>
          </a:p>
          <a:p>
            <a:r>
              <a:rPr lang="en-CA" dirty="0"/>
              <a:t>        </a:t>
            </a:r>
            <a:r>
              <a:rPr lang="en-CA" dirty="0" err="1"/>
              <a:t>languages.add</a:t>
            </a:r>
            <a:r>
              <a:rPr lang="en-CA" dirty="0"/>
              <a:t>("Java");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("Updated </a:t>
            </a:r>
            <a:r>
              <a:rPr lang="en-CA" dirty="0" err="1"/>
              <a:t>ArrayList</a:t>
            </a:r>
            <a:r>
              <a:rPr lang="en-CA" dirty="0"/>
              <a:t>: " + languages);</a:t>
            </a:r>
          </a:p>
          <a:p>
            <a:endParaRPr lang="en-CA" dirty="0"/>
          </a:p>
          <a:p>
            <a:r>
              <a:rPr lang="en-CA" dirty="0"/>
              <a:t>        // checks if the </a:t>
            </a:r>
            <a:r>
              <a:rPr lang="en-CA" dirty="0" err="1"/>
              <a:t>ArrayList</a:t>
            </a:r>
            <a:r>
              <a:rPr lang="en-CA" dirty="0"/>
              <a:t> is empty</a:t>
            </a:r>
          </a:p>
          <a:p>
            <a:r>
              <a:rPr lang="en-CA" dirty="0"/>
              <a:t>        </a:t>
            </a:r>
            <a:r>
              <a:rPr lang="en-CA" sz="2400" dirty="0">
                <a:solidFill>
                  <a:srgbClr val="00B0F0"/>
                </a:solidFill>
              </a:rPr>
              <a:t>result = </a:t>
            </a:r>
            <a:r>
              <a:rPr lang="en-CA" sz="2400" dirty="0" err="1">
                <a:solidFill>
                  <a:srgbClr val="00B0F0"/>
                </a:solidFill>
              </a:rPr>
              <a:t>languages.isEmpty</a:t>
            </a:r>
            <a:r>
              <a:rPr lang="en-CA" sz="2400" dirty="0">
                <a:solidFill>
                  <a:srgbClr val="00B0F0"/>
                </a:solidFill>
              </a:rPr>
              <a:t>();  // false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("Is the </a:t>
            </a:r>
            <a:r>
              <a:rPr lang="en-CA" dirty="0" err="1"/>
              <a:t>ArrayList</a:t>
            </a:r>
            <a:r>
              <a:rPr lang="en-CA" dirty="0"/>
              <a:t> empty? " + result);</a:t>
            </a:r>
          </a:p>
          <a:p>
            <a:r>
              <a:rPr lang="en-CA" dirty="0"/>
              <a:t>    }</a:t>
            </a:r>
          </a:p>
          <a:p>
            <a:r>
              <a:rPr lang="en-CA" dirty="0"/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4CEA31-3F95-438A-FBD1-C0EBAC08C48C}"/>
              </a:ext>
            </a:extLst>
          </p:cNvPr>
          <p:cNvSpPr txBox="1"/>
          <p:nvPr/>
        </p:nvSpPr>
        <p:spPr>
          <a:xfrm>
            <a:off x="7287603" y="302004"/>
            <a:ext cx="424276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4000" b="1" dirty="0">
                <a:solidFill>
                  <a:srgbClr val="00B0F0"/>
                </a:solidFill>
              </a:rPr>
              <a:t>.</a:t>
            </a:r>
            <a:r>
              <a:rPr lang="en-CA" sz="4000" b="1" dirty="0" err="1">
                <a:solidFill>
                  <a:srgbClr val="00B0F0"/>
                </a:solidFill>
              </a:rPr>
              <a:t>isEmpty</a:t>
            </a:r>
            <a:r>
              <a:rPr lang="en-CA" sz="4000" b="1" dirty="0">
                <a:solidFill>
                  <a:srgbClr val="00B0F0"/>
                </a:solidFill>
              </a:rPr>
              <a:t>( ) method</a:t>
            </a:r>
          </a:p>
          <a:p>
            <a:r>
              <a:rPr lang="en-CA" sz="2400" b="0" i="0" dirty="0">
                <a:solidFill>
                  <a:srgbClr val="00B0F0"/>
                </a:solidFill>
                <a:effectLst/>
                <a:latin typeface="euclid_circular_a"/>
              </a:rPr>
              <a:t>Checks if the </a:t>
            </a:r>
            <a:r>
              <a:rPr lang="en-CA" sz="2400" b="0" i="0" dirty="0" err="1">
                <a:solidFill>
                  <a:srgbClr val="00B0F0"/>
                </a:solidFill>
                <a:effectLst/>
                <a:latin typeface="euclid_circular_a"/>
              </a:rPr>
              <a:t>arraylist</a:t>
            </a:r>
            <a:r>
              <a:rPr lang="en-CA" sz="2400" b="0" i="0" dirty="0">
                <a:solidFill>
                  <a:srgbClr val="00B0F0"/>
                </a:solidFill>
                <a:effectLst/>
                <a:latin typeface="euclid_circular_a"/>
              </a:rPr>
              <a:t> is empty.</a:t>
            </a:r>
            <a:endParaRPr lang="en-CA" sz="2400" b="1" dirty="0">
              <a:solidFill>
                <a:srgbClr val="00B0F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0D0206-7D47-7516-D85E-7E382097BC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2504749"/>
            <a:ext cx="5129561" cy="305970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4A76496-29AE-E107-4349-3865B1B017E9}"/>
              </a:ext>
            </a:extLst>
          </p:cNvPr>
          <p:cNvSpPr txBox="1"/>
          <p:nvPr/>
        </p:nvSpPr>
        <p:spPr>
          <a:xfrm>
            <a:off x="7437344" y="3051860"/>
            <a:ext cx="455021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2400" dirty="0">
                <a:solidFill>
                  <a:schemeClr val="bg1"/>
                </a:solidFill>
              </a:rPr>
              <a:t>Newly Created </a:t>
            </a:r>
            <a:r>
              <a:rPr lang="en-CA" sz="2400" dirty="0" err="1">
                <a:solidFill>
                  <a:schemeClr val="bg1"/>
                </a:solidFill>
              </a:rPr>
              <a:t>ArrayList</a:t>
            </a:r>
            <a:r>
              <a:rPr lang="en-CA" sz="2400" dirty="0">
                <a:solidFill>
                  <a:schemeClr val="bg1"/>
                </a:solidFill>
              </a:rPr>
              <a:t>: []</a:t>
            </a:r>
          </a:p>
          <a:p>
            <a:r>
              <a:rPr lang="en-CA" sz="2400" dirty="0">
                <a:solidFill>
                  <a:schemeClr val="bg1"/>
                </a:solidFill>
              </a:rPr>
              <a:t>Is the </a:t>
            </a:r>
            <a:r>
              <a:rPr lang="en-CA" sz="2400" dirty="0" err="1">
                <a:solidFill>
                  <a:schemeClr val="bg1"/>
                </a:solidFill>
              </a:rPr>
              <a:t>ArrayList</a:t>
            </a:r>
            <a:r>
              <a:rPr lang="en-CA" sz="2400" dirty="0">
                <a:solidFill>
                  <a:schemeClr val="bg1"/>
                </a:solidFill>
              </a:rPr>
              <a:t> empty? true</a:t>
            </a:r>
          </a:p>
          <a:p>
            <a:r>
              <a:rPr lang="en-CA" sz="2400" dirty="0">
                <a:solidFill>
                  <a:schemeClr val="bg1"/>
                </a:solidFill>
              </a:rPr>
              <a:t>Updated </a:t>
            </a:r>
            <a:r>
              <a:rPr lang="en-CA" sz="2400" dirty="0" err="1">
                <a:solidFill>
                  <a:schemeClr val="bg1"/>
                </a:solidFill>
              </a:rPr>
              <a:t>ArrayList</a:t>
            </a:r>
            <a:r>
              <a:rPr lang="en-CA" sz="2400" dirty="0">
                <a:solidFill>
                  <a:schemeClr val="bg1"/>
                </a:solidFill>
              </a:rPr>
              <a:t>: [Python, Java]</a:t>
            </a:r>
          </a:p>
          <a:p>
            <a:r>
              <a:rPr lang="en-CA" sz="2400" dirty="0">
                <a:solidFill>
                  <a:schemeClr val="bg1"/>
                </a:solidFill>
              </a:rPr>
              <a:t>Is the </a:t>
            </a:r>
            <a:r>
              <a:rPr lang="en-CA" sz="2400" dirty="0" err="1">
                <a:solidFill>
                  <a:schemeClr val="bg1"/>
                </a:solidFill>
              </a:rPr>
              <a:t>ArrayList</a:t>
            </a:r>
            <a:r>
              <a:rPr lang="en-CA" sz="2400" dirty="0">
                <a:solidFill>
                  <a:schemeClr val="bg1"/>
                </a:solidFill>
              </a:rPr>
              <a:t> empty? false</a:t>
            </a:r>
          </a:p>
        </p:txBody>
      </p:sp>
    </p:spTree>
    <p:extLst>
      <p:ext uri="{BB962C8B-B14F-4D97-AF65-F5344CB8AC3E}">
        <p14:creationId xmlns:p14="http://schemas.microsoft.com/office/powerpoint/2010/main" val="6477271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1E594CF-9582-1F78-0DD0-3B95751E57AF}"/>
              </a:ext>
            </a:extLst>
          </p:cNvPr>
          <p:cNvSpPr txBox="1"/>
          <p:nvPr/>
        </p:nvSpPr>
        <p:spPr>
          <a:xfrm>
            <a:off x="245327" y="593446"/>
            <a:ext cx="8617104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import </a:t>
            </a:r>
            <a:r>
              <a:rPr lang="en-CA" dirty="0" err="1"/>
              <a:t>java.util.ArrayList</a:t>
            </a:r>
            <a:r>
              <a:rPr lang="en-CA" dirty="0"/>
              <a:t>;</a:t>
            </a:r>
          </a:p>
          <a:p>
            <a:endParaRPr lang="en-CA" dirty="0"/>
          </a:p>
          <a:p>
            <a:r>
              <a:rPr lang="en-CA" dirty="0"/>
              <a:t>class Main {</a:t>
            </a:r>
          </a:p>
          <a:p>
            <a:r>
              <a:rPr lang="en-CA" dirty="0"/>
              <a:t>  public static void main(String[] </a:t>
            </a:r>
            <a:r>
              <a:rPr lang="en-CA" dirty="0" err="1"/>
              <a:t>args</a:t>
            </a:r>
            <a:r>
              <a:rPr lang="en-CA" dirty="0"/>
              <a:t>) {</a:t>
            </a:r>
          </a:p>
          <a:p>
            <a:r>
              <a:rPr lang="en-CA" dirty="0"/>
              <a:t>    // create an </a:t>
            </a:r>
            <a:r>
              <a:rPr lang="en-CA" dirty="0" err="1"/>
              <a:t>ArrayList</a:t>
            </a:r>
            <a:endParaRPr lang="en-CA" dirty="0"/>
          </a:p>
          <a:p>
            <a:r>
              <a:rPr lang="en-CA" dirty="0"/>
              <a:t>    </a:t>
            </a:r>
            <a:r>
              <a:rPr lang="en-CA" dirty="0" err="1"/>
              <a:t>ArrayList</a:t>
            </a:r>
            <a:r>
              <a:rPr lang="en-CA" dirty="0"/>
              <a:t>&lt;String&gt; languages = new </a:t>
            </a:r>
            <a:r>
              <a:rPr lang="en-CA" dirty="0" err="1"/>
              <a:t>ArrayList</a:t>
            </a:r>
            <a:r>
              <a:rPr lang="en-CA" dirty="0"/>
              <a:t>&lt;&gt;();</a:t>
            </a:r>
          </a:p>
          <a:p>
            <a:r>
              <a:rPr lang="en-CA" dirty="0"/>
              <a:t>    </a:t>
            </a:r>
            <a:r>
              <a:rPr lang="en-CA" dirty="0" err="1"/>
              <a:t>languages.add</a:t>
            </a:r>
            <a:r>
              <a:rPr lang="en-CA" dirty="0"/>
              <a:t>("Java");</a:t>
            </a:r>
          </a:p>
          <a:p>
            <a:r>
              <a:rPr lang="en-CA" dirty="0"/>
              <a:t>    </a:t>
            </a:r>
            <a:r>
              <a:rPr lang="en-CA" dirty="0" err="1"/>
              <a:t>languages.add</a:t>
            </a:r>
            <a:r>
              <a:rPr lang="en-CA" dirty="0"/>
              <a:t>("Python");</a:t>
            </a:r>
          </a:p>
          <a:p>
            <a:r>
              <a:rPr lang="en-CA" dirty="0"/>
              <a:t>    </a:t>
            </a:r>
            <a:r>
              <a:rPr lang="en-CA" dirty="0" err="1"/>
              <a:t>languages.add</a:t>
            </a:r>
            <a:r>
              <a:rPr lang="en-CA" dirty="0"/>
              <a:t>("JavaScript");</a:t>
            </a:r>
          </a:p>
          <a:p>
            <a:r>
              <a:rPr lang="en-CA" dirty="0"/>
              <a:t>    </a:t>
            </a:r>
            <a:r>
              <a:rPr lang="en-CA" dirty="0" err="1"/>
              <a:t>System.out.println</a:t>
            </a:r>
            <a:r>
              <a:rPr lang="en-CA" dirty="0"/>
              <a:t>("</a:t>
            </a:r>
            <a:r>
              <a:rPr lang="en-CA" dirty="0" err="1"/>
              <a:t>ArrayList</a:t>
            </a:r>
            <a:r>
              <a:rPr lang="en-CA" dirty="0"/>
              <a:t>: " + languages);</a:t>
            </a:r>
          </a:p>
          <a:p>
            <a:endParaRPr lang="en-CA" dirty="0"/>
          </a:p>
          <a:p>
            <a:r>
              <a:rPr lang="en-CA" dirty="0"/>
              <a:t>    // checks if 3 is present in the </a:t>
            </a:r>
            <a:r>
              <a:rPr lang="en-CA" dirty="0" err="1"/>
              <a:t>arraylist</a:t>
            </a:r>
            <a:endParaRPr lang="en-CA" dirty="0"/>
          </a:p>
          <a:p>
            <a:r>
              <a:rPr lang="en-CA" dirty="0"/>
              <a:t>    </a:t>
            </a:r>
            <a:r>
              <a:rPr lang="en-CA" dirty="0" err="1"/>
              <a:t>System.out.print</a:t>
            </a:r>
            <a:r>
              <a:rPr lang="en-CA" dirty="0"/>
              <a:t>("Is Java present in the </a:t>
            </a:r>
            <a:r>
              <a:rPr lang="en-CA" dirty="0" err="1"/>
              <a:t>arraylist</a:t>
            </a:r>
            <a:r>
              <a:rPr lang="en-CA" dirty="0"/>
              <a:t>: ");</a:t>
            </a:r>
          </a:p>
          <a:p>
            <a:r>
              <a:rPr lang="en-CA" dirty="0"/>
              <a:t>    </a:t>
            </a:r>
            <a:r>
              <a:rPr lang="en-CA" sz="2400" b="1" dirty="0" err="1">
                <a:solidFill>
                  <a:srgbClr val="00B0F0"/>
                </a:solidFill>
              </a:rPr>
              <a:t>System.out.println</a:t>
            </a:r>
            <a:r>
              <a:rPr lang="en-CA" sz="2400" b="1" dirty="0">
                <a:solidFill>
                  <a:srgbClr val="00B0F0"/>
                </a:solidFill>
              </a:rPr>
              <a:t>(</a:t>
            </a:r>
            <a:r>
              <a:rPr lang="en-CA" sz="2400" b="1" dirty="0" err="1">
                <a:solidFill>
                  <a:srgbClr val="00B0F0"/>
                </a:solidFill>
              </a:rPr>
              <a:t>languages.contains</a:t>
            </a:r>
            <a:r>
              <a:rPr lang="en-CA" sz="2400" b="1" dirty="0">
                <a:solidFill>
                  <a:srgbClr val="00B0F0"/>
                </a:solidFill>
              </a:rPr>
              <a:t>("Java"));</a:t>
            </a:r>
          </a:p>
          <a:p>
            <a:endParaRPr lang="en-CA" dirty="0"/>
          </a:p>
          <a:p>
            <a:r>
              <a:rPr lang="en-CA" dirty="0"/>
              <a:t>  }</a:t>
            </a:r>
          </a:p>
          <a:p>
            <a:r>
              <a:rPr lang="en-CA" dirty="0"/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C8FFCA-8C00-9D3F-EB1F-8BC57F743DEF}"/>
              </a:ext>
            </a:extLst>
          </p:cNvPr>
          <p:cNvSpPr txBox="1"/>
          <p:nvPr/>
        </p:nvSpPr>
        <p:spPr>
          <a:xfrm>
            <a:off x="7287603" y="302004"/>
            <a:ext cx="501855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4000" b="1" dirty="0">
                <a:solidFill>
                  <a:srgbClr val="00B0F0"/>
                </a:solidFill>
              </a:rPr>
              <a:t>.contains( ) method</a:t>
            </a:r>
          </a:p>
          <a:p>
            <a:r>
              <a:rPr lang="en-CA" sz="2400" b="0" i="0" dirty="0">
                <a:solidFill>
                  <a:srgbClr val="00B0F0"/>
                </a:solidFill>
                <a:effectLst/>
                <a:latin typeface="euclid_circular_a"/>
              </a:rPr>
              <a:t>Searches the </a:t>
            </a:r>
            <a:r>
              <a:rPr lang="en-CA" sz="2400" b="0" i="0" dirty="0" err="1">
                <a:solidFill>
                  <a:srgbClr val="00B0F0"/>
                </a:solidFill>
                <a:effectLst/>
                <a:latin typeface="euclid_circular_a"/>
              </a:rPr>
              <a:t>arraylist</a:t>
            </a:r>
            <a:r>
              <a:rPr lang="en-CA" sz="2400" b="0" i="0" dirty="0">
                <a:solidFill>
                  <a:srgbClr val="00B0F0"/>
                </a:solidFill>
                <a:effectLst/>
                <a:latin typeface="euclid_circular_a"/>
              </a:rPr>
              <a:t> for the specified </a:t>
            </a:r>
          </a:p>
          <a:p>
            <a:r>
              <a:rPr lang="en-CA" sz="2400" b="0" i="0" dirty="0">
                <a:solidFill>
                  <a:srgbClr val="00B0F0"/>
                </a:solidFill>
                <a:effectLst/>
                <a:latin typeface="euclid_circular_a"/>
              </a:rPr>
              <a:t>element and returns a </a:t>
            </a:r>
            <a:r>
              <a:rPr lang="en-CA" sz="2400" b="0" i="0" dirty="0" err="1">
                <a:solidFill>
                  <a:srgbClr val="00B0F0"/>
                </a:solidFill>
                <a:effectLst/>
                <a:latin typeface="euclid_circular_a"/>
              </a:rPr>
              <a:t>boolean</a:t>
            </a:r>
            <a:r>
              <a:rPr lang="en-CA" sz="2400" b="0" i="0" dirty="0">
                <a:solidFill>
                  <a:srgbClr val="00B0F0"/>
                </a:solidFill>
                <a:effectLst/>
                <a:latin typeface="euclid_circular_a"/>
              </a:rPr>
              <a:t> result.</a:t>
            </a:r>
            <a:endParaRPr lang="en-CA" sz="2400" b="1" dirty="0">
              <a:solidFill>
                <a:srgbClr val="00B0F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88684E-9E00-FD47-2C7D-3A1B5AC968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0732" y="2626493"/>
            <a:ext cx="5338645" cy="305970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CD9584F-6987-D677-5B25-AA1F34B1B0BD}"/>
              </a:ext>
            </a:extLst>
          </p:cNvPr>
          <p:cNvSpPr txBox="1"/>
          <p:nvPr/>
        </p:nvSpPr>
        <p:spPr>
          <a:xfrm>
            <a:off x="7084945" y="3185675"/>
            <a:ext cx="455021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2400" dirty="0" err="1">
                <a:solidFill>
                  <a:schemeClr val="bg1"/>
                </a:solidFill>
              </a:rPr>
              <a:t>ArrayList</a:t>
            </a:r>
            <a:r>
              <a:rPr lang="en-CA" sz="2400" dirty="0">
                <a:solidFill>
                  <a:schemeClr val="bg1"/>
                </a:solidFill>
              </a:rPr>
              <a:t>: [Java, Python, JavaScript]</a:t>
            </a:r>
          </a:p>
          <a:p>
            <a:r>
              <a:rPr lang="en-CA" sz="2400" dirty="0">
                <a:solidFill>
                  <a:schemeClr val="bg1"/>
                </a:solidFill>
              </a:rPr>
              <a:t>Is Java present in the </a:t>
            </a:r>
            <a:r>
              <a:rPr lang="en-CA" sz="2400" dirty="0" err="1">
                <a:solidFill>
                  <a:schemeClr val="bg1"/>
                </a:solidFill>
              </a:rPr>
              <a:t>arraylist</a:t>
            </a:r>
            <a:r>
              <a:rPr lang="en-CA" sz="2400" dirty="0">
                <a:solidFill>
                  <a:schemeClr val="bg1"/>
                </a:solidFill>
              </a:rPr>
              <a:t>: true</a:t>
            </a:r>
          </a:p>
        </p:txBody>
      </p:sp>
    </p:spTree>
    <p:extLst>
      <p:ext uri="{BB962C8B-B14F-4D97-AF65-F5344CB8AC3E}">
        <p14:creationId xmlns:p14="http://schemas.microsoft.com/office/powerpoint/2010/main" val="3428910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CE00AD7-A188-F963-0F2B-AC8AEFA2E8FC}"/>
              </a:ext>
            </a:extLst>
          </p:cNvPr>
          <p:cNvSpPr txBox="1"/>
          <p:nvPr/>
        </p:nvSpPr>
        <p:spPr>
          <a:xfrm>
            <a:off x="178421" y="335846"/>
            <a:ext cx="6501160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import </a:t>
            </a:r>
            <a:r>
              <a:rPr lang="en-CA" dirty="0" err="1"/>
              <a:t>java.util.ArrayList</a:t>
            </a:r>
            <a:r>
              <a:rPr lang="en-CA" dirty="0"/>
              <a:t>;</a:t>
            </a:r>
          </a:p>
          <a:p>
            <a:endParaRPr lang="en-CA" dirty="0"/>
          </a:p>
          <a:p>
            <a:r>
              <a:rPr lang="en-CA" dirty="0"/>
              <a:t>class Main {</a:t>
            </a:r>
          </a:p>
          <a:p>
            <a:r>
              <a:rPr lang="en-CA" dirty="0"/>
              <a:t>    public static void main(String[] </a:t>
            </a:r>
            <a:r>
              <a:rPr lang="en-CA" dirty="0" err="1"/>
              <a:t>args</a:t>
            </a:r>
            <a:r>
              <a:rPr lang="en-CA" dirty="0"/>
              <a:t>) {</a:t>
            </a:r>
          </a:p>
          <a:p>
            <a:r>
              <a:rPr lang="en-CA" dirty="0"/>
              <a:t>        // create an </a:t>
            </a:r>
            <a:r>
              <a:rPr lang="en-CA" dirty="0" err="1"/>
              <a:t>ArrayList</a:t>
            </a:r>
            <a:endParaRPr lang="en-CA" dirty="0"/>
          </a:p>
          <a:p>
            <a:r>
              <a:rPr lang="en-CA" dirty="0"/>
              <a:t>        </a:t>
            </a:r>
            <a:r>
              <a:rPr lang="en-CA" dirty="0" err="1"/>
              <a:t>ArrayList</a:t>
            </a:r>
            <a:r>
              <a:rPr lang="en-CA" dirty="0"/>
              <a:t>&lt;Integer&gt; numbers = new </a:t>
            </a:r>
            <a:r>
              <a:rPr lang="en-CA" dirty="0" err="1"/>
              <a:t>ArrayList</a:t>
            </a:r>
            <a:r>
              <a:rPr lang="en-CA" dirty="0"/>
              <a:t>&lt;&gt;();</a:t>
            </a:r>
          </a:p>
          <a:p>
            <a:endParaRPr lang="en-CA" dirty="0"/>
          </a:p>
          <a:p>
            <a:r>
              <a:rPr lang="en-CA" dirty="0"/>
              <a:t>        // insert element to the </a:t>
            </a:r>
            <a:r>
              <a:rPr lang="en-CA" dirty="0" err="1"/>
              <a:t>arraylist</a:t>
            </a:r>
            <a:endParaRPr lang="en-CA" dirty="0"/>
          </a:p>
          <a:p>
            <a:r>
              <a:rPr lang="en-CA" dirty="0"/>
              <a:t>        </a:t>
            </a:r>
            <a:r>
              <a:rPr lang="en-CA" dirty="0" err="1"/>
              <a:t>numbers.add</a:t>
            </a:r>
            <a:r>
              <a:rPr lang="en-CA" dirty="0"/>
              <a:t>(22);</a:t>
            </a:r>
          </a:p>
          <a:p>
            <a:r>
              <a:rPr lang="en-CA" dirty="0"/>
              <a:t>        </a:t>
            </a:r>
            <a:r>
              <a:rPr lang="en-CA" dirty="0" err="1"/>
              <a:t>numbers.add</a:t>
            </a:r>
            <a:r>
              <a:rPr lang="en-CA" dirty="0"/>
              <a:t>(13);</a:t>
            </a:r>
          </a:p>
          <a:p>
            <a:r>
              <a:rPr lang="en-CA" dirty="0"/>
              <a:t>        </a:t>
            </a:r>
            <a:r>
              <a:rPr lang="en-CA" dirty="0" err="1"/>
              <a:t>numbers.add</a:t>
            </a:r>
            <a:r>
              <a:rPr lang="en-CA" dirty="0"/>
              <a:t>(35);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("Number </a:t>
            </a:r>
            <a:r>
              <a:rPr lang="en-CA" dirty="0" err="1"/>
              <a:t>ArrayList</a:t>
            </a:r>
            <a:r>
              <a:rPr lang="en-CA" dirty="0"/>
              <a:t>: " + numbers);</a:t>
            </a:r>
          </a:p>
          <a:p>
            <a:endParaRPr lang="en-CA" dirty="0"/>
          </a:p>
          <a:p>
            <a:r>
              <a:rPr lang="en-CA" dirty="0"/>
              <a:t>        // find the position of 13</a:t>
            </a:r>
          </a:p>
          <a:p>
            <a:r>
              <a:rPr lang="en-CA" dirty="0"/>
              <a:t>        </a:t>
            </a:r>
            <a:r>
              <a:rPr lang="en-CA" sz="2000" b="1" dirty="0">
                <a:solidFill>
                  <a:srgbClr val="00B0F0"/>
                </a:solidFill>
              </a:rPr>
              <a:t>int position1 = </a:t>
            </a:r>
            <a:r>
              <a:rPr lang="en-CA" sz="2000" b="1" dirty="0" err="1">
                <a:solidFill>
                  <a:srgbClr val="00B0F0"/>
                </a:solidFill>
              </a:rPr>
              <a:t>numbers.indexOf</a:t>
            </a:r>
            <a:r>
              <a:rPr lang="en-CA" sz="2000" b="1" dirty="0">
                <a:solidFill>
                  <a:srgbClr val="00B0F0"/>
                </a:solidFill>
              </a:rPr>
              <a:t>(13);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("Index of 13: " + position1);</a:t>
            </a:r>
          </a:p>
          <a:p>
            <a:endParaRPr lang="en-CA" dirty="0"/>
          </a:p>
          <a:p>
            <a:r>
              <a:rPr lang="en-CA" dirty="0"/>
              <a:t>        // find the position of 50</a:t>
            </a:r>
          </a:p>
          <a:p>
            <a:r>
              <a:rPr lang="en-CA" dirty="0"/>
              <a:t>        </a:t>
            </a:r>
            <a:r>
              <a:rPr lang="en-CA" sz="2000" b="1" dirty="0">
                <a:solidFill>
                  <a:srgbClr val="00B0F0"/>
                </a:solidFill>
              </a:rPr>
              <a:t>int position2 = </a:t>
            </a:r>
            <a:r>
              <a:rPr lang="en-CA" sz="2000" b="1" dirty="0" err="1">
                <a:solidFill>
                  <a:srgbClr val="00B0F0"/>
                </a:solidFill>
              </a:rPr>
              <a:t>numbers.indexOf</a:t>
            </a:r>
            <a:r>
              <a:rPr lang="en-CA" sz="2000" b="1" dirty="0">
                <a:solidFill>
                  <a:srgbClr val="00B0F0"/>
                </a:solidFill>
              </a:rPr>
              <a:t>(50);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("Index of 50: " + position2);</a:t>
            </a:r>
          </a:p>
          <a:p>
            <a:r>
              <a:rPr lang="en-CA" dirty="0"/>
              <a:t>    }</a:t>
            </a:r>
          </a:p>
          <a:p>
            <a:r>
              <a:rPr lang="en-CA" dirty="0"/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56A7C8-41E5-A3F2-5FB7-974A6DD68E23}"/>
              </a:ext>
            </a:extLst>
          </p:cNvPr>
          <p:cNvSpPr txBox="1"/>
          <p:nvPr/>
        </p:nvSpPr>
        <p:spPr>
          <a:xfrm>
            <a:off x="7287603" y="302004"/>
            <a:ext cx="481554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4000" b="1" dirty="0">
                <a:solidFill>
                  <a:srgbClr val="00B0F0"/>
                </a:solidFill>
              </a:rPr>
              <a:t>.</a:t>
            </a:r>
            <a:r>
              <a:rPr lang="en-CA" sz="4000" b="1" dirty="0" err="1">
                <a:solidFill>
                  <a:srgbClr val="00B0F0"/>
                </a:solidFill>
              </a:rPr>
              <a:t>indexOf</a:t>
            </a:r>
            <a:r>
              <a:rPr lang="en-CA" sz="4000" b="1" dirty="0">
                <a:solidFill>
                  <a:srgbClr val="00B0F0"/>
                </a:solidFill>
              </a:rPr>
              <a:t>( ) method</a:t>
            </a:r>
          </a:p>
          <a:p>
            <a:r>
              <a:rPr lang="en-CA" sz="2400" b="0" i="0" dirty="0">
                <a:solidFill>
                  <a:srgbClr val="00B0F0"/>
                </a:solidFill>
                <a:effectLst/>
                <a:latin typeface="euclid_circular_a"/>
              </a:rPr>
              <a:t>Searches a specified element in an </a:t>
            </a:r>
          </a:p>
          <a:p>
            <a:r>
              <a:rPr lang="en-CA" sz="2400" b="0" i="0" dirty="0" err="1">
                <a:solidFill>
                  <a:srgbClr val="00B0F0"/>
                </a:solidFill>
                <a:effectLst/>
                <a:latin typeface="euclid_circular_a"/>
              </a:rPr>
              <a:t>arraylist</a:t>
            </a:r>
            <a:r>
              <a:rPr lang="en-CA" sz="2400" b="0" i="0" dirty="0">
                <a:solidFill>
                  <a:srgbClr val="00B0F0"/>
                </a:solidFill>
                <a:effectLst/>
                <a:latin typeface="euclid_circular_a"/>
              </a:rPr>
              <a:t> and returns the index of the </a:t>
            </a:r>
          </a:p>
          <a:p>
            <a:r>
              <a:rPr lang="en-CA" sz="2400" b="0" i="0" dirty="0">
                <a:solidFill>
                  <a:srgbClr val="00B0F0"/>
                </a:solidFill>
                <a:effectLst/>
                <a:latin typeface="euclid_circular_a"/>
              </a:rPr>
              <a:t>element.</a:t>
            </a:r>
            <a:endParaRPr lang="en-CA" sz="2400" b="1" dirty="0">
              <a:solidFill>
                <a:srgbClr val="00B0F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FCBF85-BAFC-8D07-026C-8655CA638C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0732" y="2626493"/>
            <a:ext cx="5338645" cy="305970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E04CE60-FB52-7872-D828-C4AE80FA3D11}"/>
              </a:ext>
            </a:extLst>
          </p:cNvPr>
          <p:cNvSpPr txBox="1"/>
          <p:nvPr/>
        </p:nvSpPr>
        <p:spPr>
          <a:xfrm>
            <a:off x="7084945" y="3185675"/>
            <a:ext cx="455021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2400" dirty="0">
                <a:solidFill>
                  <a:schemeClr val="bg1"/>
                </a:solidFill>
              </a:rPr>
              <a:t>Number </a:t>
            </a:r>
            <a:r>
              <a:rPr lang="en-CA" sz="2400" dirty="0" err="1">
                <a:solidFill>
                  <a:schemeClr val="bg1"/>
                </a:solidFill>
              </a:rPr>
              <a:t>ArrayList</a:t>
            </a:r>
            <a:r>
              <a:rPr lang="en-CA" sz="2400" dirty="0">
                <a:solidFill>
                  <a:schemeClr val="bg1"/>
                </a:solidFill>
              </a:rPr>
              <a:t>: [22, 13, 35]</a:t>
            </a:r>
          </a:p>
          <a:p>
            <a:r>
              <a:rPr lang="en-CA" sz="2400" dirty="0">
                <a:solidFill>
                  <a:schemeClr val="bg1"/>
                </a:solidFill>
              </a:rPr>
              <a:t>Index of 13: 1</a:t>
            </a:r>
          </a:p>
          <a:p>
            <a:r>
              <a:rPr lang="en-CA" sz="2400" dirty="0">
                <a:solidFill>
                  <a:schemeClr val="bg1"/>
                </a:solidFill>
              </a:rPr>
              <a:t>Index of 50: -1</a:t>
            </a:r>
          </a:p>
        </p:txBody>
      </p:sp>
    </p:spTree>
    <p:extLst>
      <p:ext uri="{BB962C8B-B14F-4D97-AF65-F5344CB8AC3E}">
        <p14:creationId xmlns:p14="http://schemas.microsoft.com/office/powerpoint/2010/main" val="1245727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003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2C661-B7A8-4FC1-9FDD-6A44EC719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CA" dirty="0"/>
              <a:t>Instructions for this Interactive Exercise on </a:t>
            </a:r>
            <a:r>
              <a:rPr lang="en-CA" sz="5300" b="1" dirty="0"/>
              <a:t>ARRAYLISTS</a:t>
            </a:r>
            <a:endParaRPr lang="en-C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709B3-F149-416B-8157-8C00EC634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785" y="2228297"/>
            <a:ext cx="10875628" cy="4351338"/>
          </a:xfrm>
        </p:spPr>
        <p:txBody>
          <a:bodyPr/>
          <a:lstStyle/>
          <a:p>
            <a:pPr marL="0" indent="0">
              <a:buNone/>
            </a:pPr>
            <a:r>
              <a:rPr lang="en-CA" sz="4800" dirty="0"/>
              <a:t>Remember to import the </a:t>
            </a:r>
            <a:r>
              <a:rPr lang="en-CA" sz="4800" dirty="0" err="1"/>
              <a:t>ArrayList</a:t>
            </a:r>
            <a:r>
              <a:rPr lang="en-CA" sz="4800" dirty="0"/>
              <a:t> library</a:t>
            </a:r>
            <a:endParaRPr lang="en-CA" sz="4400" dirty="0"/>
          </a:p>
          <a:p>
            <a:pPr lvl="1"/>
            <a:endParaRPr lang="en-CA" dirty="0"/>
          </a:p>
          <a:p>
            <a:pPr marL="0" indent="0">
              <a:buNone/>
            </a:pPr>
            <a:r>
              <a:rPr lang="en-CA" sz="3600" b="1" dirty="0">
                <a:solidFill>
                  <a:srgbClr val="FF0000"/>
                </a:solidFill>
              </a:rPr>
              <a:t>import </a:t>
            </a:r>
            <a:r>
              <a:rPr lang="en-CA" sz="3600" b="1" dirty="0" err="1">
                <a:solidFill>
                  <a:srgbClr val="FF0000"/>
                </a:solidFill>
              </a:rPr>
              <a:t>java.util.ArrayList</a:t>
            </a:r>
            <a:r>
              <a:rPr lang="en-CA" sz="3600" b="1" dirty="0">
                <a:solidFill>
                  <a:srgbClr val="FF0000"/>
                </a:solidFill>
              </a:rPr>
              <a:t>;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…and if you plan on sorting your </a:t>
            </a:r>
            <a:r>
              <a:rPr lang="en-CA" dirty="0" err="1"/>
              <a:t>ArrayList</a:t>
            </a:r>
            <a:r>
              <a:rPr lang="en-CA" dirty="0"/>
              <a:t> include the Collections library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sz="3600" b="1" dirty="0">
                <a:solidFill>
                  <a:srgbClr val="FF0000"/>
                </a:solidFill>
              </a:rPr>
              <a:t>import </a:t>
            </a:r>
            <a:r>
              <a:rPr lang="en-CA" sz="3600" b="1" dirty="0" err="1">
                <a:solidFill>
                  <a:srgbClr val="FF0000"/>
                </a:solidFill>
              </a:rPr>
              <a:t>java.util.Collections</a:t>
            </a:r>
            <a:r>
              <a:rPr lang="en-CA" sz="3600" b="1" dirty="0">
                <a:solidFill>
                  <a:srgbClr val="FF0000"/>
                </a:solidFill>
              </a:rPr>
              <a:t>;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05111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3FB2A49-B38B-447F-9237-86F54A085A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4399" y="817927"/>
            <a:ext cx="7665806" cy="515448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2897E31-1286-4DA7-81C5-C5DB81DA72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03" y="331915"/>
            <a:ext cx="4141995" cy="515448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03D17A5-F43B-4C58-B19A-CEF0DF388A5D}"/>
              </a:ext>
            </a:extLst>
          </p:cNvPr>
          <p:cNvSpPr txBox="1"/>
          <p:nvPr/>
        </p:nvSpPr>
        <p:spPr>
          <a:xfrm>
            <a:off x="622882" y="448595"/>
            <a:ext cx="15414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600" b="1" dirty="0"/>
              <a:t>Q1</a:t>
            </a:r>
            <a:endParaRPr lang="en-CA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48E56C-7B96-4995-BDDD-8BB38DE67CF3}"/>
              </a:ext>
            </a:extLst>
          </p:cNvPr>
          <p:cNvSpPr txBox="1"/>
          <p:nvPr/>
        </p:nvSpPr>
        <p:spPr>
          <a:xfrm>
            <a:off x="8050005" y="2086549"/>
            <a:ext cx="41419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/>
              <a:t>then display the </a:t>
            </a:r>
            <a:r>
              <a:rPr lang="en-CA" sz="2400" dirty="0" err="1"/>
              <a:t>arraylist</a:t>
            </a:r>
            <a:r>
              <a:rPr lang="en-CA" sz="2400" dirty="0"/>
              <a:t> to the screen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EACA78B-BC65-D78E-AC3A-5603726A9F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714" y="5416151"/>
            <a:ext cx="3372179" cy="111252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D776D20-F941-E4F1-3805-D882BAEB4B67}"/>
              </a:ext>
            </a:extLst>
          </p:cNvPr>
          <p:cNvSpPr txBox="1"/>
          <p:nvPr/>
        </p:nvSpPr>
        <p:spPr>
          <a:xfrm>
            <a:off x="754906" y="5603079"/>
            <a:ext cx="324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/>
              <a:t>[tiger, cat, bird, bunny]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78566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2897E31-1286-4DA7-81C5-C5DB81DA72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61" y="212271"/>
            <a:ext cx="4141995" cy="515448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3FB2A49-B38B-447F-9237-86F54A085A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2217" y="109057"/>
            <a:ext cx="8237988" cy="711386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03D17A5-F43B-4C58-B19A-CEF0DF388A5D}"/>
              </a:ext>
            </a:extLst>
          </p:cNvPr>
          <p:cNvSpPr txBox="1"/>
          <p:nvPr/>
        </p:nvSpPr>
        <p:spPr>
          <a:xfrm>
            <a:off x="622882" y="448595"/>
            <a:ext cx="15414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600" b="1" dirty="0"/>
              <a:t>Q1</a:t>
            </a:r>
            <a:endParaRPr lang="en-CA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BDC565-601B-46EA-B942-5E496734D29E}"/>
              </a:ext>
            </a:extLst>
          </p:cNvPr>
          <p:cNvSpPr txBox="1"/>
          <p:nvPr/>
        </p:nvSpPr>
        <p:spPr>
          <a:xfrm>
            <a:off x="4219662" y="2789513"/>
            <a:ext cx="797233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err="1">
                <a:solidFill>
                  <a:srgbClr val="FF0000"/>
                </a:solidFill>
              </a:rPr>
              <a:t>ArrayList</a:t>
            </a:r>
            <a:r>
              <a:rPr lang="en-CA" sz="2800" dirty="0">
                <a:solidFill>
                  <a:srgbClr val="FF0000"/>
                </a:solidFill>
              </a:rPr>
              <a:t>&lt;String&gt; animals = new </a:t>
            </a:r>
            <a:r>
              <a:rPr lang="en-CA" sz="2800" dirty="0" err="1">
                <a:solidFill>
                  <a:srgbClr val="FF0000"/>
                </a:solidFill>
              </a:rPr>
              <a:t>ArrayList</a:t>
            </a:r>
            <a:r>
              <a:rPr lang="en-CA" sz="2800" dirty="0">
                <a:solidFill>
                  <a:srgbClr val="FF0000"/>
                </a:solidFill>
              </a:rPr>
              <a:t>&lt;String&gt;(); </a:t>
            </a:r>
            <a:endParaRPr lang="en-CA" sz="1200" dirty="0">
              <a:solidFill>
                <a:srgbClr val="FF0000"/>
              </a:solidFill>
            </a:endParaRPr>
          </a:p>
          <a:p>
            <a:r>
              <a:rPr lang="en-CA" sz="2800" b="1" dirty="0">
                <a:solidFill>
                  <a:srgbClr val="00B0F0"/>
                </a:solidFill>
              </a:rPr>
              <a:t>//</a:t>
            </a:r>
            <a:r>
              <a:rPr lang="en-CA" sz="2800" b="1" dirty="0" err="1">
                <a:solidFill>
                  <a:srgbClr val="00B0F0"/>
                </a:solidFill>
              </a:rPr>
              <a:t>ArrayList</a:t>
            </a:r>
            <a:r>
              <a:rPr lang="en-CA" sz="2800" b="1" dirty="0">
                <a:solidFill>
                  <a:srgbClr val="00B0F0"/>
                </a:solidFill>
              </a:rPr>
              <a:t>&lt;String&gt; animals = new </a:t>
            </a:r>
            <a:r>
              <a:rPr lang="en-CA" sz="2800" b="1" dirty="0" err="1">
                <a:solidFill>
                  <a:srgbClr val="00B0F0"/>
                </a:solidFill>
              </a:rPr>
              <a:t>ArrayList</a:t>
            </a:r>
            <a:r>
              <a:rPr lang="en-CA" sz="2800" b="1" dirty="0">
                <a:solidFill>
                  <a:srgbClr val="00B0F0"/>
                </a:solidFill>
              </a:rPr>
              <a:t>&lt;&gt;(); </a:t>
            </a:r>
            <a:endParaRPr lang="en-CA" sz="1200" b="1" dirty="0">
              <a:solidFill>
                <a:srgbClr val="00B0F0"/>
              </a:solidFill>
            </a:endParaRPr>
          </a:p>
          <a:p>
            <a:endParaRPr lang="en-CA" dirty="0"/>
          </a:p>
          <a:p>
            <a:r>
              <a:rPr lang="en-CA" sz="2800" dirty="0" err="1">
                <a:solidFill>
                  <a:srgbClr val="FF0000"/>
                </a:solidFill>
              </a:rPr>
              <a:t>animals.add</a:t>
            </a:r>
            <a:r>
              <a:rPr lang="en-CA" sz="2800" dirty="0">
                <a:solidFill>
                  <a:srgbClr val="FF0000"/>
                </a:solidFill>
              </a:rPr>
              <a:t>("tiger“);</a:t>
            </a:r>
          </a:p>
          <a:p>
            <a:r>
              <a:rPr lang="en-CA" sz="2800" dirty="0" err="1">
                <a:solidFill>
                  <a:srgbClr val="FF0000"/>
                </a:solidFill>
              </a:rPr>
              <a:t>animals.add</a:t>
            </a:r>
            <a:r>
              <a:rPr lang="en-CA" sz="2800" dirty="0">
                <a:solidFill>
                  <a:srgbClr val="FF0000"/>
                </a:solidFill>
              </a:rPr>
              <a:t>(“cat“);</a:t>
            </a:r>
          </a:p>
          <a:p>
            <a:r>
              <a:rPr lang="en-CA" sz="2800" dirty="0" err="1">
                <a:solidFill>
                  <a:srgbClr val="FF0000"/>
                </a:solidFill>
              </a:rPr>
              <a:t>animals.add</a:t>
            </a:r>
            <a:r>
              <a:rPr lang="en-CA" sz="2800" dirty="0">
                <a:solidFill>
                  <a:srgbClr val="FF0000"/>
                </a:solidFill>
              </a:rPr>
              <a:t>(“bird“);</a:t>
            </a:r>
          </a:p>
          <a:p>
            <a:r>
              <a:rPr lang="en-CA" sz="2800" dirty="0" err="1">
                <a:solidFill>
                  <a:srgbClr val="FF0000"/>
                </a:solidFill>
              </a:rPr>
              <a:t>animals.add</a:t>
            </a:r>
            <a:r>
              <a:rPr lang="en-CA" sz="2800" dirty="0">
                <a:solidFill>
                  <a:srgbClr val="FF0000"/>
                </a:solidFill>
              </a:rPr>
              <a:t>(“bunny“);</a:t>
            </a:r>
          </a:p>
          <a:p>
            <a:r>
              <a:rPr lang="en-CA" sz="2800" dirty="0" err="1">
                <a:solidFill>
                  <a:srgbClr val="FF0000"/>
                </a:solidFill>
              </a:rPr>
              <a:t>System.out.println</a:t>
            </a:r>
            <a:r>
              <a:rPr lang="en-CA" sz="2800" dirty="0">
                <a:solidFill>
                  <a:srgbClr val="FF0000"/>
                </a:solidFill>
              </a:rPr>
              <a:t>( animals ); </a:t>
            </a:r>
          </a:p>
          <a:p>
            <a:endParaRPr lang="en-CA" sz="3600" b="1" dirty="0">
              <a:solidFill>
                <a:srgbClr val="FF0000"/>
              </a:solidFill>
            </a:endParaRPr>
          </a:p>
          <a:p>
            <a:endParaRPr lang="en-CA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41FF90-588E-4502-ADF4-680282CEE718}"/>
              </a:ext>
            </a:extLst>
          </p:cNvPr>
          <p:cNvSpPr txBox="1"/>
          <p:nvPr/>
        </p:nvSpPr>
        <p:spPr>
          <a:xfrm>
            <a:off x="163261" y="5274691"/>
            <a:ext cx="2248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Video Screen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B82621F-DBAD-48AA-8D6A-B776248476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76" y="5626149"/>
            <a:ext cx="3372179" cy="111252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D69579B-F48C-9F7F-06F9-AA4FF883FEF8}"/>
              </a:ext>
            </a:extLst>
          </p:cNvPr>
          <p:cNvSpPr txBox="1"/>
          <p:nvPr/>
        </p:nvSpPr>
        <p:spPr>
          <a:xfrm>
            <a:off x="553674" y="5671753"/>
            <a:ext cx="324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/>
              <a:t>[tiger, cat, bird, bunny]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01717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2897E31-1286-4DA7-81C5-C5DB81DA72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406" y="885589"/>
            <a:ext cx="4141995" cy="515448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03D17A5-F43B-4C58-B19A-CEF0DF388A5D}"/>
              </a:ext>
            </a:extLst>
          </p:cNvPr>
          <p:cNvSpPr txBox="1"/>
          <p:nvPr/>
        </p:nvSpPr>
        <p:spPr>
          <a:xfrm>
            <a:off x="622882" y="448595"/>
            <a:ext cx="15414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600" b="1" dirty="0"/>
              <a:t>Q2</a:t>
            </a:r>
            <a:endParaRPr lang="en-CA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FF0C7ED-D173-475C-A64D-B91A93D566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279" y="1432124"/>
            <a:ext cx="2499919" cy="39787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2003020-3540-405F-8C14-60938CA384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6669" y="1834947"/>
            <a:ext cx="4706007" cy="317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979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2897E31-1286-4DA7-81C5-C5DB81DA72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406" y="885589"/>
            <a:ext cx="4141995" cy="515448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03D17A5-F43B-4C58-B19A-CEF0DF388A5D}"/>
              </a:ext>
            </a:extLst>
          </p:cNvPr>
          <p:cNvSpPr txBox="1"/>
          <p:nvPr/>
        </p:nvSpPr>
        <p:spPr>
          <a:xfrm>
            <a:off x="622882" y="448595"/>
            <a:ext cx="15414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600" b="1" dirty="0"/>
              <a:t>Q2</a:t>
            </a:r>
            <a:endParaRPr lang="en-CA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FF0C7ED-D173-475C-A64D-B91A93D566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279" y="1432124"/>
            <a:ext cx="2499919" cy="39787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2003020-3540-405F-8C14-60938CA384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6669" y="1834947"/>
            <a:ext cx="4706007" cy="317312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977F1AF-71C2-471D-9691-AE41E1455796}"/>
              </a:ext>
            </a:extLst>
          </p:cNvPr>
          <p:cNvSpPr txBox="1"/>
          <p:nvPr/>
        </p:nvSpPr>
        <p:spPr>
          <a:xfrm>
            <a:off x="4404220" y="3093499"/>
            <a:ext cx="434549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200" b="1" dirty="0" err="1">
                <a:solidFill>
                  <a:srgbClr val="FF0000"/>
                </a:solidFill>
              </a:rPr>
              <a:t>animals.remove</a:t>
            </a:r>
            <a:r>
              <a:rPr lang="en-CA" sz="3200" b="1" dirty="0">
                <a:solidFill>
                  <a:srgbClr val="FF0000"/>
                </a:solidFill>
              </a:rPr>
              <a:t>(“bird”);</a:t>
            </a:r>
          </a:p>
          <a:p>
            <a:r>
              <a:rPr lang="en-CA" sz="3200" b="1" dirty="0">
                <a:solidFill>
                  <a:srgbClr val="FF0000"/>
                </a:solidFill>
              </a:rPr>
              <a:t>                     or</a:t>
            </a:r>
          </a:p>
          <a:p>
            <a:r>
              <a:rPr lang="en-CA" sz="3200" b="1" dirty="0" err="1">
                <a:solidFill>
                  <a:srgbClr val="FF0000"/>
                </a:solidFill>
              </a:rPr>
              <a:t>animals.remove</a:t>
            </a:r>
            <a:r>
              <a:rPr lang="en-CA" sz="3200" b="1" dirty="0">
                <a:solidFill>
                  <a:srgbClr val="FF0000"/>
                </a:solidFill>
              </a:rPr>
              <a:t>(2);</a:t>
            </a:r>
            <a:endParaRPr lang="en-CA" sz="1800" b="1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CC7E81-8E69-0F75-C29F-448E5872B46D}"/>
              </a:ext>
            </a:extLst>
          </p:cNvPr>
          <p:cNvSpPr txBox="1"/>
          <p:nvPr/>
        </p:nvSpPr>
        <p:spPr>
          <a:xfrm flipH="1">
            <a:off x="7579033" y="587094"/>
            <a:ext cx="31253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00B0F0"/>
                </a:solidFill>
              </a:rPr>
              <a:t>If multiple “birds” are in the array,  this line only removes the first “bird”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2795BD6-898A-EBD4-0C53-64940FBB4440}"/>
              </a:ext>
            </a:extLst>
          </p:cNvPr>
          <p:cNvCxnSpPr>
            <a:stCxn id="2" idx="2"/>
          </p:cNvCxnSpPr>
          <p:nvPr/>
        </p:nvCxnSpPr>
        <p:spPr>
          <a:xfrm flipH="1">
            <a:off x="7826928" y="1510424"/>
            <a:ext cx="1314764" cy="1583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8970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03D17A5-F43B-4C58-B19A-CEF0DF388A5D}"/>
              </a:ext>
            </a:extLst>
          </p:cNvPr>
          <p:cNvSpPr txBox="1"/>
          <p:nvPr/>
        </p:nvSpPr>
        <p:spPr>
          <a:xfrm>
            <a:off x="622882" y="448595"/>
            <a:ext cx="15414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600" b="1" dirty="0"/>
              <a:t>Q3</a:t>
            </a:r>
            <a:endParaRPr lang="en-CA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FF0C7ED-D173-475C-A64D-B91A93D566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122" y="1180454"/>
            <a:ext cx="2499919" cy="397877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EFC348F-4EB0-4116-A8E6-82368FB00F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51" y="5244757"/>
            <a:ext cx="3483577" cy="136722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3442B2E-910C-4194-9E44-0BE1E8ABEF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1" y="1094926"/>
            <a:ext cx="6421972" cy="405889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2BEDE1D-930C-419A-AE0A-C6E71D0D31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1735" y="1094926"/>
            <a:ext cx="2499919" cy="414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147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03D17A5-F43B-4C58-B19A-CEF0DF388A5D}"/>
              </a:ext>
            </a:extLst>
          </p:cNvPr>
          <p:cNvSpPr txBox="1"/>
          <p:nvPr/>
        </p:nvSpPr>
        <p:spPr>
          <a:xfrm>
            <a:off x="622882" y="448595"/>
            <a:ext cx="15414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600" b="1" dirty="0"/>
              <a:t>Q3</a:t>
            </a:r>
            <a:endParaRPr lang="en-CA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FF0C7ED-D173-475C-A64D-B91A93D566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122" y="1180454"/>
            <a:ext cx="2499919" cy="397877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EFC348F-4EB0-4116-A8E6-82368FB00F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51" y="5244757"/>
            <a:ext cx="3483577" cy="136722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3442B2E-910C-4194-9E44-0BE1E8ABEF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1" y="1094926"/>
            <a:ext cx="6421972" cy="405889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2BEDE1D-930C-419A-AE0A-C6E71D0D31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1735" y="1094926"/>
            <a:ext cx="2499919" cy="414983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A1F27D5-D929-4048-9E7F-3CC72AB72202}"/>
              </a:ext>
            </a:extLst>
          </p:cNvPr>
          <p:cNvSpPr txBox="1"/>
          <p:nvPr/>
        </p:nvSpPr>
        <p:spPr>
          <a:xfrm>
            <a:off x="3850547" y="2214586"/>
            <a:ext cx="536056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4400" b="1" dirty="0" err="1">
                <a:solidFill>
                  <a:srgbClr val="FF0000"/>
                </a:solidFill>
              </a:rPr>
              <a:t>animals.add</a:t>
            </a:r>
            <a:r>
              <a:rPr lang="en-CA" sz="4400" b="1" dirty="0">
                <a:solidFill>
                  <a:srgbClr val="FF0000"/>
                </a:solidFill>
              </a:rPr>
              <a:t>(2,cage);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30425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1043</Words>
  <Application>Microsoft Office PowerPoint</Application>
  <PresentationFormat>Widescreen</PresentationFormat>
  <Paragraphs>176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euclid_circular_a</vt:lpstr>
      <vt:lpstr>Office Theme</vt:lpstr>
      <vt:lpstr>ArrayLists (also known as Vectors or Lists)</vt:lpstr>
      <vt:lpstr>Interactive Exercise on  ARRAYLISTS</vt:lpstr>
      <vt:lpstr>Instructions for this Interactive Exercise on ARRAYLISTS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Lists</dc:title>
  <dc:creator>Dave S</dc:creator>
  <cp:lastModifiedBy>Dave Slemon</cp:lastModifiedBy>
  <cp:revision>26</cp:revision>
  <dcterms:created xsi:type="dcterms:W3CDTF">2020-09-28T15:16:33Z</dcterms:created>
  <dcterms:modified xsi:type="dcterms:W3CDTF">2024-03-14T15:58:46Z</dcterms:modified>
</cp:coreProperties>
</file>