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6" r:id="rId6"/>
    <p:sldId id="268" r:id="rId7"/>
    <p:sldId id="262" r:id="rId8"/>
    <p:sldId id="263" r:id="rId9"/>
    <p:sldId id="265" r:id="rId10"/>
    <p:sldId id="264" r:id="rId11"/>
    <p:sldId id="258" r:id="rId12"/>
    <p:sldId id="267" r:id="rId13"/>
    <p:sldId id="269"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374" autoAdjust="0"/>
  </p:normalViewPr>
  <p:slideViewPr>
    <p:cSldViewPr snapToGrid="0">
      <p:cViewPr varScale="1">
        <p:scale>
          <a:sx n="114" d="100"/>
          <a:sy n="114" d="100"/>
        </p:scale>
        <p:origin x="41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BD9B8-CF36-77B1-A094-F71EB8A39C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6EEF9755-DA70-D110-1E8E-BDF0C59A6F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37D64CC-3B35-7552-923D-1702F7C2E63E}"/>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24E1E4A2-46C2-C96E-6BAA-11794715BE1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98FAF85-AAC0-4144-FAB8-6FE57BBDBEF4}"/>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3618492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56366-823A-62AD-F68D-910B8F430154}"/>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5DFB95F-F0A9-BB1C-4998-52059C3A5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963AA62-00D0-EDC2-DBEB-3F2774362260}"/>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4AC82D33-BFA1-9817-5583-A3AB9F43205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39E2221-E41A-20E4-1DEB-0644F3692215}"/>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134400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FB0764-9CE2-827C-180A-DF24F3AAB2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A87D2A5-9A0D-CCD5-C1DB-CFE02C29D0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4C2D111-FCAB-3DD4-883D-073772B5728F}"/>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54D9D71C-24CB-8D22-3D57-0D860E805F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632C825-CD71-A6B3-A0C9-459A4BA695BE}"/>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376064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97F46-78DD-A9AA-7525-6B5FB8DB6C2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7ED6F35E-C305-CA14-F1A5-D3D6F2C0451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06EB6F5-CC82-25F1-74D7-20141FB316F9}"/>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E82179AA-54E0-BBD0-FF8B-8121665D0FC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AC88171-1D38-998C-2BE1-0E8BC172FAE2}"/>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2868586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F3934-7426-30FD-E3B8-F285B3745A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B3435396-7A34-4C27-EF89-F4A2F18395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F1840A-B38C-8891-6F95-B636471BAA32}"/>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AF34E149-F51B-47E7-EDCA-3014A84AE96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B3595D5-9C2C-E628-C2D3-10FE2EA9E52E}"/>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3483185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169A57-4C98-E040-FC6F-BF8E694B3EF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84A9194-0286-8AFB-5D0E-1A05ACEEB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94607890-74E3-95B3-808B-573D528F2E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235D8B1-FCF3-30F8-8E76-13DB7A0166AD}"/>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6" name="Footer Placeholder 5">
            <a:extLst>
              <a:ext uri="{FF2B5EF4-FFF2-40B4-BE49-F238E27FC236}">
                <a16:creationId xmlns:a16="http://schemas.microsoft.com/office/drawing/2014/main" id="{1F1D80DB-22B8-88F1-9CFA-C1353958D42C}"/>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208CAF6-D1A9-6ED3-2E7D-228596833EA8}"/>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3651573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AD9F9-9707-3EE4-8533-F38D2F93B65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89B71930-87FA-128E-B00E-21BCF1DF5E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54FE06-9258-0C54-C8BA-C9C21B6570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BDEEAA12-D3F2-7EA5-2375-47D8B07EF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3A3B06-A5AB-F71E-30A5-A41A69DF73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6AD2C33-3BC0-4535-2B1F-951DFAEE48B7}"/>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8" name="Footer Placeholder 7">
            <a:extLst>
              <a:ext uri="{FF2B5EF4-FFF2-40B4-BE49-F238E27FC236}">
                <a16:creationId xmlns:a16="http://schemas.microsoft.com/office/drawing/2014/main" id="{B5160F3C-8DD2-6DDB-A679-3B3CF059A70E}"/>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1AE5938E-7FDC-6236-F0A7-A3679A7E3934}"/>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1576009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0DBD9F-4AF8-511D-AF66-06C4431572CB}"/>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42295DA-785E-09F2-784E-0DEB8C52B830}"/>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4" name="Footer Placeholder 3">
            <a:extLst>
              <a:ext uri="{FF2B5EF4-FFF2-40B4-BE49-F238E27FC236}">
                <a16:creationId xmlns:a16="http://schemas.microsoft.com/office/drawing/2014/main" id="{620D425A-1329-9CCC-EE5C-10015E37F853}"/>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608D51D2-089B-B0D1-8EF2-DEEAD99E4B06}"/>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11553698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156C09-2DA9-89B5-40E0-5A8947F6C862}"/>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3" name="Footer Placeholder 2">
            <a:extLst>
              <a:ext uri="{FF2B5EF4-FFF2-40B4-BE49-F238E27FC236}">
                <a16:creationId xmlns:a16="http://schemas.microsoft.com/office/drawing/2014/main" id="{4AE29C9A-4B5E-DC8D-92B6-125125D7E86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D3B12568-A46B-6014-22EE-B0B79441254D}"/>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1171253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50F8C-7CAF-9C28-A497-CB56BB6FAE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E05C4971-8303-D8E3-CA41-93CA2B4ABC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C3E90FB9-E9CD-24E7-F74D-9EAD7DFC65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B04F59-6BD9-A4AC-8DDC-29836FBE3453}"/>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6" name="Footer Placeholder 5">
            <a:extLst>
              <a:ext uri="{FF2B5EF4-FFF2-40B4-BE49-F238E27FC236}">
                <a16:creationId xmlns:a16="http://schemas.microsoft.com/office/drawing/2014/main" id="{D3C433A0-B034-396D-22CF-DB4FC6A09F3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60EE21B0-FAF1-1627-3293-9B2B3221950D}"/>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878953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BC94EC-DF0B-21FB-EF93-D8199A95F2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99C3663-0363-0C1A-A622-474935757B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1FDB706-A222-9DBC-2CF9-47C4538B65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152708-8379-0D22-AA02-F71C9C8EDAE1}"/>
              </a:ext>
            </a:extLst>
          </p:cNvPr>
          <p:cNvSpPr>
            <a:spLocks noGrp="1"/>
          </p:cNvSpPr>
          <p:nvPr>
            <p:ph type="dt" sz="half" idx="10"/>
          </p:nvPr>
        </p:nvSpPr>
        <p:spPr/>
        <p:txBody>
          <a:bodyPr/>
          <a:lstStyle/>
          <a:p>
            <a:fld id="{B3FECD7C-D97C-4BD0-9482-556CCDE4EB8C}" type="datetimeFigureOut">
              <a:rPr lang="en-CA" smtClean="0"/>
              <a:t>2024-03-25</a:t>
            </a:fld>
            <a:endParaRPr lang="en-CA"/>
          </a:p>
        </p:txBody>
      </p:sp>
      <p:sp>
        <p:nvSpPr>
          <p:cNvPr id="6" name="Footer Placeholder 5">
            <a:extLst>
              <a:ext uri="{FF2B5EF4-FFF2-40B4-BE49-F238E27FC236}">
                <a16:creationId xmlns:a16="http://schemas.microsoft.com/office/drawing/2014/main" id="{D51F0DB5-8E68-2854-5410-466D329C4B8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70D06B-C93C-7F94-F417-586CF0EBE390}"/>
              </a:ext>
            </a:extLst>
          </p:cNvPr>
          <p:cNvSpPr>
            <a:spLocks noGrp="1"/>
          </p:cNvSpPr>
          <p:nvPr>
            <p:ph type="sldNum" sz="quarter" idx="12"/>
          </p:nvPr>
        </p:nvSpPr>
        <p:spPr/>
        <p:txBody>
          <a:bodyPr/>
          <a:lstStyle/>
          <a:p>
            <a:fld id="{6A07A0D0-3DA9-43CD-890C-6F66A165B7A3}" type="slidenum">
              <a:rPr lang="en-CA" smtClean="0"/>
              <a:t>‹#›</a:t>
            </a:fld>
            <a:endParaRPr lang="en-CA"/>
          </a:p>
        </p:txBody>
      </p:sp>
    </p:spTree>
    <p:extLst>
      <p:ext uri="{BB962C8B-B14F-4D97-AF65-F5344CB8AC3E}">
        <p14:creationId xmlns:p14="http://schemas.microsoft.com/office/powerpoint/2010/main" val="3613086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E12623-9E85-0866-7AF0-AA05E3E524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158C759-6F72-1458-EB6D-D230254E80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9304FFA3-21C1-6466-734E-E24AC694E0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FECD7C-D97C-4BD0-9482-556CCDE4EB8C}" type="datetimeFigureOut">
              <a:rPr lang="en-CA" smtClean="0"/>
              <a:t>2024-03-25</a:t>
            </a:fld>
            <a:endParaRPr lang="en-CA"/>
          </a:p>
        </p:txBody>
      </p:sp>
      <p:sp>
        <p:nvSpPr>
          <p:cNvPr id="5" name="Footer Placeholder 4">
            <a:extLst>
              <a:ext uri="{FF2B5EF4-FFF2-40B4-BE49-F238E27FC236}">
                <a16:creationId xmlns:a16="http://schemas.microsoft.com/office/drawing/2014/main" id="{F53C50DE-CF7F-76AE-FBC2-993190FBEE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5112F67F-F8C2-AD60-2805-8451627163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07A0D0-3DA9-43CD-890C-6F66A165B7A3}" type="slidenum">
              <a:rPr lang="en-CA" smtClean="0"/>
              <a:t>‹#›</a:t>
            </a:fld>
            <a:endParaRPr lang="en-CA"/>
          </a:p>
        </p:txBody>
      </p:sp>
    </p:spTree>
    <p:extLst>
      <p:ext uri="{BB962C8B-B14F-4D97-AF65-F5344CB8AC3E}">
        <p14:creationId xmlns:p14="http://schemas.microsoft.com/office/powerpoint/2010/main" val="2878251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05981-5D16-C4C5-1852-C12C5416D60D}"/>
              </a:ext>
            </a:extLst>
          </p:cNvPr>
          <p:cNvSpPr>
            <a:spLocks noGrp="1"/>
          </p:cNvSpPr>
          <p:nvPr>
            <p:ph type="ctrTitle"/>
          </p:nvPr>
        </p:nvSpPr>
        <p:spPr/>
        <p:txBody>
          <a:bodyPr/>
          <a:lstStyle/>
          <a:p>
            <a:r>
              <a:rPr lang="en-CA" dirty="0"/>
              <a:t>Catching Exceptions</a:t>
            </a:r>
          </a:p>
        </p:txBody>
      </p:sp>
      <p:sp>
        <p:nvSpPr>
          <p:cNvPr id="3" name="Subtitle 2">
            <a:extLst>
              <a:ext uri="{FF2B5EF4-FFF2-40B4-BE49-F238E27FC236}">
                <a16:creationId xmlns:a16="http://schemas.microsoft.com/office/drawing/2014/main" id="{A8455873-74CD-8321-A787-4497F7343813}"/>
              </a:ext>
            </a:extLst>
          </p:cNvPr>
          <p:cNvSpPr>
            <a:spLocks noGrp="1"/>
          </p:cNvSpPr>
          <p:nvPr>
            <p:ph type="subTitle" idx="1"/>
          </p:nvPr>
        </p:nvSpPr>
        <p:spPr/>
        <p:txBody>
          <a:bodyPr/>
          <a:lstStyle/>
          <a:p>
            <a:r>
              <a:rPr lang="en-CA" dirty="0"/>
              <a:t>v103</a:t>
            </a:r>
          </a:p>
        </p:txBody>
      </p:sp>
      <p:sp>
        <p:nvSpPr>
          <p:cNvPr id="4" name="TextBox 3">
            <a:extLst>
              <a:ext uri="{FF2B5EF4-FFF2-40B4-BE49-F238E27FC236}">
                <a16:creationId xmlns:a16="http://schemas.microsoft.com/office/drawing/2014/main" id="{CFAAB905-9CB4-969F-D99C-C5FBA1C54A7E}"/>
              </a:ext>
            </a:extLst>
          </p:cNvPr>
          <p:cNvSpPr txBox="1"/>
          <p:nvPr/>
        </p:nvSpPr>
        <p:spPr>
          <a:xfrm>
            <a:off x="8690995" y="6258187"/>
            <a:ext cx="3357971" cy="369332"/>
          </a:xfrm>
          <a:prstGeom prst="rect">
            <a:avLst/>
          </a:prstGeom>
          <a:noFill/>
        </p:spPr>
        <p:txBody>
          <a:bodyPr wrap="none" rtlCol="0">
            <a:spAutoFit/>
          </a:bodyPr>
          <a:lstStyle/>
          <a:p>
            <a:r>
              <a:rPr lang="en-CA" dirty="0"/>
              <a:t>by Dave Slemon, Mohawk College</a:t>
            </a:r>
          </a:p>
        </p:txBody>
      </p:sp>
    </p:spTree>
    <p:extLst>
      <p:ext uri="{BB962C8B-B14F-4D97-AF65-F5344CB8AC3E}">
        <p14:creationId xmlns:p14="http://schemas.microsoft.com/office/powerpoint/2010/main" val="5506731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12326A-1475-2CC1-476E-3444811914DA}"/>
              </a:ext>
            </a:extLst>
          </p:cNvPr>
          <p:cNvSpPr txBox="1"/>
          <p:nvPr/>
        </p:nvSpPr>
        <p:spPr>
          <a:xfrm>
            <a:off x="176168" y="92279"/>
            <a:ext cx="4059766" cy="523220"/>
          </a:xfrm>
          <a:prstGeom prst="rect">
            <a:avLst/>
          </a:prstGeom>
          <a:noFill/>
        </p:spPr>
        <p:txBody>
          <a:bodyPr wrap="none" rtlCol="0">
            <a:spAutoFit/>
          </a:bodyPr>
          <a:lstStyle/>
          <a:p>
            <a:r>
              <a:rPr lang="en-CA" dirty="0"/>
              <a:t>Examples of </a:t>
            </a:r>
            <a:r>
              <a:rPr lang="en-CA" sz="2800" b="1" dirty="0"/>
              <a:t>Unchecked</a:t>
            </a:r>
            <a:r>
              <a:rPr lang="en-CA" dirty="0"/>
              <a:t> Exceptions</a:t>
            </a:r>
          </a:p>
        </p:txBody>
      </p:sp>
      <p:sp>
        <p:nvSpPr>
          <p:cNvPr id="3" name="Rectangle 1">
            <a:extLst>
              <a:ext uri="{FF2B5EF4-FFF2-40B4-BE49-F238E27FC236}">
                <a16:creationId xmlns:a16="http://schemas.microsoft.com/office/drawing/2014/main" id="{EA43EFFE-B576-7CDA-5DC5-387B1B366DA5}"/>
              </a:ext>
            </a:extLst>
          </p:cNvPr>
          <p:cNvSpPr>
            <a:spLocks noChangeArrowheads="1"/>
          </p:cNvSpPr>
          <p:nvPr/>
        </p:nvSpPr>
        <p:spPr bwMode="auto">
          <a:xfrm>
            <a:off x="377504" y="706245"/>
            <a:ext cx="10469461" cy="923845"/>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ArrayIndexOutOfBoundsException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Occurs when you try to access an array element using an index that is outside the valid range of the array.</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A496D7C4-A95E-472E-7C5B-D1324718C28E}"/>
              </a:ext>
            </a:extLst>
          </p:cNvPr>
          <p:cNvSpPr txBox="1"/>
          <p:nvPr/>
        </p:nvSpPr>
        <p:spPr>
          <a:xfrm>
            <a:off x="555771" y="1720836"/>
            <a:ext cx="8714064" cy="646331"/>
          </a:xfrm>
          <a:prstGeom prst="rect">
            <a:avLst/>
          </a:prstGeom>
          <a:noFill/>
        </p:spPr>
        <p:txBody>
          <a:bodyPr wrap="square">
            <a:spAutoFit/>
          </a:bodyPr>
          <a:lstStyle/>
          <a:p>
            <a:r>
              <a:rPr lang="en-CA" dirty="0"/>
              <a:t>int[] numbers = {1, 2, 3};</a:t>
            </a:r>
          </a:p>
          <a:p>
            <a:r>
              <a:rPr lang="en-CA" dirty="0"/>
              <a:t>int value = numbers[5]; // This will throw an </a:t>
            </a:r>
            <a:r>
              <a:rPr lang="en-CA" dirty="0" err="1"/>
              <a:t>ArrayIndexOutOfBoundsException</a:t>
            </a:r>
            <a:r>
              <a:rPr lang="en-CA" dirty="0"/>
              <a:t>.</a:t>
            </a:r>
          </a:p>
        </p:txBody>
      </p:sp>
      <p:sp>
        <p:nvSpPr>
          <p:cNvPr id="6" name="Rectangle 2">
            <a:extLst>
              <a:ext uri="{FF2B5EF4-FFF2-40B4-BE49-F238E27FC236}">
                <a16:creationId xmlns:a16="http://schemas.microsoft.com/office/drawing/2014/main" id="{6317F794-BC53-B17E-2C68-4AB0B9233732}"/>
              </a:ext>
            </a:extLst>
          </p:cNvPr>
          <p:cNvSpPr>
            <a:spLocks noChangeArrowheads="1"/>
          </p:cNvSpPr>
          <p:nvPr/>
        </p:nvSpPr>
        <p:spPr bwMode="auto">
          <a:xfrm>
            <a:off x="377504" y="2859230"/>
            <a:ext cx="10368792" cy="954622"/>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98375" rIns="0" bIns="198375"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FFFFFF"/>
                </a:solidFill>
                <a:effectLst/>
                <a:latin typeface="inherit"/>
              </a:rPr>
              <a:t>. </a:t>
            </a:r>
            <a:r>
              <a:rPr kumimoji="0" lang="en-US" altLang="en-US" b="1" i="0" u="none" strike="noStrike" cap="none" normalizeH="0" baseline="0" dirty="0" err="1">
                <a:ln>
                  <a:noFill/>
                </a:ln>
                <a:solidFill>
                  <a:srgbClr val="374151"/>
                </a:solidFill>
                <a:effectLst/>
                <a:latin typeface="Söhne Mono"/>
              </a:rPr>
              <a:t>ArithmeticException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Occurs when an arithmetic operation results in an error, such as division by zero.</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4C7B64C2-AF61-BE56-A921-66E34D78E004}"/>
              </a:ext>
            </a:extLst>
          </p:cNvPr>
          <p:cNvSpPr txBox="1"/>
          <p:nvPr/>
        </p:nvSpPr>
        <p:spPr>
          <a:xfrm>
            <a:off x="639661" y="3629186"/>
            <a:ext cx="6094602" cy="369332"/>
          </a:xfrm>
          <a:prstGeom prst="rect">
            <a:avLst/>
          </a:prstGeom>
          <a:noFill/>
        </p:spPr>
        <p:txBody>
          <a:bodyPr wrap="square">
            <a:spAutoFit/>
          </a:bodyPr>
          <a:lstStyle/>
          <a:p>
            <a:r>
              <a:rPr lang="en-CA" dirty="0"/>
              <a:t>int result = 10 / 0; // This will throw an </a:t>
            </a:r>
            <a:r>
              <a:rPr lang="en-CA" dirty="0" err="1"/>
              <a:t>ArithmeticException</a:t>
            </a:r>
            <a:r>
              <a:rPr lang="en-CA" dirty="0"/>
              <a:t>.</a:t>
            </a:r>
          </a:p>
        </p:txBody>
      </p:sp>
      <p:sp>
        <p:nvSpPr>
          <p:cNvPr id="9" name="Rectangle 3">
            <a:extLst>
              <a:ext uri="{FF2B5EF4-FFF2-40B4-BE49-F238E27FC236}">
                <a16:creationId xmlns:a16="http://schemas.microsoft.com/office/drawing/2014/main" id="{68BB7474-935E-4278-A8BD-DB124F7572BC}"/>
              </a:ext>
            </a:extLst>
          </p:cNvPr>
          <p:cNvSpPr>
            <a:spLocks noChangeArrowheads="1"/>
          </p:cNvSpPr>
          <p:nvPr/>
        </p:nvSpPr>
        <p:spPr bwMode="auto">
          <a:xfrm>
            <a:off x="377504" y="4769939"/>
            <a:ext cx="9570120" cy="677623"/>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ClassCastException</a:t>
            </a:r>
            <a:r>
              <a:rPr kumimoji="0" lang="en-US" altLang="en-US" sz="1600" b="0" i="0" u="none" strike="noStrike" cap="none" normalizeH="0" baseline="0" dirty="0">
                <a:ln>
                  <a:noFill/>
                </a:ln>
                <a:solidFill>
                  <a:srgbClr val="374151"/>
                </a:solidFill>
                <a:effectLst/>
                <a:latin typeface="Söhne"/>
              </a:rPr>
              <a:t>: Occurs when an attempt is made to cast an object to a type that it is not compatible with.</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 name="TextBox 10">
            <a:extLst>
              <a:ext uri="{FF2B5EF4-FFF2-40B4-BE49-F238E27FC236}">
                <a16:creationId xmlns:a16="http://schemas.microsoft.com/office/drawing/2014/main" id="{58CB6AEF-69D4-B104-9604-975A395494DD}"/>
              </a:ext>
            </a:extLst>
          </p:cNvPr>
          <p:cNvSpPr txBox="1"/>
          <p:nvPr/>
        </p:nvSpPr>
        <p:spPr>
          <a:xfrm>
            <a:off x="639661" y="5480319"/>
            <a:ext cx="9494240" cy="646331"/>
          </a:xfrm>
          <a:prstGeom prst="rect">
            <a:avLst/>
          </a:prstGeom>
          <a:noFill/>
        </p:spPr>
        <p:txBody>
          <a:bodyPr wrap="square">
            <a:spAutoFit/>
          </a:bodyPr>
          <a:lstStyle/>
          <a:p>
            <a:r>
              <a:rPr lang="en-CA" dirty="0"/>
              <a:t>Object obj = "Hello";</a:t>
            </a:r>
          </a:p>
          <a:p>
            <a:r>
              <a:rPr lang="en-CA" dirty="0"/>
              <a:t>Integer num = (Integer) obj; // This will throw a </a:t>
            </a:r>
            <a:r>
              <a:rPr lang="en-CA" dirty="0" err="1"/>
              <a:t>ClassCastException</a:t>
            </a:r>
            <a:r>
              <a:rPr lang="en-CA" dirty="0"/>
              <a:t>.</a:t>
            </a:r>
          </a:p>
        </p:txBody>
      </p:sp>
    </p:spTree>
    <p:extLst>
      <p:ext uri="{BB962C8B-B14F-4D97-AF65-F5344CB8AC3E}">
        <p14:creationId xmlns:p14="http://schemas.microsoft.com/office/powerpoint/2010/main" val="1347378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p:bldP spid="6" grpId="0" animBg="1"/>
      <p:bldP spid="8" grpId="0"/>
      <p:bldP spid="9"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F2D606-C702-BA29-B6F1-51367FF2170B}"/>
              </a:ext>
            </a:extLst>
          </p:cNvPr>
          <p:cNvSpPr txBox="1"/>
          <p:nvPr/>
        </p:nvSpPr>
        <p:spPr>
          <a:xfrm>
            <a:off x="508932" y="1964353"/>
            <a:ext cx="11174136" cy="4893647"/>
          </a:xfrm>
          <a:prstGeom prst="rect">
            <a:avLst/>
          </a:prstGeom>
          <a:noFill/>
        </p:spPr>
        <p:txBody>
          <a:bodyPr wrap="square">
            <a:spAutoFit/>
          </a:bodyPr>
          <a:lstStyle/>
          <a:p>
            <a:r>
              <a:rPr lang="en-CA" sz="2400" dirty="0"/>
              <a:t> /**</a:t>
            </a:r>
          </a:p>
          <a:p>
            <a:r>
              <a:rPr lang="en-CA" sz="2400" dirty="0"/>
              <a:t>     * Pauses the program based on how many frames per second the user wants.</a:t>
            </a:r>
          </a:p>
          <a:p>
            <a:r>
              <a:rPr lang="en-CA" sz="2400" dirty="0"/>
              <a:t>     * For example, if they want 20 frames per second, the pause time should be</a:t>
            </a:r>
          </a:p>
          <a:p>
            <a:r>
              <a:rPr lang="en-CA" sz="2400" dirty="0"/>
              <a:t>     * 1000/20 = 50 </a:t>
            </a:r>
            <a:r>
              <a:rPr lang="en-CA" sz="2400" dirty="0" err="1"/>
              <a:t>ms.</a:t>
            </a:r>
            <a:endParaRPr lang="en-CA" sz="2400" dirty="0"/>
          </a:p>
          <a:p>
            <a:r>
              <a:rPr lang="en-CA" sz="2400" dirty="0"/>
              <a:t>     *</a:t>
            </a:r>
          </a:p>
          <a:p>
            <a:r>
              <a:rPr lang="en-CA" sz="2400" dirty="0"/>
              <a:t>     * @param fps Number of frames per second</a:t>
            </a:r>
          </a:p>
          <a:p>
            <a:r>
              <a:rPr lang="en-CA" sz="2400" dirty="0"/>
              <a:t>     * @throws </a:t>
            </a:r>
            <a:r>
              <a:rPr lang="en-CA" sz="2400" dirty="0" err="1"/>
              <a:t>java.lang.InterruptedException</a:t>
            </a:r>
            <a:endParaRPr lang="en-CA" sz="2400" dirty="0"/>
          </a:p>
          <a:p>
            <a:r>
              <a:rPr lang="en-CA" sz="2400" dirty="0"/>
              <a:t>     */</a:t>
            </a:r>
          </a:p>
          <a:p>
            <a:r>
              <a:rPr lang="en-CA" sz="2400" dirty="0"/>
              <a:t>    public static void pause(int fps) throws </a:t>
            </a:r>
            <a:r>
              <a:rPr lang="en-CA" sz="2400" dirty="0" err="1"/>
              <a:t>InterruptedException</a:t>
            </a:r>
            <a:r>
              <a:rPr lang="en-CA" sz="2400" dirty="0"/>
              <a:t> {</a:t>
            </a:r>
          </a:p>
          <a:p>
            <a:r>
              <a:rPr lang="en-CA" sz="2400" dirty="0"/>
              <a:t>        int </a:t>
            </a:r>
            <a:r>
              <a:rPr lang="en-CA" sz="2400" dirty="0" err="1"/>
              <a:t>pauseTime</a:t>
            </a:r>
            <a:r>
              <a:rPr lang="en-CA" sz="2400" dirty="0"/>
              <a:t> = 1000 / fps;</a:t>
            </a:r>
          </a:p>
          <a:p>
            <a:r>
              <a:rPr lang="en-CA" sz="2400" dirty="0"/>
              <a:t>        </a:t>
            </a:r>
            <a:r>
              <a:rPr lang="en-CA" sz="2400" dirty="0" err="1"/>
              <a:t>Thread.sleep</a:t>
            </a:r>
            <a:r>
              <a:rPr lang="en-CA" sz="2400" dirty="0"/>
              <a:t>(</a:t>
            </a:r>
            <a:r>
              <a:rPr lang="en-CA" sz="2400" dirty="0" err="1"/>
              <a:t>pauseTime</a:t>
            </a:r>
            <a:r>
              <a:rPr lang="en-CA" sz="2400" dirty="0"/>
              <a:t>);</a:t>
            </a:r>
          </a:p>
          <a:p>
            <a:r>
              <a:rPr lang="en-CA" sz="2400" dirty="0"/>
              <a:t>        </a:t>
            </a:r>
            <a:r>
              <a:rPr lang="en-CA" sz="2400" dirty="0" err="1"/>
              <a:t>System.out.println</a:t>
            </a:r>
            <a:r>
              <a:rPr lang="en-CA" sz="2400" dirty="0"/>
              <a:t>("Paused for " + </a:t>
            </a:r>
            <a:r>
              <a:rPr lang="en-CA" sz="2400" dirty="0" err="1"/>
              <a:t>pauseTime</a:t>
            </a:r>
            <a:r>
              <a:rPr lang="en-CA" sz="2400" dirty="0"/>
              <a:t> + " </a:t>
            </a:r>
            <a:r>
              <a:rPr lang="en-CA" sz="2400" dirty="0" err="1"/>
              <a:t>ms.</a:t>
            </a:r>
            <a:r>
              <a:rPr lang="en-CA" sz="2400" dirty="0"/>
              <a:t>");</a:t>
            </a:r>
          </a:p>
          <a:p>
            <a:r>
              <a:rPr lang="en-CA" sz="2400" dirty="0"/>
              <a:t>    }</a:t>
            </a:r>
          </a:p>
        </p:txBody>
      </p:sp>
      <p:sp>
        <p:nvSpPr>
          <p:cNvPr id="4" name="TextBox 3">
            <a:extLst>
              <a:ext uri="{FF2B5EF4-FFF2-40B4-BE49-F238E27FC236}">
                <a16:creationId xmlns:a16="http://schemas.microsoft.com/office/drawing/2014/main" id="{B08E0B91-8F92-467E-C4CD-55934D116912}"/>
              </a:ext>
            </a:extLst>
          </p:cNvPr>
          <p:cNvSpPr txBox="1"/>
          <p:nvPr/>
        </p:nvSpPr>
        <p:spPr>
          <a:xfrm>
            <a:off x="508932" y="176170"/>
            <a:ext cx="8386398" cy="584775"/>
          </a:xfrm>
          <a:prstGeom prst="rect">
            <a:avLst/>
          </a:prstGeom>
          <a:noFill/>
        </p:spPr>
        <p:txBody>
          <a:bodyPr wrap="none" rtlCol="0">
            <a:spAutoFit/>
          </a:bodyPr>
          <a:lstStyle/>
          <a:p>
            <a:r>
              <a:rPr lang="en-CA" sz="3200" b="1" dirty="0"/>
              <a:t>Study this method below, what do you observe?</a:t>
            </a:r>
          </a:p>
        </p:txBody>
      </p:sp>
      <p:sp>
        <p:nvSpPr>
          <p:cNvPr id="6" name="TextBox 5">
            <a:extLst>
              <a:ext uri="{FF2B5EF4-FFF2-40B4-BE49-F238E27FC236}">
                <a16:creationId xmlns:a16="http://schemas.microsoft.com/office/drawing/2014/main" id="{BA5DC2C6-E4C7-1238-FDC4-07D5137D2E31}"/>
              </a:ext>
            </a:extLst>
          </p:cNvPr>
          <p:cNvSpPr txBox="1"/>
          <p:nvPr/>
        </p:nvSpPr>
        <p:spPr>
          <a:xfrm>
            <a:off x="847288" y="760945"/>
            <a:ext cx="11514434" cy="646331"/>
          </a:xfrm>
          <a:prstGeom prst="rect">
            <a:avLst/>
          </a:prstGeom>
          <a:noFill/>
        </p:spPr>
        <p:txBody>
          <a:bodyPr wrap="none" rtlCol="0">
            <a:spAutoFit/>
          </a:bodyPr>
          <a:lstStyle/>
          <a:p>
            <a:pPr marL="342900" indent="-342900">
              <a:buAutoNum type="arabicPeriod"/>
            </a:pPr>
            <a:r>
              <a:rPr lang="en-CA" b="1" dirty="0">
                <a:solidFill>
                  <a:srgbClr val="FF0000"/>
                </a:solidFill>
              </a:rPr>
              <a:t>The </a:t>
            </a:r>
            <a:r>
              <a:rPr lang="en-CA" b="1" u="sng" dirty="0">
                <a:solidFill>
                  <a:srgbClr val="FF0000"/>
                </a:solidFill>
              </a:rPr>
              <a:t>pause</a:t>
            </a:r>
            <a:r>
              <a:rPr lang="en-CA" b="1" dirty="0">
                <a:solidFill>
                  <a:srgbClr val="FF0000"/>
                </a:solidFill>
              </a:rPr>
              <a:t> method might generate an </a:t>
            </a:r>
            <a:r>
              <a:rPr lang="en-CA" b="1" dirty="0" err="1">
                <a:solidFill>
                  <a:srgbClr val="FF0000"/>
                </a:solidFill>
              </a:rPr>
              <a:t>InterruptedException</a:t>
            </a:r>
            <a:r>
              <a:rPr lang="en-CA" b="1" dirty="0">
                <a:solidFill>
                  <a:srgbClr val="FF0000"/>
                </a:solidFill>
              </a:rPr>
              <a:t>, (i.e. a checked exception which MUST be dealt</a:t>
            </a:r>
          </a:p>
          <a:p>
            <a:r>
              <a:rPr lang="en-CA" b="1" dirty="0">
                <a:solidFill>
                  <a:srgbClr val="FF0000"/>
                </a:solidFill>
              </a:rPr>
              <a:t>with) but instead of </a:t>
            </a:r>
            <a:r>
              <a:rPr lang="en-CA" b="1" u="sng" dirty="0">
                <a:solidFill>
                  <a:srgbClr val="FF0000"/>
                </a:solidFill>
              </a:rPr>
              <a:t>pause</a:t>
            </a:r>
            <a:r>
              <a:rPr lang="en-CA" b="1" dirty="0">
                <a:solidFill>
                  <a:srgbClr val="FF0000"/>
                </a:solidFill>
              </a:rPr>
              <a:t> dealing with the error, it throws that responsibility to any calling program which calls </a:t>
            </a:r>
            <a:r>
              <a:rPr lang="en-CA" b="1" u="sng" dirty="0">
                <a:solidFill>
                  <a:srgbClr val="FF0000"/>
                </a:solidFill>
              </a:rPr>
              <a:t>pause</a:t>
            </a:r>
            <a:r>
              <a:rPr lang="en-CA" b="1" dirty="0">
                <a:solidFill>
                  <a:srgbClr val="FF0000"/>
                </a:solidFill>
              </a:rPr>
              <a:t>.</a:t>
            </a:r>
          </a:p>
        </p:txBody>
      </p:sp>
      <p:cxnSp>
        <p:nvCxnSpPr>
          <p:cNvPr id="8" name="Straight Arrow Connector 7">
            <a:extLst>
              <a:ext uri="{FF2B5EF4-FFF2-40B4-BE49-F238E27FC236}">
                <a16:creationId xmlns:a16="http://schemas.microsoft.com/office/drawing/2014/main" id="{1D5702D6-AA24-6752-D0B6-668D23BD0C0E}"/>
              </a:ext>
            </a:extLst>
          </p:cNvPr>
          <p:cNvCxnSpPr/>
          <p:nvPr/>
        </p:nvCxnSpPr>
        <p:spPr>
          <a:xfrm flipH="1">
            <a:off x="5324030" y="1333144"/>
            <a:ext cx="771970" cy="36319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455C38EB-87E3-64AF-11FC-734A6B5BE575}"/>
              </a:ext>
            </a:extLst>
          </p:cNvPr>
          <p:cNvSpPr txBox="1"/>
          <p:nvPr/>
        </p:nvSpPr>
        <p:spPr>
          <a:xfrm>
            <a:off x="8149362" y="5450724"/>
            <a:ext cx="3968330" cy="646331"/>
          </a:xfrm>
          <a:prstGeom prst="rect">
            <a:avLst/>
          </a:prstGeom>
          <a:noFill/>
        </p:spPr>
        <p:txBody>
          <a:bodyPr wrap="none" rtlCol="0">
            <a:spAutoFit/>
          </a:bodyPr>
          <a:lstStyle/>
          <a:p>
            <a:r>
              <a:rPr lang="en-CA" b="1" dirty="0">
                <a:solidFill>
                  <a:srgbClr val="FF0000"/>
                </a:solidFill>
              </a:rPr>
              <a:t>2. Division by 0 might occur, which is an</a:t>
            </a:r>
          </a:p>
          <a:p>
            <a:r>
              <a:rPr lang="en-CA" b="1" dirty="0">
                <a:solidFill>
                  <a:srgbClr val="FF0000"/>
                </a:solidFill>
              </a:rPr>
              <a:t>unchecked </a:t>
            </a:r>
            <a:r>
              <a:rPr lang="en-CA" b="1" dirty="0" err="1">
                <a:solidFill>
                  <a:srgbClr val="FF0000"/>
                </a:solidFill>
              </a:rPr>
              <a:t>ArithmeticException</a:t>
            </a:r>
            <a:r>
              <a:rPr lang="en-CA" b="1" dirty="0">
                <a:solidFill>
                  <a:srgbClr val="FF0000"/>
                </a:solidFill>
              </a:rPr>
              <a:t> </a:t>
            </a:r>
          </a:p>
        </p:txBody>
      </p:sp>
      <p:cxnSp>
        <p:nvCxnSpPr>
          <p:cNvPr id="5" name="Straight Arrow Connector 4">
            <a:extLst>
              <a:ext uri="{FF2B5EF4-FFF2-40B4-BE49-F238E27FC236}">
                <a16:creationId xmlns:a16="http://schemas.microsoft.com/office/drawing/2014/main" id="{40DCE675-B9A0-4E5E-14ED-E989D28EE8E1}"/>
              </a:ext>
            </a:extLst>
          </p:cNvPr>
          <p:cNvCxnSpPr>
            <a:cxnSpLocks/>
          </p:cNvCxnSpPr>
          <p:nvPr/>
        </p:nvCxnSpPr>
        <p:spPr>
          <a:xfrm flipH="1" flipV="1">
            <a:off x="4702131" y="5537306"/>
            <a:ext cx="3342911" cy="236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621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5FB474-0AE2-A2A8-0C15-5CF70BD1E7FA}"/>
              </a:ext>
            </a:extLst>
          </p:cNvPr>
          <p:cNvSpPr txBox="1"/>
          <p:nvPr/>
        </p:nvSpPr>
        <p:spPr>
          <a:xfrm>
            <a:off x="0" y="72798"/>
            <a:ext cx="9133514" cy="3970318"/>
          </a:xfrm>
          <a:prstGeom prst="rect">
            <a:avLst/>
          </a:prstGeom>
          <a:noFill/>
        </p:spPr>
        <p:txBody>
          <a:bodyPr wrap="square">
            <a:spAutoFit/>
          </a:bodyPr>
          <a:lstStyle/>
          <a:p>
            <a:r>
              <a:rPr lang="en-CA" dirty="0"/>
              <a:t>public class Except1 {</a:t>
            </a:r>
          </a:p>
          <a:p>
            <a:r>
              <a:rPr lang="en-CA" dirty="0"/>
              <a:t>    /**</a:t>
            </a:r>
          </a:p>
          <a:p>
            <a:r>
              <a:rPr lang="en-CA" dirty="0"/>
              <a:t>     * Pauses the program based on how many frames per second the user wants.</a:t>
            </a:r>
          </a:p>
          <a:p>
            <a:r>
              <a:rPr lang="en-CA" dirty="0"/>
              <a:t>     * For example, if they want 20 frames per second, the pause time should be</a:t>
            </a:r>
          </a:p>
          <a:p>
            <a:r>
              <a:rPr lang="en-CA" dirty="0"/>
              <a:t>     * 1000/20 = 50 </a:t>
            </a:r>
            <a:r>
              <a:rPr lang="en-CA" dirty="0" err="1"/>
              <a:t>ms.</a:t>
            </a:r>
            <a:endParaRPr lang="en-CA" dirty="0"/>
          </a:p>
          <a:p>
            <a:r>
              <a:rPr lang="en-CA" dirty="0"/>
              <a:t>     *</a:t>
            </a:r>
          </a:p>
          <a:p>
            <a:r>
              <a:rPr lang="en-CA" dirty="0"/>
              <a:t>     * @param fps Number of frames per second</a:t>
            </a:r>
          </a:p>
          <a:p>
            <a:r>
              <a:rPr lang="en-CA" dirty="0"/>
              <a:t>     * @throws </a:t>
            </a:r>
            <a:r>
              <a:rPr lang="en-CA" dirty="0" err="1"/>
              <a:t>java.lang.InterruptedException</a:t>
            </a:r>
            <a:endParaRPr lang="en-CA" dirty="0"/>
          </a:p>
          <a:p>
            <a:r>
              <a:rPr lang="en-CA" dirty="0"/>
              <a:t>     */</a:t>
            </a:r>
          </a:p>
          <a:p>
            <a:r>
              <a:rPr lang="en-CA" b="1" dirty="0">
                <a:solidFill>
                  <a:srgbClr val="00B050"/>
                </a:solidFill>
              </a:rPr>
              <a:t>    public static void pause(int fps) throws </a:t>
            </a:r>
            <a:r>
              <a:rPr lang="en-CA" b="1" dirty="0" err="1">
                <a:solidFill>
                  <a:srgbClr val="00B050"/>
                </a:solidFill>
              </a:rPr>
              <a:t>InterruptedException</a:t>
            </a:r>
            <a:r>
              <a:rPr lang="en-CA" b="1" dirty="0">
                <a:solidFill>
                  <a:srgbClr val="00B050"/>
                </a:solidFill>
              </a:rPr>
              <a:t> {</a:t>
            </a:r>
          </a:p>
          <a:p>
            <a:r>
              <a:rPr lang="en-CA" b="1" dirty="0">
                <a:solidFill>
                  <a:srgbClr val="00B050"/>
                </a:solidFill>
              </a:rPr>
              <a:t>        int </a:t>
            </a:r>
            <a:r>
              <a:rPr lang="en-CA" b="1" dirty="0" err="1">
                <a:solidFill>
                  <a:srgbClr val="00B050"/>
                </a:solidFill>
              </a:rPr>
              <a:t>pauseTime</a:t>
            </a:r>
            <a:r>
              <a:rPr lang="en-CA" b="1" dirty="0">
                <a:solidFill>
                  <a:srgbClr val="00B050"/>
                </a:solidFill>
              </a:rPr>
              <a:t> = 1000 / fps;</a:t>
            </a:r>
          </a:p>
          <a:p>
            <a:r>
              <a:rPr lang="en-CA" b="1" dirty="0">
                <a:solidFill>
                  <a:srgbClr val="00B050"/>
                </a:solidFill>
              </a:rPr>
              <a:t>        </a:t>
            </a:r>
            <a:r>
              <a:rPr lang="en-CA" b="1" dirty="0" err="1">
                <a:solidFill>
                  <a:srgbClr val="00B050"/>
                </a:solidFill>
              </a:rPr>
              <a:t>Thread.sleep</a:t>
            </a:r>
            <a:r>
              <a:rPr lang="en-CA" b="1" dirty="0">
                <a:solidFill>
                  <a:srgbClr val="00B050"/>
                </a:solidFill>
              </a:rPr>
              <a:t>(</a:t>
            </a:r>
            <a:r>
              <a:rPr lang="en-CA" b="1" dirty="0" err="1">
                <a:solidFill>
                  <a:srgbClr val="00B050"/>
                </a:solidFill>
              </a:rPr>
              <a:t>pauseTime</a:t>
            </a:r>
            <a:r>
              <a:rPr lang="en-CA" b="1" dirty="0">
                <a:solidFill>
                  <a:srgbClr val="00B050"/>
                </a:solidFill>
              </a:rPr>
              <a:t>);</a:t>
            </a:r>
          </a:p>
          <a:p>
            <a:r>
              <a:rPr lang="en-CA" b="1" dirty="0">
                <a:solidFill>
                  <a:srgbClr val="00B050"/>
                </a:solidFill>
              </a:rPr>
              <a:t>        </a:t>
            </a:r>
            <a:r>
              <a:rPr lang="en-CA" b="1" dirty="0" err="1">
                <a:solidFill>
                  <a:srgbClr val="00B050"/>
                </a:solidFill>
              </a:rPr>
              <a:t>System.out.println</a:t>
            </a:r>
            <a:r>
              <a:rPr lang="en-CA" b="1" dirty="0">
                <a:solidFill>
                  <a:srgbClr val="00B050"/>
                </a:solidFill>
              </a:rPr>
              <a:t>("Paused for " + </a:t>
            </a:r>
            <a:r>
              <a:rPr lang="en-CA" b="1" dirty="0" err="1">
                <a:solidFill>
                  <a:srgbClr val="00B050"/>
                </a:solidFill>
              </a:rPr>
              <a:t>pauseTime</a:t>
            </a:r>
            <a:r>
              <a:rPr lang="en-CA" b="1" dirty="0">
                <a:solidFill>
                  <a:srgbClr val="00B050"/>
                </a:solidFill>
              </a:rPr>
              <a:t> + " </a:t>
            </a:r>
            <a:r>
              <a:rPr lang="en-CA" b="1" dirty="0" err="1">
                <a:solidFill>
                  <a:srgbClr val="00B050"/>
                </a:solidFill>
              </a:rPr>
              <a:t>ms.</a:t>
            </a:r>
            <a:r>
              <a:rPr lang="en-CA" b="1" dirty="0">
                <a:solidFill>
                  <a:srgbClr val="00B050"/>
                </a:solidFill>
              </a:rPr>
              <a:t>");</a:t>
            </a:r>
          </a:p>
          <a:p>
            <a:r>
              <a:rPr lang="en-CA" b="1" dirty="0">
                <a:solidFill>
                  <a:srgbClr val="00B050"/>
                </a:solidFill>
              </a:rPr>
              <a:t>    }</a:t>
            </a:r>
          </a:p>
        </p:txBody>
      </p:sp>
      <p:sp>
        <p:nvSpPr>
          <p:cNvPr id="5" name="TextBox 4">
            <a:extLst>
              <a:ext uri="{FF2B5EF4-FFF2-40B4-BE49-F238E27FC236}">
                <a16:creationId xmlns:a16="http://schemas.microsoft.com/office/drawing/2014/main" id="{5A7232D8-6722-8EBA-7B04-5055DF4296FB}"/>
              </a:ext>
            </a:extLst>
          </p:cNvPr>
          <p:cNvSpPr txBox="1"/>
          <p:nvPr/>
        </p:nvSpPr>
        <p:spPr>
          <a:xfrm>
            <a:off x="199239" y="4753877"/>
            <a:ext cx="6119768" cy="2031325"/>
          </a:xfrm>
          <a:prstGeom prst="rect">
            <a:avLst/>
          </a:prstGeom>
          <a:noFill/>
        </p:spPr>
        <p:txBody>
          <a:bodyPr wrap="square">
            <a:spAutoFit/>
          </a:bodyPr>
          <a:lstStyle/>
          <a:p>
            <a:r>
              <a:rPr lang="en-CA" b="1" dirty="0">
                <a:solidFill>
                  <a:srgbClr val="FF0000"/>
                </a:solidFill>
              </a:rPr>
              <a:t>public static void main(String[] </a:t>
            </a:r>
            <a:r>
              <a:rPr lang="en-CA" b="1" dirty="0" err="1">
                <a:solidFill>
                  <a:srgbClr val="FF0000"/>
                </a:solidFill>
              </a:rPr>
              <a:t>args</a:t>
            </a:r>
            <a:r>
              <a:rPr lang="en-CA" b="1" dirty="0">
                <a:solidFill>
                  <a:srgbClr val="FF0000"/>
                </a:solidFill>
              </a:rPr>
              <a:t>) {</a:t>
            </a:r>
          </a:p>
          <a:p>
            <a:r>
              <a:rPr lang="en-CA" b="1" dirty="0">
                <a:solidFill>
                  <a:srgbClr val="FF0000"/>
                </a:solidFill>
              </a:rPr>
              <a:t>        Scanner </a:t>
            </a:r>
            <a:r>
              <a:rPr lang="en-CA" b="1" dirty="0" err="1">
                <a:solidFill>
                  <a:srgbClr val="FF0000"/>
                </a:solidFill>
              </a:rPr>
              <a:t>sc</a:t>
            </a:r>
            <a:r>
              <a:rPr lang="en-CA" b="1" dirty="0">
                <a:solidFill>
                  <a:srgbClr val="FF0000"/>
                </a:solidFill>
              </a:rPr>
              <a:t> = new Scanner(System.in);</a:t>
            </a:r>
          </a:p>
          <a:p>
            <a:r>
              <a:rPr lang="en-CA" b="1" dirty="0">
                <a:solidFill>
                  <a:srgbClr val="FF0000"/>
                </a:solidFill>
              </a:rPr>
              <a:t>        </a:t>
            </a:r>
            <a:r>
              <a:rPr lang="en-CA" b="1" dirty="0" err="1">
                <a:solidFill>
                  <a:srgbClr val="FF0000"/>
                </a:solidFill>
              </a:rPr>
              <a:t>System.out.println</a:t>
            </a:r>
            <a:r>
              <a:rPr lang="en-CA" b="1" dirty="0">
                <a:solidFill>
                  <a:srgbClr val="FF0000"/>
                </a:solidFill>
              </a:rPr>
              <a:t>("How many frames per second?");</a:t>
            </a:r>
          </a:p>
          <a:p>
            <a:r>
              <a:rPr lang="en-CA" b="1" dirty="0">
                <a:solidFill>
                  <a:srgbClr val="FF0000"/>
                </a:solidFill>
              </a:rPr>
              <a:t>        int </a:t>
            </a:r>
            <a:r>
              <a:rPr lang="en-CA" b="1" dirty="0" err="1">
                <a:solidFill>
                  <a:srgbClr val="FF0000"/>
                </a:solidFill>
              </a:rPr>
              <a:t>framesPerSecond</a:t>
            </a:r>
            <a:r>
              <a:rPr lang="en-CA" b="1" dirty="0">
                <a:solidFill>
                  <a:srgbClr val="FF0000"/>
                </a:solidFill>
              </a:rPr>
              <a:t> =  </a:t>
            </a:r>
            <a:r>
              <a:rPr lang="en-CA" b="1" dirty="0" err="1">
                <a:solidFill>
                  <a:srgbClr val="FF0000"/>
                </a:solidFill>
              </a:rPr>
              <a:t>sc.nextInt</a:t>
            </a:r>
            <a:r>
              <a:rPr lang="en-CA" b="1" dirty="0">
                <a:solidFill>
                  <a:srgbClr val="FF0000"/>
                </a:solidFill>
              </a:rPr>
              <a:t>();</a:t>
            </a:r>
          </a:p>
          <a:p>
            <a:r>
              <a:rPr lang="en-CA" b="1" dirty="0">
                <a:solidFill>
                  <a:srgbClr val="FF0000"/>
                </a:solidFill>
              </a:rPr>
              <a:t>        pause(</a:t>
            </a:r>
            <a:r>
              <a:rPr lang="en-CA" b="1" dirty="0" err="1">
                <a:solidFill>
                  <a:srgbClr val="FF0000"/>
                </a:solidFill>
              </a:rPr>
              <a:t>framesPerSecond</a:t>
            </a:r>
            <a:r>
              <a:rPr lang="en-CA" b="1" dirty="0">
                <a:solidFill>
                  <a:srgbClr val="FF0000"/>
                </a:solidFill>
              </a:rPr>
              <a:t>);</a:t>
            </a:r>
          </a:p>
          <a:p>
            <a:r>
              <a:rPr lang="en-CA" b="1" dirty="0">
                <a:solidFill>
                  <a:srgbClr val="FF0000"/>
                </a:solidFill>
              </a:rPr>
              <a:t>    }</a:t>
            </a:r>
          </a:p>
          <a:p>
            <a:r>
              <a:rPr lang="en-CA" dirty="0"/>
              <a:t>}</a:t>
            </a:r>
          </a:p>
        </p:txBody>
      </p:sp>
      <p:sp>
        <p:nvSpPr>
          <p:cNvPr id="2" name="TextBox 1">
            <a:extLst>
              <a:ext uri="{FF2B5EF4-FFF2-40B4-BE49-F238E27FC236}">
                <a16:creationId xmlns:a16="http://schemas.microsoft.com/office/drawing/2014/main" id="{9C71A90D-AB7F-21C6-44B6-FF0A0AF451DA}"/>
              </a:ext>
            </a:extLst>
          </p:cNvPr>
          <p:cNvSpPr txBox="1"/>
          <p:nvPr/>
        </p:nvSpPr>
        <p:spPr>
          <a:xfrm>
            <a:off x="9133514" y="3429000"/>
            <a:ext cx="2154757" cy="646331"/>
          </a:xfrm>
          <a:prstGeom prst="rect">
            <a:avLst/>
          </a:prstGeom>
          <a:noFill/>
        </p:spPr>
        <p:txBody>
          <a:bodyPr wrap="none" rtlCol="0">
            <a:spAutoFit/>
          </a:bodyPr>
          <a:lstStyle/>
          <a:p>
            <a:r>
              <a:rPr lang="en-CA" dirty="0"/>
              <a:t>What do we need to </a:t>
            </a:r>
          </a:p>
          <a:p>
            <a:r>
              <a:rPr lang="en-CA" dirty="0"/>
              <a:t>do with this code?</a:t>
            </a:r>
          </a:p>
        </p:txBody>
      </p:sp>
    </p:spTree>
    <p:extLst>
      <p:ext uri="{BB962C8B-B14F-4D97-AF65-F5344CB8AC3E}">
        <p14:creationId xmlns:p14="http://schemas.microsoft.com/office/powerpoint/2010/main" val="4228979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5FB474-0AE2-A2A8-0C15-5CF70BD1E7FA}"/>
              </a:ext>
            </a:extLst>
          </p:cNvPr>
          <p:cNvSpPr txBox="1"/>
          <p:nvPr/>
        </p:nvSpPr>
        <p:spPr>
          <a:xfrm>
            <a:off x="0" y="72798"/>
            <a:ext cx="9133514" cy="3693319"/>
          </a:xfrm>
          <a:prstGeom prst="rect">
            <a:avLst/>
          </a:prstGeom>
          <a:noFill/>
        </p:spPr>
        <p:txBody>
          <a:bodyPr wrap="square">
            <a:spAutoFit/>
          </a:bodyPr>
          <a:lstStyle/>
          <a:p>
            <a:r>
              <a:rPr lang="en-CA" dirty="0"/>
              <a:t>public class Except1 {</a:t>
            </a:r>
          </a:p>
          <a:p>
            <a:r>
              <a:rPr lang="en-CA" dirty="0"/>
              <a:t>    /**</a:t>
            </a:r>
          </a:p>
          <a:p>
            <a:r>
              <a:rPr lang="en-CA" dirty="0"/>
              <a:t>     * Pauses the program based on how many frames per second the user wants.</a:t>
            </a:r>
          </a:p>
          <a:p>
            <a:r>
              <a:rPr lang="en-CA" dirty="0"/>
              <a:t>     * For example, if they want 20 frames per second, the pause time should be</a:t>
            </a:r>
          </a:p>
          <a:p>
            <a:r>
              <a:rPr lang="en-CA" dirty="0"/>
              <a:t>     * 1000/20 = 50 </a:t>
            </a:r>
            <a:r>
              <a:rPr lang="en-CA" dirty="0" err="1"/>
              <a:t>ms.</a:t>
            </a:r>
            <a:endParaRPr lang="en-CA" dirty="0"/>
          </a:p>
          <a:p>
            <a:r>
              <a:rPr lang="en-CA" dirty="0"/>
              <a:t>     * @param fps Number of frames per second</a:t>
            </a:r>
          </a:p>
          <a:p>
            <a:r>
              <a:rPr lang="en-CA" dirty="0"/>
              <a:t>     * @throws </a:t>
            </a:r>
            <a:r>
              <a:rPr lang="en-CA" dirty="0" err="1"/>
              <a:t>java.lang.InterruptedException</a:t>
            </a:r>
            <a:endParaRPr lang="en-CA" dirty="0"/>
          </a:p>
          <a:p>
            <a:r>
              <a:rPr lang="en-CA" dirty="0"/>
              <a:t>     */</a:t>
            </a:r>
          </a:p>
          <a:p>
            <a:r>
              <a:rPr lang="en-CA" b="1" dirty="0">
                <a:solidFill>
                  <a:srgbClr val="00B050"/>
                </a:solidFill>
              </a:rPr>
              <a:t>    public static void pause(int fps) throws </a:t>
            </a:r>
            <a:r>
              <a:rPr lang="en-CA" b="1" dirty="0" err="1">
                <a:solidFill>
                  <a:srgbClr val="00B050"/>
                </a:solidFill>
              </a:rPr>
              <a:t>InterruptedException</a:t>
            </a:r>
            <a:r>
              <a:rPr lang="en-CA" b="1" dirty="0">
                <a:solidFill>
                  <a:srgbClr val="00B050"/>
                </a:solidFill>
              </a:rPr>
              <a:t> {</a:t>
            </a:r>
          </a:p>
          <a:p>
            <a:r>
              <a:rPr lang="en-CA" b="1" dirty="0">
                <a:solidFill>
                  <a:srgbClr val="00B050"/>
                </a:solidFill>
              </a:rPr>
              <a:t>        int </a:t>
            </a:r>
            <a:r>
              <a:rPr lang="en-CA" b="1" dirty="0" err="1">
                <a:solidFill>
                  <a:srgbClr val="00B050"/>
                </a:solidFill>
              </a:rPr>
              <a:t>pauseTime</a:t>
            </a:r>
            <a:r>
              <a:rPr lang="en-CA" b="1" dirty="0">
                <a:solidFill>
                  <a:srgbClr val="00B050"/>
                </a:solidFill>
              </a:rPr>
              <a:t> = 1000 / fps;</a:t>
            </a:r>
          </a:p>
          <a:p>
            <a:r>
              <a:rPr lang="en-CA" b="1" dirty="0">
                <a:solidFill>
                  <a:srgbClr val="00B050"/>
                </a:solidFill>
              </a:rPr>
              <a:t>        </a:t>
            </a:r>
            <a:r>
              <a:rPr lang="en-CA" b="1" dirty="0" err="1">
                <a:solidFill>
                  <a:srgbClr val="00B050"/>
                </a:solidFill>
              </a:rPr>
              <a:t>Thread.sleep</a:t>
            </a:r>
            <a:r>
              <a:rPr lang="en-CA" b="1" dirty="0">
                <a:solidFill>
                  <a:srgbClr val="00B050"/>
                </a:solidFill>
              </a:rPr>
              <a:t>(</a:t>
            </a:r>
            <a:r>
              <a:rPr lang="en-CA" b="1" dirty="0" err="1">
                <a:solidFill>
                  <a:srgbClr val="00B050"/>
                </a:solidFill>
              </a:rPr>
              <a:t>pauseTime</a:t>
            </a:r>
            <a:r>
              <a:rPr lang="en-CA" b="1" dirty="0">
                <a:solidFill>
                  <a:srgbClr val="00B050"/>
                </a:solidFill>
              </a:rPr>
              <a:t>);</a:t>
            </a:r>
          </a:p>
          <a:p>
            <a:r>
              <a:rPr lang="en-CA" b="1" dirty="0">
                <a:solidFill>
                  <a:srgbClr val="00B050"/>
                </a:solidFill>
              </a:rPr>
              <a:t>        </a:t>
            </a:r>
            <a:r>
              <a:rPr lang="en-CA" b="1" dirty="0" err="1">
                <a:solidFill>
                  <a:srgbClr val="00B050"/>
                </a:solidFill>
              </a:rPr>
              <a:t>System.out.println</a:t>
            </a:r>
            <a:r>
              <a:rPr lang="en-CA" b="1" dirty="0">
                <a:solidFill>
                  <a:srgbClr val="00B050"/>
                </a:solidFill>
              </a:rPr>
              <a:t>("Paused for " + </a:t>
            </a:r>
            <a:r>
              <a:rPr lang="en-CA" b="1" dirty="0" err="1">
                <a:solidFill>
                  <a:srgbClr val="00B050"/>
                </a:solidFill>
              </a:rPr>
              <a:t>pauseTime</a:t>
            </a:r>
            <a:r>
              <a:rPr lang="en-CA" b="1" dirty="0">
                <a:solidFill>
                  <a:srgbClr val="00B050"/>
                </a:solidFill>
              </a:rPr>
              <a:t> + " </a:t>
            </a:r>
            <a:r>
              <a:rPr lang="en-CA" b="1" dirty="0" err="1">
                <a:solidFill>
                  <a:srgbClr val="00B050"/>
                </a:solidFill>
              </a:rPr>
              <a:t>ms.</a:t>
            </a:r>
            <a:r>
              <a:rPr lang="en-CA" b="1" dirty="0">
                <a:solidFill>
                  <a:srgbClr val="00B050"/>
                </a:solidFill>
              </a:rPr>
              <a:t>");</a:t>
            </a:r>
          </a:p>
          <a:p>
            <a:r>
              <a:rPr lang="en-CA" b="1" dirty="0">
                <a:solidFill>
                  <a:srgbClr val="00B050"/>
                </a:solidFill>
              </a:rPr>
              <a:t>    }</a:t>
            </a:r>
          </a:p>
        </p:txBody>
      </p:sp>
      <p:sp>
        <p:nvSpPr>
          <p:cNvPr id="5" name="TextBox 4">
            <a:extLst>
              <a:ext uri="{FF2B5EF4-FFF2-40B4-BE49-F238E27FC236}">
                <a16:creationId xmlns:a16="http://schemas.microsoft.com/office/drawing/2014/main" id="{5A7232D8-6722-8EBA-7B04-5055DF4296FB}"/>
              </a:ext>
            </a:extLst>
          </p:cNvPr>
          <p:cNvSpPr txBox="1"/>
          <p:nvPr/>
        </p:nvSpPr>
        <p:spPr>
          <a:xfrm>
            <a:off x="174071" y="3564791"/>
            <a:ext cx="8743425" cy="3293209"/>
          </a:xfrm>
          <a:prstGeom prst="rect">
            <a:avLst/>
          </a:prstGeom>
          <a:noFill/>
        </p:spPr>
        <p:txBody>
          <a:bodyPr wrap="square">
            <a:spAutoFit/>
          </a:bodyPr>
          <a:lstStyle/>
          <a:p>
            <a:r>
              <a:rPr lang="en-CA" b="1" dirty="0">
                <a:solidFill>
                  <a:srgbClr val="FF0000"/>
                </a:solidFill>
              </a:rPr>
              <a:t> public static void main(String[] </a:t>
            </a:r>
            <a:r>
              <a:rPr lang="en-CA" b="1" dirty="0" err="1">
                <a:solidFill>
                  <a:srgbClr val="FF0000"/>
                </a:solidFill>
              </a:rPr>
              <a:t>args</a:t>
            </a:r>
            <a:r>
              <a:rPr lang="en-CA" b="1" dirty="0">
                <a:solidFill>
                  <a:srgbClr val="FF0000"/>
                </a:solidFill>
              </a:rPr>
              <a:t>) {</a:t>
            </a:r>
          </a:p>
          <a:p>
            <a:r>
              <a:rPr lang="en-CA" b="1" dirty="0">
                <a:solidFill>
                  <a:srgbClr val="FF0000"/>
                </a:solidFill>
              </a:rPr>
              <a:t>        Scanner </a:t>
            </a:r>
            <a:r>
              <a:rPr lang="en-CA" b="1" dirty="0" err="1">
                <a:solidFill>
                  <a:srgbClr val="FF0000"/>
                </a:solidFill>
              </a:rPr>
              <a:t>sc</a:t>
            </a:r>
            <a:r>
              <a:rPr lang="en-CA" b="1" dirty="0">
                <a:solidFill>
                  <a:srgbClr val="FF0000"/>
                </a:solidFill>
              </a:rPr>
              <a:t> = new Scanner(System.in);</a:t>
            </a:r>
          </a:p>
          <a:p>
            <a:r>
              <a:rPr lang="en-CA" b="1" dirty="0">
                <a:solidFill>
                  <a:srgbClr val="FF0000"/>
                </a:solidFill>
              </a:rPr>
              <a:t>        </a:t>
            </a:r>
            <a:r>
              <a:rPr lang="en-CA" b="1" dirty="0" err="1">
                <a:solidFill>
                  <a:srgbClr val="FF0000"/>
                </a:solidFill>
              </a:rPr>
              <a:t>System.out.println</a:t>
            </a:r>
            <a:r>
              <a:rPr lang="en-CA" b="1" dirty="0">
                <a:solidFill>
                  <a:srgbClr val="FF0000"/>
                </a:solidFill>
              </a:rPr>
              <a:t>("How many frames per second?");</a:t>
            </a:r>
          </a:p>
          <a:p>
            <a:r>
              <a:rPr lang="en-CA" b="1" dirty="0">
                <a:solidFill>
                  <a:srgbClr val="FF0000"/>
                </a:solidFill>
              </a:rPr>
              <a:t>        int </a:t>
            </a:r>
            <a:r>
              <a:rPr lang="en-CA" b="1" dirty="0" err="1">
                <a:solidFill>
                  <a:srgbClr val="FF0000"/>
                </a:solidFill>
              </a:rPr>
              <a:t>framesPerSecond</a:t>
            </a:r>
            <a:r>
              <a:rPr lang="en-CA" b="1" dirty="0">
                <a:solidFill>
                  <a:srgbClr val="FF0000"/>
                </a:solidFill>
              </a:rPr>
              <a:t> =  </a:t>
            </a:r>
            <a:r>
              <a:rPr lang="en-CA" b="1" dirty="0" err="1">
                <a:solidFill>
                  <a:srgbClr val="FF0000"/>
                </a:solidFill>
              </a:rPr>
              <a:t>sc.nextInt</a:t>
            </a:r>
            <a:r>
              <a:rPr lang="en-CA" b="1" dirty="0">
                <a:solidFill>
                  <a:srgbClr val="FF0000"/>
                </a:solidFill>
              </a:rPr>
              <a:t>();</a:t>
            </a:r>
          </a:p>
          <a:p>
            <a:r>
              <a:rPr lang="en-CA" sz="2000" b="1" dirty="0">
                <a:solidFill>
                  <a:srgbClr val="7030A0"/>
                </a:solidFill>
              </a:rPr>
              <a:t>        try {</a:t>
            </a:r>
          </a:p>
          <a:p>
            <a:r>
              <a:rPr lang="en-CA" sz="2000" b="1" dirty="0">
                <a:solidFill>
                  <a:srgbClr val="7030A0"/>
                </a:solidFill>
              </a:rPr>
              <a:t>            pause(</a:t>
            </a:r>
            <a:r>
              <a:rPr lang="en-CA" sz="2000" b="1" dirty="0" err="1">
                <a:solidFill>
                  <a:srgbClr val="7030A0"/>
                </a:solidFill>
              </a:rPr>
              <a:t>framesPerSecond</a:t>
            </a:r>
            <a:r>
              <a:rPr lang="en-CA" sz="2000" b="1" dirty="0">
                <a:solidFill>
                  <a:srgbClr val="7030A0"/>
                </a:solidFill>
              </a:rPr>
              <a:t>);</a:t>
            </a:r>
          </a:p>
          <a:p>
            <a:r>
              <a:rPr lang="en-CA" sz="2000" b="1" dirty="0">
                <a:solidFill>
                  <a:srgbClr val="7030A0"/>
                </a:solidFill>
              </a:rPr>
              <a:t>        } catch (</a:t>
            </a:r>
            <a:r>
              <a:rPr lang="en-CA" sz="2000" b="1" dirty="0" err="1">
                <a:solidFill>
                  <a:srgbClr val="7030A0"/>
                </a:solidFill>
              </a:rPr>
              <a:t>InterruptedException</a:t>
            </a:r>
            <a:r>
              <a:rPr lang="en-CA" sz="2000" b="1" dirty="0">
                <a:solidFill>
                  <a:srgbClr val="7030A0"/>
                </a:solidFill>
              </a:rPr>
              <a:t> e) {</a:t>
            </a:r>
          </a:p>
          <a:p>
            <a:r>
              <a:rPr lang="en-CA" sz="2000" b="1" dirty="0">
                <a:solidFill>
                  <a:srgbClr val="7030A0"/>
                </a:solidFill>
              </a:rPr>
              <a:t>            </a:t>
            </a:r>
            <a:r>
              <a:rPr lang="en-CA" sz="2000" b="1" dirty="0" err="1">
                <a:solidFill>
                  <a:srgbClr val="7030A0"/>
                </a:solidFill>
              </a:rPr>
              <a:t>System.out.println</a:t>
            </a:r>
            <a:r>
              <a:rPr lang="en-CA" sz="2000" b="1" dirty="0">
                <a:solidFill>
                  <a:srgbClr val="7030A0"/>
                </a:solidFill>
              </a:rPr>
              <a:t>("Error occurred: “ + </a:t>
            </a:r>
            <a:r>
              <a:rPr lang="en-CA" sz="2000" b="1" dirty="0" err="1">
                <a:solidFill>
                  <a:srgbClr val="7030A0"/>
                </a:solidFill>
              </a:rPr>
              <a:t>e.getMessage</a:t>
            </a:r>
            <a:r>
              <a:rPr lang="en-CA" sz="2000" b="1" dirty="0">
                <a:solidFill>
                  <a:srgbClr val="7030A0"/>
                </a:solidFill>
              </a:rPr>
              <a:t>( ) );</a:t>
            </a:r>
          </a:p>
          <a:p>
            <a:r>
              <a:rPr lang="en-CA" sz="2000" b="1" dirty="0">
                <a:solidFill>
                  <a:srgbClr val="7030A0"/>
                </a:solidFill>
              </a:rPr>
              <a:t>        }</a:t>
            </a:r>
          </a:p>
          <a:p>
            <a:r>
              <a:rPr lang="en-CA" b="1" dirty="0">
                <a:solidFill>
                  <a:srgbClr val="FF0000"/>
                </a:solidFill>
              </a:rPr>
              <a:t>    }</a:t>
            </a:r>
          </a:p>
          <a:p>
            <a:r>
              <a:rPr lang="en-CA" dirty="0"/>
              <a:t>}</a:t>
            </a:r>
          </a:p>
        </p:txBody>
      </p:sp>
    </p:spTree>
    <p:extLst>
      <p:ext uri="{BB962C8B-B14F-4D97-AF65-F5344CB8AC3E}">
        <p14:creationId xmlns:p14="http://schemas.microsoft.com/office/powerpoint/2010/main" val="1905906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5FB474-0AE2-A2A8-0C15-5CF70BD1E7FA}"/>
              </a:ext>
            </a:extLst>
          </p:cNvPr>
          <p:cNvSpPr txBox="1"/>
          <p:nvPr/>
        </p:nvSpPr>
        <p:spPr>
          <a:xfrm>
            <a:off x="0" y="72798"/>
            <a:ext cx="9133514" cy="1446550"/>
          </a:xfrm>
          <a:prstGeom prst="rect">
            <a:avLst/>
          </a:prstGeom>
          <a:noFill/>
        </p:spPr>
        <p:txBody>
          <a:bodyPr wrap="square">
            <a:spAutoFit/>
          </a:bodyPr>
          <a:lstStyle/>
          <a:p>
            <a:r>
              <a:rPr lang="en-CA" dirty="0"/>
              <a:t>public class Except1 {</a:t>
            </a:r>
          </a:p>
          <a:p>
            <a:r>
              <a:rPr lang="en-CA" sz="1400" b="1" dirty="0">
                <a:solidFill>
                  <a:srgbClr val="00B050"/>
                </a:solidFill>
              </a:rPr>
              <a:t>    public static void pause(int fps) throws </a:t>
            </a:r>
            <a:r>
              <a:rPr lang="en-CA" sz="1400" b="1" dirty="0" err="1">
                <a:solidFill>
                  <a:srgbClr val="00B050"/>
                </a:solidFill>
              </a:rPr>
              <a:t>InterruptedException</a:t>
            </a:r>
            <a:r>
              <a:rPr lang="en-CA" sz="1400" b="1" dirty="0">
                <a:solidFill>
                  <a:srgbClr val="00B050"/>
                </a:solidFill>
              </a:rPr>
              <a:t> {</a:t>
            </a:r>
          </a:p>
          <a:p>
            <a:r>
              <a:rPr lang="en-CA" sz="1400" b="1" dirty="0">
                <a:solidFill>
                  <a:srgbClr val="00B050"/>
                </a:solidFill>
              </a:rPr>
              <a:t>        int </a:t>
            </a:r>
            <a:r>
              <a:rPr lang="en-CA" sz="1400" b="1" dirty="0" err="1">
                <a:solidFill>
                  <a:srgbClr val="00B050"/>
                </a:solidFill>
              </a:rPr>
              <a:t>pauseTime</a:t>
            </a:r>
            <a:r>
              <a:rPr lang="en-CA" sz="1400" b="1" dirty="0">
                <a:solidFill>
                  <a:srgbClr val="00B050"/>
                </a:solidFill>
              </a:rPr>
              <a:t> = 1000 / fps;</a:t>
            </a:r>
          </a:p>
          <a:p>
            <a:r>
              <a:rPr lang="en-CA" sz="1400" b="1" dirty="0">
                <a:solidFill>
                  <a:srgbClr val="00B050"/>
                </a:solidFill>
              </a:rPr>
              <a:t>        </a:t>
            </a:r>
            <a:r>
              <a:rPr lang="en-CA" sz="1400" b="1" dirty="0" err="1">
                <a:solidFill>
                  <a:srgbClr val="00B050"/>
                </a:solidFill>
              </a:rPr>
              <a:t>Thread.sleep</a:t>
            </a:r>
            <a:r>
              <a:rPr lang="en-CA" sz="1400" b="1" dirty="0">
                <a:solidFill>
                  <a:srgbClr val="00B050"/>
                </a:solidFill>
              </a:rPr>
              <a:t>(</a:t>
            </a:r>
            <a:r>
              <a:rPr lang="en-CA" sz="1400" b="1" dirty="0" err="1">
                <a:solidFill>
                  <a:srgbClr val="00B050"/>
                </a:solidFill>
              </a:rPr>
              <a:t>pauseTime</a:t>
            </a:r>
            <a:r>
              <a:rPr lang="en-CA" sz="1400" b="1" dirty="0">
                <a:solidFill>
                  <a:srgbClr val="00B050"/>
                </a:solidFill>
              </a:rPr>
              <a:t>);</a:t>
            </a:r>
          </a:p>
          <a:p>
            <a:r>
              <a:rPr lang="en-CA" sz="1400" b="1" dirty="0">
                <a:solidFill>
                  <a:srgbClr val="00B050"/>
                </a:solidFill>
              </a:rPr>
              <a:t>        </a:t>
            </a:r>
            <a:r>
              <a:rPr lang="en-CA" sz="1400" b="1" dirty="0" err="1">
                <a:solidFill>
                  <a:srgbClr val="00B050"/>
                </a:solidFill>
              </a:rPr>
              <a:t>System.out.println</a:t>
            </a:r>
            <a:r>
              <a:rPr lang="en-CA" sz="1400" b="1" dirty="0">
                <a:solidFill>
                  <a:srgbClr val="00B050"/>
                </a:solidFill>
              </a:rPr>
              <a:t>("Paused for " + </a:t>
            </a:r>
            <a:r>
              <a:rPr lang="en-CA" sz="1400" b="1" dirty="0" err="1">
                <a:solidFill>
                  <a:srgbClr val="00B050"/>
                </a:solidFill>
              </a:rPr>
              <a:t>pauseTime</a:t>
            </a:r>
            <a:r>
              <a:rPr lang="en-CA" sz="1400" b="1" dirty="0">
                <a:solidFill>
                  <a:srgbClr val="00B050"/>
                </a:solidFill>
              </a:rPr>
              <a:t> + " </a:t>
            </a:r>
            <a:r>
              <a:rPr lang="en-CA" sz="1400" b="1" dirty="0" err="1">
                <a:solidFill>
                  <a:srgbClr val="00B050"/>
                </a:solidFill>
              </a:rPr>
              <a:t>ms.</a:t>
            </a:r>
            <a:r>
              <a:rPr lang="en-CA" sz="1400" b="1" dirty="0">
                <a:solidFill>
                  <a:srgbClr val="00B050"/>
                </a:solidFill>
              </a:rPr>
              <a:t>");</a:t>
            </a:r>
          </a:p>
          <a:p>
            <a:r>
              <a:rPr lang="en-CA" sz="1400" b="1" dirty="0">
                <a:solidFill>
                  <a:srgbClr val="00B050"/>
                </a:solidFill>
              </a:rPr>
              <a:t>    }</a:t>
            </a:r>
          </a:p>
        </p:txBody>
      </p:sp>
      <p:sp>
        <p:nvSpPr>
          <p:cNvPr id="5" name="TextBox 4">
            <a:extLst>
              <a:ext uri="{FF2B5EF4-FFF2-40B4-BE49-F238E27FC236}">
                <a16:creationId xmlns:a16="http://schemas.microsoft.com/office/drawing/2014/main" id="{5A7232D8-6722-8EBA-7B04-5055DF4296FB}"/>
              </a:ext>
            </a:extLst>
          </p:cNvPr>
          <p:cNvSpPr txBox="1"/>
          <p:nvPr/>
        </p:nvSpPr>
        <p:spPr>
          <a:xfrm>
            <a:off x="83030" y="1323731"/>
            <a:ext cx="8743425" cy="4647426"/>
          </a:xfrm>
          <a:prstGeom prst="rect">
            <a:avLst/>
          </a:prstGeom>
          <a:noFill/>
        </p:spPr>
        <p:txBody>
          <a:bodyPr wrap="square">
            <a:spAutoFit/>
          </a:bodyPr>
          <a:lstStyle/>
          <a:p>
            <a:r>
              <a:rPr lang="en-CA" b="1" dirty="0">
                <a:solidFill>
                  <a:srgbClr val="FF0000"/>
                </a:solidFill>
              </a:rPr>
              <a:t> public static void main(String[] </a:t>
            </a:r>
            <a:r>
              <a:rPr lang="en-CA" b="1" dirty="0" err="1">
                <a:solidFill>
                  <a:srgbClr val="FF0000"/>
                </a:solidFill>
              </a:rPr>
              <a:t>args</a:t>
            </a:r>
            <a:r>
              <a:rPr lang="en-CA" b="1" dirty="0">
                <a:solidFill>
                  <a:srgbClr val="FF0000"/>
                </a:solidFill>
              </a:rPr>
              <a:t>) {</a:t>
            </a:r>
          </a:p>
          <a:p>
            <a:r>
              <a:rPr lang="en-CA" b="1" dirty="0">
                <a:solidFill>
                  <a:srgbClr val="FF0000"/>
                </a:solidFill>
              </a:rPr>
              <a:t>     </a:t>
            </a:r>
            <a:r>
              <a:rPr lang="en-CA" sz="1400" b="1" dirty="0">
                <a:solidFill>
                  <a:srgbClr val="FF0000"/>
                </a:solidFill>
              </a:rPr>
              <a:t>Scanner </a:t>
            </a:r>
            <a:r>
              <a:rPr lang="en-CA" sz="1400" b="1" dirty="0" err="1">
                <a:solidFill>
                  <a:srgbClr val="FF0000"/>
                </a:solidFill>
              </a:rPr>
              <a:t>sc</a:t>
            </a:r>
            <a:r>
              <a:rPr lang="en-CA" sz="1400" b="1" dirty="0">
                <a:solidFill>
                  <a:srgbClr val="FF0000"/>
                </a:solidFill>
              </a:rPr>
              <a:t> = new Scanner(System.in);</a:t>
            </a:r>
          </a:p>
          <a:p>
            <a:r>
              <a:rPr lang="en-CA" sz="1400" b="1" dirty="0">
                <a:solidFill>
                  <a:srgbClr val="FF0000"/>
                </a:solidFill>
              </a:rPr>
              <a:t>       </a:t>
            </a:r>
            <a:r>
              <a:rPr lang="en-CA" sz="1400" b="1" dirty="0" err="1">
                <a:solidFill>
                  <a:srgbClr val="FF0000"/>
                </a:solidFill>
              </a:rPr>
              <a:t>System.out.println</a:t>
            </a:r>
            <a:r>
              <a:rPr lang="en-CA" sz="1400" b="1" dirty="0">
                <a:solidFill>
                  <a:srgbClr val="FF0000"/>
                </a:solidFill>
              </a:rPr>
              <a:t>("How many frames per second?");</a:t>
            </a:r>
          </a:p>
          <a:p>
            <a:r>
              <a:rPr lang="en-CA" sz="1400" b="1" dirty="0">
                <a:solidFill>
                  <a:srgbClr val="7030A0"/>
                </a:solidFill>
              </a:rPr>
              <a:t>        try {</a:t>
            </a:r>
          </a:p>
          <a:p>
            <a:r>
              <a:rPr lang="en-CA" sz="1400" b="1" dirty="0">
                <a:solidFill>
                  <a:srgbClr val="7030A0"/>
                </a:solidFill>
              </a:rPr>
              <a:t>            int </a:t>
            </a:r>
            <a:r>
              <a:rPr lang="en-CA" sz="1400" b="1" dirty="0" err="1">
                <a:solidFill>
                  <a:srgbClr val="7030A0"/>
                </a:solidFill>
              </a:rPr>
              <a:t>framesPerSecond</a:t>
            </a:r>
            <a:r>
              <a:rPr lang="en-CA" sz="1400" b="1" dirty="0">
                <a:solidFill>
                  <a:srgbClr val="7030A0"/>
                </a:solidFill>
              </a:rPr>
              <a:t> = </a:t>
            </a:r>
            <a:r>
              <a:rPr lang="en-CA" sz="1400" b="1" dirty="0" err="1">
                <a:solidFill>
                  <a:srgbClr val="7030A0"/>
                </a:solidFill>
              </a:rPr>
              <a:t>sc.nextInt</a:t>
            </a:r>
            <a:r>
              <a:rPr lang="en-CA" sz="1400" b="1" dirty="0">
                <a:solidFill>
                  <a:srgbClr val="7030A0"/>
                </a:solidFill>
              </a:rPr>
              <a:t>();</a:t>
            </a:r>
          </a:p>
          <a:p>
            <a:r>
              <a:rPr lang="en-CA" sz="1400" b="1" dirty="0">
                <a:solidFill>
                  <a:srgbClr val="7030A0"/>
                </a:solidFill>
              </a:rPr>
              <a:t>            pause(</a:t>
            </a:r>
            <a:r>
              <a:rPr lang="en-CA" sz="1400" b="1" dirty="0" err="1">
                <a:solidFill>
                  <a:srgbClr val="7030A0"/>
                </a:solidFill>
              </a:rPr>
              <a:t>framesPerSecond</a:t>
            </a:r>
            <a:r>
              <a:rPr lang="en-CA" sz="1400" b="1" dirty="0">
                <a:solidFill>
                  <a:srgbClr val="7030A0"/>
                </a:solidFill>
              </a:rPr>
              <a:t>);</a:t>
            </a:r>
          </a:p>
          <a:p>
            <a:r>
              <a:rPr lang="en-CA" sz="1400" b="1" dirty="0">
                <a:solidFill>
                  <a:srgbClr val="7030A0"/>
                </a:solidFill>
              </a:rPr>
              <a:t>        } </a:t>
            </a:r>
          </a:p>
          <a:p>
            <a:r>
              <a:rPr lang="en-CA" sz="1400" b="1" dirty="0">
                <a:solidFill>
                  <a:srgbClr val="7030A0"/>
                </a:solidFill>
              </a:rPr>
              <a:t>        catch (</a:t>
            </a:r>
            <a:r>
              <a:rPr lang="en-CA" sz="1400" b="1" dirty="0" err="1">
                <a:solidFill>
                  <a:srgbClr val="7030A0"/>
                </a:solidFill>
              </a:rPr>
              <a:t>InterruptedException</a:t>
            </a:r>
            <a:r>
              <a:rPr lang="en-CA" sz="1400" b="1" dirty="0">
                <a:solidFill>
                  <a:srgbClr val="7030A0"/>
                </a:solidFill>
              </a:rPr>
              <a:t> e)  {</a:t>
            </a:r>
          </a:p>
          <a:p>
            <a:r>
              <a:rPr lang="en-CA" sz="1400" b="1" dirty="0">
                <a:solidFill>
                  <a:srgbClr val="7030A0"/>
                </a:solidFill>
              </a:rPr>
              <a:t>                    </a:t>
            </a:r>
            <a:r>
              <a:rPr lang="en-CA" sz="1400" b="1" dirty="0" err="1">
                <a:solidFill>
                  <a:srgbClr val="7030A0"/>
                </a:solidFill>
              </a:rPr>
              <a:t>System.out.println</a:t>
            </a:r>
            <a:r>
              <a:rPr lang="en-CA" sz="1400" b="1" dirty="0">
                <a:solidFill>
                  <a:srgbClr val="7030A0"/>
                </a:solidFill>
              </a:rPr>
              <a:t>("Error occurred: “ + </a:t>
            </a:r>
            <a:r>
              <a:rPr lang="en-CA" sz="1400" b="1" dirty="0" err="1">
                <a:solidFill>
                  <a:srgbClr val="7030A0"/>
                </a:solidFill>
              </a:rPr>
              <a:t>e.getMessage</a:t>
            </a:r>
            <a:r>
              <a:rPr lang="en-CA" sz="1400" b="1" dirty="0">
                <a:solidFill>
                  <a:srgbClr val="7030A0"/>
                </a:solidFill>
              </a:rPr>
              <a:t>( ) );    }</a:t>
            </a:r>
          </a:p>
          <a:p>
            <a:endParaRPr lang="en-CA" b="1" dirty="0">
              <a:solidFill>
                <a:srgbClr val="7030A0"/>
              </a:solidFill>
            </a:endParaRPr>
          </a:p>
          <a:p>
            <a:endParaRPr lang="en-CA" b="1" dirty="0">
              <a:solidFill>
                <a:srgbClr val="7030A0"/>
              </a:solidFill>
            </a:endParaRPr>
          </a:p>
          <a:p>
            <a:endParaRPr lang="en-CA" b="1" dirty="0">
              <a:solidFill>
                <a:srgbClr val="7030A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r>
              <a:rPr lang="en-CA" b="1" dirty="0">
                <a:solidFill>
                  <a:srgbClr val="FF0000"/>
                </a:solidFill>
              </a:rPr>
              <a:t>}</a:t>
            </a:r>
            <a:r>
              <a:rPr lang="en-CA" dirty="0"/>
              <a:t>}   </a:t>
            </a:r>
          </a:p>
        </p:txBody>
      </p:sp>
      <p:sp>
        <p:nvSpPr>
          <p:cNvPr id="2" name="TextBox 1">
            <a:extLst>
              <a:ext uri="{FF2B5EF4-FFF2-40B4-BE49-F238E27FC236}">
                <a16:creationId xmlns:a16="http://schemas.microsoft.com/office/drawing/2014/main" id="{BDF7C0A3-B363-6414-0A11-83050C04251E}"/>
              </a:ext>
            </a:extLst>
          </p:cNvPr>
          <p:cNvSpPr txBox="1"/>
          <p:nvPr/>
        </p:nvSpPr>
        <p:spPr>
          <a:xfrm>
            <a:off x="7664166" y="246513"/>
            <a:ext cx="4479752" cy="1077218"/>
          </a:xfrm>
          <a:prstGeom prst="rect">
            <a:avLst/>
          </a:prstGeom>
          <a:noFill/>
        </p:spPr>
        <p:txBody>
          <a:bodyPr wrap="none" rtlCol="0">
            <a:spAutoFit/>
          </a:bodyPr>
          <a:lstStyle/>
          <a:p>
            <a:r>
              <a:rPr lang="en-CA" sz="3200" dirty="0">
                <a:solidFill>
                  <a:schemeClr val="accent2">
                    <a:lumMod val="50000"/>
                  </a:schemeClr>
                </a:solidFill>
              </a:rPr>
              <a:t>What 4 other unchecked </a:t>
            </a:r>
          </a:p>
          <a:p>
            <a:r>
              <a:rPr lang="en-CA" sz="3200" dirty="0">
                <a:solidFill>
                  <a:schemeClr val="accent2">
                    <a:lumMod val="50000"/>
                  </a:schemeClr>
                </a:solidFill>
              </a:rPr>
              <a:t>exceptions might occur?</a:t>
            </a:r>
          </a:p>
        </p:txBody>
      </p:sp>
      <p:sp>
        <p:nvSpPr>
          <p:cNvPr id="6" name="TextBox 5">
            <a:extLst>
              <a:ext uri="{FF2B5EF4-FFF2-40B4-BE49-F238E27FC236}">
                <a16:creationId xmlns:a16="http://schemas.microsoft.com/office/drawing/2014/main" id="{614E1E60-03A0-3514-3900-48D5C225261D}"/>
              </a:ext>
            </a:extLst>
          </p:cNvPr>
          <p:cNvSpPr txBox="1"/>
          <p:nvPr/>
        </p:nvSpPr>
        <p:spPr>
          <a:xfrm>
            <a:off x="7696351" y="1519348"/>
            <a:ext cx="3736954" cy="646331"/>
          </a:xfrm>
          <a:prstGeom prst="rect">
            <a:avLst/>
          </a:prstGeom>
          <a:noFill/>
        </p:spPr>
        <p:txBody>
          <a:bodyPr wrap="square">
            <a:spAutoFit/>
          </a:bodyPr>
          <a:lstStyle/>
          <a:p>
            <a:r>
              <a:rPr lang="en-CA" dirty="0" err="1">
                <a:solidFill>
                  <a:schemeClr val="accent2">
                    <a:lumMod val="75000"/>
                  </a:schemeClr>
                </a:solidFill>
              </a:rPr>
              <a:t>InputMismatchException</a:t>
            </a:r>
            <a:endParaRPr lang="en-CA" dirty="0">
              <a:solidFill>
                <a:schemeClr val="accent2">
                  <a:lumMod val="75000"/>
                </a:schemeClr>
              </a:solidFill>
            </a:endParaRPr>
          </a:p>
          <a:p>
            <a:r>
              <a:rPr lang="en-CA" dirty="0">
                <a:solidFill>
                  <a:schemeClr val="accent2">
                    <a:lumMod val="75000"/>
                  </a:schemeClr>
                </a:solidFill>
              </a:rPr>
              <a:t>     Error: please supply an integer</a:t>
            </a:r>
          </a:p>
        </p:txBody>
      </p:sp>
      <p:sp>
        <p:nvSpPr>
          <p:cNvPr id="7" name="TextBox 6">
            <a:extLst>
              <a:ext uri="{FF2B5EF4-FFF2-40B4-BE49-F238E27FC236}">
                <a16:creationId xmlns:a16="http://schemas.microsoft.com/office/drawing/2014/main" id="{3F7BD001-7963-DDB5-E6CD-8A9D12F09E18}"/>
              </a:ext>
            </a:extLst>
          </p:cNvPr>
          <p:cNvSpPr txBox="1"/>
          <p:nvPr/>
        </p:nvSpPr>
        <p:spPr>
          <a:xfrm>
            <a:off x="7696351" y="2447115"/>
            <a:ext cx="3736954" cy="646331"/>
          </a:xfrm>
          <a:prstGeom prst="rect">
            <a:avLst/>
          </a:prstGeom>
          <a:noFill/>
        </p:spPr>
        <p:txBody>
          <a:bodyPr wrap="square">
            <a:spAutoFit/>
          </a:bodyPr>
          <a:lstStyle/>
          <a:p>
            <a:r>
              <a:rPr lang="en-CA" dirty="0" err="1">
                <a:solidFill>
                  <a:schemeClr val="accent1">
                    <a:lumMod val="75000"/>
                  </a:schemeClr>
                </a:solidFill>
              </a:rPr>
              <a:t>IllegalArgumentException</a:t>
            </a:r>
            <a:endParaRPr lang="en-CA" dirty="0">
              <a:solidFill>
                <a:schemeClr val="accent1">
                  <a:lumMod val="75000"/>
                </a:schemeClr>
              </a:solidFill>
            </a:endParaRPr>
          </a:p>
          <a:p>
            <a:r>
              <a:rPr lang="en-CA" dirty="0">
                <a:solidFill>
                  <a:schemeClr val="accent1">
                    <a:lumMod val="75000"/>
                  </a:schemeClr>
                </a:solidFill>
              </a:rPr>
              <a:t>     Error: must be a positive integer</a:t>
            </a:r>
          </a:p>
        </p:txBody>
      </p:sp>
      <p:sp>
        <p:nvSpPr>
          <p:cNvPr id="9" name="TextBox 8">
            <a:extLst>
              <a:ext uri="{FF2B5EF4-FFF2-40B4-BE49-F238E27FC236}">
                <a16:creationId xmlns:a16="http://schemas.microsoft.com/office/drawing/2014/main" id="{FF636657-4136-E94A-46B6-C5773A573374}"/>
              </a:ext>
            </a:extLst>
          </p:cNvPr>
          <p:cNvSpPr txBox="1"/>
          <p:nvPr/>
        </p:nvSpPr>
        <p:spPr>
          <a:xfrm>
            <a:off x="7736156" y="3374882"/>
            <a:ext cx="3802310" cy="646331"/>
          </a:xfrm>
          <a:prstGeom prst="rect">
            <a:avLst/>
          </a:prstGeom>
          <a:noFill/>
        </p:spPr>
        <p:txBody>
          <a:bodyPr wrap="square">
            <a:spAutoFit/>
          </a:bodyPr>
          <a:lstStyle/>
          <a:p>
            <a:r>
              <a:rPr lang="en-CA" dirty="0" err="1"/>
              <a:t>ArithmeticException</a:t>
            </a:r>
            <a:endParaRPr lang="en-CA" dirty="0"/>
          </a:p>
          <a:p>
            <a:r>
              <a:rPr lang="en-CA" dirty="0"/>
              <a:t>    Error: integer must be &gt; 0,</a:t>
            </a:r>
          </a:p>
        </p:txBody>
      </p:sp>
      <p:sp>
        <p:nvSpPr>
          <p:cNvPr id="11" name="TextBox 10">
            <a:extLst>
              <a:ext uri="{FF2B5EF4-FFF2-40B4-BE49-F238E27FC236}">
                <a16:creationId xmlns:a16="http://schemas.microsoft.com/office/drawing/2014/main" id="{B77588B8-34C7-42F4-B8F2-4BDBC7775F68}"/>
              </a:ext>
            </a:extLst>
          </p:cNvPr>
          <p:cNvSpPr txBox="1"/>
          <p:nvPr/>
        </p:nvSpPr>
        <p:spPr>
          <a:xfrm>
            <a:off x="7780368" y="4460371"/>
            <a:ext cx="3713886" cy="646331"/>
          </a:xfrm>
          <a:prstGeom prst="rect">
            <a:avLst/>
          </a:prstGeom>
          <a:noFill/>
        </p:spPr>
        <p:txBody>
          <a:bodyPr wrap="square">
            <a:spAutoFit/>
          </a:bodyPr>
          <a:lstStyle/>
          <a:p>
            <a:r>
              <a:rPr lang="en-CA" dirty="0">
                <a:solidFill>
                  <a:srgbClr val="FF0066"/>
                </a:solidFill>
              </a:rPr>
              <a:t>Exception</a:t>
            </a:r>
          </a:p>
          <a:p>
            <a:r>
              <a:rPr lang="en-CA" sz="1600" dirty="0">
                <a:solidFill>
                  <a:srgbClr val="FF0066"/>
                </a:solidFill>
              </a:rPr>
              <a:t>    </a:t>
            </a:r>
            <a:r>
              <a:rPr lang="en-CA" dirty="0">
                <a:solidFill>
                  <a:srgbClr val="FF0066"/>
                </a:solidFill>
              </a:rPr>
              <a:t>Error: unknown, please try again</a:t>
            </a:r>
            <a:endParaRPr lang="en-CA" sz="1600" dirty="0">
              <a:solidFill>
                <a:srgbClr val="FF0066"/>
              </a:solidFill>
            </a:endParaRPr>
          </a:p>
        </p:txBody>
      </p:sp>
      <p:sp>
        <p:nvSpPr>
          <p:cNvPr id="12" name="TextBox 11">
            <a:extLst>
              <a:ext uri="{FF2B5EF4-FFF2-40B4-BE49-F238E27FC236}">
                <a16:creationId xmlns:a16="http://schemas.microsoft.com/office/drawing/2014/main" id="{0F35FD27-5B3A-3804-6FDB-239F90E1BCF2}"/>
              </a:ext>
            </a:extLst>
          </p:cNvPr>
          <p:cNvSpPr txBox="1"/>
          <p:nvPr/>
        </p:nvSpPr>
        <p:spPr>
          <a:xfrm>
            <a:off x="405368" y="3429000"/>
            <a:ext cx="5752191" cy="738664"/>
          </a:xfrm>
          <a:prstGeom prst="rect">
            <a:avLst/>
          </a:prstGeom>
          <a:noFill/>
        </p:spPr>
        <p:txBody>
          <a:bodyPr wrap="square" rtlCol="0">
            <a:spAutoFit/>
          </a:bodyPr>
          <a:lstStyle/>
          <a:p>
            <a:r>
              <a:rPr lang="en-CA" sz="1400" b="1" dirty="0">
                <a:solidFill>
                  <a:schemeClr val="accent2">
                    <a:lumMod val="75000"/>
                  </a:schemeClr>
                </a:solidFill>
              </a:rPr>
              <a:t>catch (</a:t>
            </a:r>
            <a:r>
              <a:rPr lang="en-CA" sz="1400" b="1" dirty="0" err="1">
                <a:solidFill>
                  <a:schemeClr val="accent2">
                    <a:lumMod val="75000"/>
                  </a:schemeClr>
                </a:solidFill>
              </a:rPr>
              <a:t>InputMismatchException</a:t>
            </a:r>
            <a:r>
              <a:rPr lang="en-CA" sz="1400" b="1" dirty="0">
                <a:solidFill>
                  <a:schemeClr val="accent2">
                    <a:lumMod val="75000"/>
                  </a:schemeClr>
                </a:solidFill>
              </a:rPr>
              <a:t> e )  {</a:t>
            </a:r>
          </a:p>
          <a:p>
            <a:r>
              <a:rPr lang="en-CA" sz="1400" b="1" dirty="0">
                <a:solidFill>
                  <a:schemeClr val="accent2">
                    <a:lumMod val="75000"/>
                  </a:schemeClr>
                </a:solidFill>
              </a:rPr>
              <a:t>            </a:t>
            </a:r>
            <a:r>
              <a:rPr lang="en-CA" sz="1400" b="1" dirty="0" err="1">
                <a:solidFill>
                  <a:schemeClr val="accent2">
                    <a:lumMod val="75000"/>
                  </a:schemeClr>
                </a:solidFill>
              </a:rPr>
              <a:t>System.out.println</a:t>
            </a:r>
            <a:r>
              <a:rPr lang="en-CA" sz="1400" b="1" dirty="0">
                <a:solidFill>
                  <a:schemeClr val="accent2">
                    <a:lumMod val="75000"/>
                  </a:schemeClr>
                </a:solidFill>
              </a:rPr>
              <a:t>("Error: please supply an integer");</a:t>
            </a:r>
            <a:br>
              <a:rPr lang="en-CA" sz="1400" b="1" dirty="0">
                <a:solidFill>
                  <a:schemeClr val="accent2">
                    <a:lumMod val="75000"/>
                  </a:schemeClr>
                </a:solidFill>
              </a:rPr>
            </a:br>
            <a:r>
              <a:rPr lang="en-CA" sz="1400" b="1" dirty="0">
                <a:solidFill>
                  <a:schemeClr val="accent2">
                    <a:lumMod val="75000"/>
                  </a:schemeClr>
                </a:solidFill>
              </a:rPr>
              <a:t>            </a:t>
            </a:r>
            <a:r>
              <a:rPr lang="en-CA" sz="1400" b="1" dirty="0" err="1">
                <a:solidFill>
                  <a:schemeClr val="accent2">
                    <a:lumMod val="75000"/>
                  </a:schemeClr>
                </a:solidFill>
              </a:rPr>
              <a:t>sc.next</a:t>
            </a:r>
            <a:r>
              <a:rPr lang="en-CA" sz="1400" b="1" dirty="0">
                <a:solidFill>
                  <a:schemeClr val="accent2">
                    <a:lumMod val="75000"/>
                  </a:schemeClr>
                </a:solidFill>
              </a:rPr>
              <a:t>();     }</a:t>
            </a:r>
          </a:p>
        </p:txBody>
      </p:sp>
      <p:sp>
        <p:nvSpPr>
          <p:cNvPr id="14" name="TextBox 13">
            <a:extLst>
              <a:ext uri="{FF2B5EF4-FFF2-40B4-BE49-F238E27FC236}">
                <a16:creationId xmlns:a16="http://schemas.microsoft.com/office/drawing/2014/main" id="{B4918EE2-8C49-CD25-16C9-8F3AEFBF4990}"/>
              </a:ext>
            </a:extLst>
          </p:cNvPr>
          <p:cNvSpPr txBox="1"/>
          <p:nvPr/>
        </p:nvSpPr>
        <p:spPr>
          <a:xfrm>
            <a:off x="405368" y="4167664"/>
            <a:ext cx="6118860" cy="523220"/>
          </a:xfrm>
          <a:prstGeom prst="rect">
            <a:avLst/>
          </a:prstGeom>
          <a:noFill/>
        </p:spPr>
        <p:txBody>
          <a:bodyPr wrap="square">
            <a:spAutoFit/>
          </a:bodyPr>
          <a:lstStyle/>
          <a:p>
            <a:r>
              <a:rPr lang="en-CA" sz="1400" b="1" dirty="0">
                <a:solidFill>
                  <a:schemeClr val="accent1">
                    <a:lumMod val="75000"/>
                  </a:schemeClr>
                </a:solidFill>
              </a:rPr>
              <a:t>catch (</a:t>
            </a:r>
            <a:r>
              <a:rPr lang="en-CA" sz="1400" b="1" dirty="0" err="1">
                <a:solidFill>
                  <a:schemeClr val="accent1">
                    <a:lumMod val="75000"/>
                  </a:schemeClr>
                </a:solidFill>
              </a:rPr>
              <a:t>IllegalArgumentException</a:t>
            </a:r>
            <a:r>
              <a:rPr lang="en-CA" sz="1400" b="1" dirty="0">
                <a:solidFill>
                  <a:schemeClr val="accent1">
                    <a:lumMod val="75000"/>
                  </a:schemeClr>
                </a:solidFill>
              </a:rPr>
              <a:t> e)  {                        </a:t>
            </a:r>
          </a:p>
          <a:p>
            <a:r>
              <a:rPr lang="en-CA" sz="1400" b="1" dirty="0">
                <a:solidFill>
                  <a:schemeClr val="accent1">
                    <a:lumMod val="75000"/>
                  </a:schemeClr>
                </a:solidFill>
              </a:rPr>
              <a:t>           </a:t>
            </a:r>
            <a:r>
              <a:rPr lang="en-CA" sz="1400" b="1" dirty="0" err="1">
                <a:solidFill>
                  <a:schemeClr val="accent1">
                    <a:lumMod val="75000"/>
                  </a:schemeClr>
                </a:solidFill>
              </a:rPr>
              <a:t>System.out.println</a:t>
            </a:r>
            <a:r>
              <a:rPr lang="en-CA" sz="1400" b="1" dirty="0">
                <a:solidFill>
                  <a:schemeClr val="accent1">
                    <a:lumMod val="75000"/>
                  </a:schemeClr>
                </a:solidFill>
              </a:rPr>
              <a:t>("Error: must be a positive integer, please try again");   }       </a:t>
            </a:r>
          </a:p>
        </p:txBody>
      </p:sp>
      <p:sp>
        <p:nvSpPr>
          <p:cNvPr id="16" name="TextBox 15">
            <a:extLst>
              <a:ext uri="{FF2B5EF4-FFF2-40B4-BE49-F238E27FC236}">
                <a16:creationId xmlns:a16="http://schemas.microsoft.com/office/drawing/2014/main" id="{D10D5EF9-5F6C-2498-CCA5-E3C0A9B68A7C}"/>
              </a:ext>
            </a:extLst>
          </p:cNvPr>
          <p:cNvSpPr txBox="1"/>
          <p:nvPr/>
        </p:nvSpPr>
        <p:spPr>
          <a:xfrm>
            <a:off x="405368" y="4690884"/>
            <a:ext cx="6118860" cy="523220"/>
          </a:xfrm>
          <a:prstGeom prst="rect">
            <a:avLst/>
          </a:prstGeom>
          <a:noFill/>
        </p:spPr>
        <p:txBody>
          <a:bodyPr wrap="square">
            <a:spAutoFit/>
          </a:bodyPr>
          <a:lstStyle/>
          <a:p>
            <a:r>
              <a:rPr lang="en-CA" sz="1400" dirty="0"/>
              <a:t>catch (</a:t>
            </a:r>
            <a:r>
              <a:rPr lang="en-CA" sz="1400" dirty="0" err="1"/>
              <a:t>ArithmeticException</a:t>
            </a:r>
            <a:r>
              <a:rPr lang="en-CA" sz="1400" dirty="0"/>
              <a:t> e) {                        </a:t>
            </a:r>
          </a:p>
          <a:p>
            <a:r>
              <a:rPr lang="en-CA" sz="1400" dirty="0"/>
              <a:t>           </a:t>
            </a:r>
            <a:r>
              <a:rPr lang="en-CA" sz="1400" dirty="0" err="1"/>
              <a:t>System.out.println</a:t>
            </a:r>
            <a:r>
              <a:rPr lang="en-CA" sz="1400" dirty="0"/>
              <a:t>("Error: integer must be &gt; 0”);   }</a:t>
            </a:r>
          </a:p>
        </p:txBody>
      </p:sp>
      <p:sp>
        <p:nvSpPr>
          <p:cNvPr id="18" name="TextBox 17">
            <a:extLst>
              <a:ext uri="{FF2B5EF4-FFF2-40B4-BE49-F238E27FC236}">
                <a16:creationId xmlns:a16="http://schemas.microsoft.com/office/drawing/2014/main" id="{5D164F6C-B442-06E4-D0C5-42F9DF26E3ED}"/>
              </a:ext>
            </a:extLst>
          </p:cNvPr>
          <p:cNvSpPr txBox="1"/>
          <p:nvPr/>
        </p:nvSpPr>
        <p:spPr>
          <a:xfrm>
            <a:off x="361156" y="5206769"/>
            <a:ext cx="6118860" cy="523220"/>
          </a:xfrm>
          <a:prstGeom prst="rect">
            <a:avLst/>
          </a:prstGeom>
          <a:noFill/>
        </p:spPr>
        <p:txBody>
          <a:bodyPr wrap="square">
            <a:spAutoFit/>
          </a:bodyPr>
          <a:lstStyle/>
          <a:p>
            <a:r>
              <a:rPr lang="en-CA" sz="1400" dirty="0">
                <a:solidFill>
                  <a:srgbClr val="FF3399"/>
                </a:solidFill>
              </a:rPr>
              <a:t>catch (Exception e ) {                      </a:t>
            </a:r>
          </a:p>
          <a:p>
            <a:r>
              <a:rPr lang="en-CA" sz="1400" dirty="0">
                <a:solidFill>
                  <a:srgbClr val="FF3399"/>
                </a:solidFill>
              </a:rPr>
              <a:t>          </a:t>
            </a:r>
            <a:r>
              <a:rPr lang="en-CA" sz="1400" dirty="0" err="1">
                <a:solidFill>
                  <a:srgbClr val="FF3399"/>
                </a:solidFill>
              </a:rPr>
              <a:t>System.out.println</a:t>
            </a:r>
            <a:r>
              <a:rPr lang="en-CA" sz="1400" dirty="0">
                <a:solidFill>
                  <a:srgbClr val="FF3399"/>
                </a:solidFill>
              </a:rPr>
              <a:t>("Error: unknown, please try again ");  } </a:t>
            </a:r>
          </a:p>
        </p:txBody>
      </p:sp>
    </p:spTree>
    <p:extLst>
      <p:ext uri="{BB962C8B-B14F-4D97-AF65-F5344CB8AC3E}">
        <p14:creationId xmlns:p14="http://schemas.microsoft.com/office/powerpoint/2010/main" val="1948740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2" grpId="0"/>
      <p:bldP spid="14" grpId="0"/>
      <p:bldP spid="16" grpId="0"/>
      <p:bldP spid="1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5FB474-0AE2-A2A8-0C15-5CF70BD1E7FA}"/>
              </a:ext>
            </a:extLst>
          </p:cNvPr>
          <p:cNvSpPr txBox="1"/>
          <p:nvPr/>
        </p:nvSpPr>
        <p:spPr>
          <a:xfrm>
            <a:off x="0" y="95658"/>
            <a:ext cx="9133514" cy="1446550"/>
          </a:xfrm>
          <a:prstGeom prst="rect">
            <a:avLst/>
          </a:prstGeom>
          <a:noFill/>
        </p:spPr>
        <p:txBody>
          <a:bodyPr wrap="square">
            <a:spAutoFit/>
          </a:bodyPr>
          <a:lstStyle/>
          <a:p>
            <a:r>
              <a:rPr lang="en-CA" dirty="0"/>
              <a:t>public class Except1 {</a:t>
            </a:r>
          </a:p>
          <a:p>
            <a:r>
              <a:rPr lang="en-CA" sz="1400" b="1" dirty="0">
                <a:solidFill>
                  <a:srgbClr val="00B050"/>
                </a:solidFill>
              </a:rPr>
              <a:t>    public static void pause(int fps) throws </a:t>
            </a:r>
            <a:r>
              <a:rPr lang="en-CA" sz="1400" b="1" dirty="0" err="1">
                <a:solidFill>
                  <a:srgbClr val="00B050"/>
                </a:solidFill>
              </a:rPr>
              <a:t>InterruptedException</a:t>
            </a:r>
            <a:r>
              <a:rPr lang="en-CA" sz="1400" b="1" dirty="0">
                <a:solidFill>
                  <a:srgbClr val="00B050"/>
                </a:solidFill>
              </a:rPr>
              <a:t> {</a:t>
            </a:r>
          </a:p>
          <a:p>
            <a:r>
              <a:rPr lang="en-CA" sz="1400" b="1" dirty="0">
                <a:solidFill>
                  <a:srgbClr val="00B050"/>
                </a:solidFill>
              </a:rPr>
              <a:t>        int </a:t>
            </a:r>
            <a:r>
              <a:rPr lang="en-CA" sz="1400" b="1" dirty="0" err="1">
                <a:solidFill>
                  <a:srgbClr val="00B050"/>
                </a:solidFill>
              </a:rPr>
              <a:t>pauseTime</a:t>
            </a:r>
            <a:r>
              <a:rPr lang="en-CA" sz="1400" b="1" dirty="0">
                <a:solidFill>
                  <a:srgbClr val="00B050"/>
                </a:solidFill>
              </a:rPr>
              <a:t> = 1000 / fps;</a:t>
            </a:r>
          </a:p>
          <a:p>
            <a:r>
              <a:rPr lang="en-CA" sz="1400" b="1" dirty="0">
                <a:solidFill>
                  <a:srgbClr val="00B050"/>
                </a:solidFill>
              </a:rPr>
              <a:t>        </a:t>
            </a:r>
            <a:r>
              <a:rPr lang="en-CA" sz="1400" b="1" dirty="0" err="1">
                <a:solidFill>
                  <a:srgbClr val="00B050"/>
                </a:solidFill>
              </a:rPr>
              <a:t>Thread.sleep</a:t>
            </a:r>
            <a:r>
              <a:rPr lang="en-CA" sz="1400" b="1" dirty="0">
                <a:solidFill>
                  <a:srgbClr val="00B050"/>
                </a:solidFill>
              </a:rPr>
              <a:t>(</a:t>
            </a:r>
            <a:r>
              <a:rPr lang="en-CA" sz="1400" b="1" dirty="0" err="1">
                <a:solidFill>
                  <a:srgbClr val="00B050"/>
                </a:solidFill>
              </a:rPr>
              <a:t>pauseTime</a:t>
            </a:r>
            <a:r>
              <a:rPr lang="en-CA" sz="1400" b="1" dirty="0">
                <a:solidFill>
                  <a:srgbClr val="00B050"/>
                </a:solidFill>
              </a:rPr>
              <a:t>);</a:t>
            </a:r>
          </a:p>
          <a:p>
            <a:r>
              <a:rPr lang="en-CA" sz="1400" b="1" dirty="0">
                <a:solidFill>
                  <a:srgbClr val="00B050"/>
                </a:solidFill>
              </a:rPr>
              <a:t>        </a:t>
            </a:r>
            <a:r>
              <a:rPr lang="en-CA" sz="1400" b="1" dirty="0" err="1">
                <a:solidFill>
                  <a:srgbClr val="00B050"/>
                </a:solidFill>
              </a:rPr>
              <a:t>System.out.println</a:t>
            </a:r>
            <a:r>
              <a:rPr lang="en-CA" sz="1400" b="1" dirty="0">
                <a:solidFill>
                  <a:srgbClr val="00B050"/>
                </a:solidFill>
              </a:rPr>
              <a:t>("Paused for " + </a:t>
            </a:r>
            <a:r>
              <a:rPr lang="en-CA" sz="1400" b="1" dirty="0" err="1">
                <a:solidFill>
                  <a:srgbClr val="00B050"/>
                </a:solidFill>
              </a:rPr>
              <a:t>pauseTime</a:t>
            </a:r>
            <a:r>
              <a:rPr lang="en-CA" sz="1400" b="1" dirty="0">
                <a:solidFill>
                  <a:srgbClr val="00B050"/>
                </a:solidFill>
              </a:rPr>
              <a:t> + " </a:t>
            </a:r>
            <a:r>
              <a:rPr lang="en-CA" sz="1400" b="1" dirty="0" err="1">
                <a:solidFill>
                  <a:srgbClr val="00B050"/>
                </a:solidFill>
              </a:rPr>
              <a:t>ms.</a:t>
            </a:r>
            <a:r>
              <a:rPr lang="en-CA" sz="1400" b="1" dirty="0">
                <a:solidFill>
                  <a:srgbClr val="00B050"/>
                </a:solidFill>
              </a:rPr>
              <a:t>");</a:t>
            </a:r>
          </a:p>
          <a:p>
            <a:r>
              <a:rPr lang="en-CA" sz="1400" b="1" dirty="0">
                <a:solidFill>
                  <a:srgbClr val="00B050"/>
                </a:solidFill>
              </a:rPr>
              <a:t>    }</a:t>
            </a:r>
          </a:p>
        </p:txBody>
      </p:sp>
      <p:sp>
        <p:nvSpPr>
          <p:cNvPr id="5" name="TextBox 4">
            <a:extLst>
              <a:ext uri="{FF2B5EF4-FFF2-40B4-BE49-F238E27FC236}">
                <a16:creationId xmlns:a16="http://schemas.microsoft.com/office/drawing/2014/main" id="{5A7232D8-6722-8EBA-7B04-5055DF4296FB}"/>
              </a:ext>
            </a:extLst>
          </p:cNvPr>
          <p:cNvSpPr txBox="1"/>
          <p:nvPr/>
        </p:nvSpPr>
        <p:spPr>
          <a:xfrm>
            <a:off x="83030" y="1323731"/>
            <a:ext cx="8743425" cy="4647426"/>
          </a:xfrm>
          <a:prstGeom prst="rect">
            <a:avLst/>
          </a:prstGeom>
          <a:noFill/>
        </p:spPr>
        <p:txBody>
          <a:bodyPr wrap="square">
            <a:spAutoFit/>
          </a:bodyPr>
          <a:lstStyle/>
          <a:p>
            <a:r>
              <a:rPr lang="en-CA" b="1" dirty="0">
                <a:solidFill>
                  <a:srgbClr val="FF0000"/>
                </a:solidFill>
              </a:rPr>
              <a:t> public static void main(String[] </a:t>
            </a:r>
            <a:r>
              <a:rPr lang="en-CA" b="1" dirty="0" err="1">
                <a:solidFill>
                  <a:srgbClr val="FF0000"/>
                </a:solidFill>
              </a:rPr>
              <a:t>args</a:t>
            </a:r>
            <a:r>
              <a:rPr lang="en-CA" b="1" dirty="0">
                <a:solidFill>
                  <a:srgbClr val="FF0000"/>
                </a:solidFill>
              </a:rPr>
              <a:t>) {</a:t>
            </a:r>
          </a:p>
          <a:p>
            <a:r>
              <a:rPr lang="en-CA" b="1" dirty="0">
                <a:solidFill>
                  <a:srgbClr val="FF0000"/>
                </a:solidFill>
              </a:rPr>
              <a:t>     </a:t>
            </a:r>
            <a:r>
              <a:rPr lang="en-CA" sz="1400" b="1" dirty="0">
                <a:solidFill>
                  <a:srgbClr val="FF0000"/>
                </a:solidFill>
              </a:rPr>
              <a:t>Scanner </a:t>
            </a:r>
            <a:r>
              <a:rPr lang="en-CA" sz="1400" b="1" dirty="0" err="1">
                <a:solidFill>
                  <a:srgbClr val="FF0000"/>
                </a:solidFill>
              </a:rPr>
              <a:t>sc</a:t>
            </a:r>
            <a:r>
              <a:rPr lang="en-CA" sz="1400" b="1" dirty="0">
                <a:solidFill>
                  <a:srgbClr val="FF0000"/>
                </a:solidFill>
              </a:rPr>
              <a:t> = new Scanner(System.in);</a:t>
            </a:r>
          </a:p>
          <a:p>
            <a:r>
              <a:rPr lang="en-CA" sz="1400" b="1" dirty="0">
                <a:solidFill>
                  <a:srgbClr val="FF0000"/>
                </a:solidFill>
              </a:rPr>
              <a:t>       </a:t>
            </a:r>
            <a:r>
              <a:rPr lang="en-CA" sz="1400" b="1" dirty="0" err="1">
                <a:solidFill>
                  <a:srgbClr val="FF0000"/>
                </a:solidFill>
              </a:rPr>
              <a:t>System.out.println</a:t>
            </a:r>
            <a:r>
              <a:rPr lang="en-CA" sz="1400" b="1" dirty="0">
                <a:solidFill>
                  <a:srgbClr val="FF0000"/>
                </a:solidFill>
              </a:rPr>
              <a:t>("How many frames per second?");</a:t>
            </a:r>
          </a:p>
          <a:p>
            <a:r>
              <a:rPr lang="en-CA" sz="1400" b="1" dirty="0">
                <a:solidFill>
                  <a:srgbClr val="7030A0"/>
                </a:solidFill>
              </a:rPr>
              <a:t>        try {</a:t>
            </a:r>
          </a:p>
          <a:p>
            <a:r>
              <a:rPr lang="en-CA" sz="1400" b="1" dirty="0">
                <a:solidFill>
                  <a:srgbClr val="7030A0"/>
                </a:solidFill>
              </a:rPr>
              <a:t>            int </a:t>
            </a:r>
            <a:r>
              <a:rPr lang="en-CA" sz="1400" b="1" dirty="0" err="1">
                <a:solidFill>
                  <a:srgbClr val="7030A0"/>
                </a:solidFill>
              </a:rPr>
              <a:t>framesPerSecond</a:t>
            </a:r>
            <a:r>
              <a:rPr lang="en-CA" sz="1400" b="1" dirty="0">
                <a:solidFill>
                  <a:srgbClr val="7030A0"/>
                </a:solidFill>
              </a:rPr>
              <a:t> = </a:t>
            </a:r>
            <a:r>
              <a:rPr lang="en-CA" sz="1400" b="1" dirty="0" err="1">
                <a:solidFill>
                  <a:srgbClr val="7030A0"/>
                </a:solidFill>
              </a:rPr>
              <a:t>sc.nextInt</a:t>
            </a:r>
            <a:r>
              <a:rPr lang="en-CA" sz="1400" b="1" dirty="0">
                <a:solidFill>
                  <a:srgbClr val="7030A0"/>
                </a:solidFill>
              </a:rPr>
              <a:t>();</a:t>
            </a:r>
          </a:p>
          <a:p>
            <a:r>
              <a:rPr lang="en-CA" sz="1400" b="1" dirty="0">
                <a:solidFill>
                  <a:srgbClr val="7030A0"/>
                </a:solidFill>
              </a:rPr>
              <a:t>            pause(</a:t>
            </a:r>
            <a:r>
              <a:rPr lang="en-CA" sz="1400" b="1" dirty="0" err="1">
                <a:solidFill>
                  <a:srgbClr val="7030A0"/>
                </a:solidFill>
              </a:rPr>
              <a:t>framesPerSecond</a:t>
            </a:r>
            <a:r>
              <a:rPr lang="en-CA" sz="1400" b="1" dirty="0">
                <a:solidFill>
                  <a:srgbClr val="7030A0"/>
                </a:solidFill>
              </a:rPr>
              <a:t>);</a:t>
            </a:r>
          </a:p>
          <a:p>
            <a:r>
              <a:rPr lang="en-CA" sz="1400" b="1" dirty="0">
                <a:solidFill>
                  <a:srgbClr val="7030A0"/>
                </a:solidFill>
              </a:rPr>
              <a:t>        } </a:t>
            </a:r>
          </a:p>
          <a:p>
            <a:r>
              <a:rPr lang="en-CA" sz="1400" b="1" dirty="0">
                <a:solidFill>
                  <a:srgbClr val="7030A0"/>
                </a:solidFill>
              </a:rPr>
              <a:t>        catch (</a:t>
            </a:r>
            <a:r>
              <a:rPr lang="en-CA" sz="1400" b="1" dirty="0" err="1">
                <a:solidFill>
                  <a:srgbClr val="7030A0"/>
                </a:solidFill>
              </a:rPr>
              <a:t>InterruptedException</a:t>
            </a:r>
            <a:r>
              <a:rPr lang="en-CA" sz="1400" b="1" dirty="0">
                <a:solidFill>
                  <a:srgbClr val="7030A0"/>
                </a:solidFill>
              </a:rPr>
              <a:t> e)  {</a:t>
            </a:r>
          </a:p>
          <a:p>
            <a:r>
              <a:rPr lang="en-CA" sz="1400" b="1" dirty="0">
                <a:solidFill>
                  <a:srgbClr val="7030A0"/>
                </a:solidFill>
              </a:rPr>
              <a:t>                    </a:t>
            </a:r>
            <a:r>
              <a:rPr lang="en-CA" sz="1400" b="1" dirty="0" err="1">
                <a:solidFill>
                  <a:srgbClr val="7030A0"/>
                </a:solidFill>
              </a:rPr>
              <a:t>System.out.println</a:t>
            </a:r>
            <a:r>
              <a:rPr lang="en-CA" sz="1400" b="1" dirty="0">
                <a:solidFill>
                  <a:srgbClr val="7030A0"/>
                </a:solidFill>
              </a:rPr>
              <a:t>("Error occurred: “ + </a:t>
            </a:r>
            <a:r>
              <a:rPr lang="en-CA" sz="1400" b="1" dirty="0" err="1">
                <a:solidFill>
                  <a:srgbClr val="7030A0"/>
                </a:solidFill>
              </a:rPr>
              <a:t>e.getMessage</a:t>
            </a:r>
            <a:r>
              <a:rPr lang="en-CA" sz="1400" b="1" dirty="0">
                <a:solidFill>
                  <a:srgbClr val="7030A0"/>
                </a:solidFill>
              </a:rPr>
              <a:t>( ) );    }</a:t>
            </a:r>
          </a:p>
          <a:p>
            <a:endParaRPr lang="en-CA" b="1" dirty="0">
              <a:solidFill>
                <a:srgbClr val="7030A0"/>
              </a:solidFill>
            </a:endParaRPr>
          </a:p>
          <a:p>
            <a:endParaRPr lang="en-CA" b="1" dirty="0">
              <a:solidFill>
                <a:srgbClr val="7030A0"/>
              </a:solidFill>
            </a:endParaRPr>
          </a:p>
          <a:p>
            <a:endParaRPr lang="en-CA" b="1" dirty="0">
              <a:solidFill>
                <a:srgbClr val="7030A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endParaRPr lang="en-CA" b="1" dirty="0">
              <a:solidFill>
                <a:srgbClr val="FF0000"/>
              </a:solidFill>
            </a:endParaRPr>
          </a:p>
          <a:p>
            <a:r>
              <a:rPr lang="en-CA" b="1" dirty="0">
                <a:solidFill>
                  <a:srgbClr val="FF0000"/>
                </a:solidFill>
              </a:rPr>
              <a:t>}</a:t>
            </a:r>
            <a:r>
              <a:rPr lang="en-CA" dirty="0"/>
              <a:t>}   </a:t>
            </a:r>
          </a:p>
        </p:txBody>
      </p:sp>
      <p:sp>
        <p:nvSpPr>
          <p:cNvPr id="12" name="TextBox 11">
            <a:extLst>
              <a:ext uri="{FF2B5EF4-FFF2-40B4-BE49-F238E27FC236}">
                <a16:creationId xmlns:a16="http://schemas.microsoft.com/office/drawing/2014/main" id="{0F35FD27-5B3A-3804-6FDB-239F90E1BCF2}"/>
              </a:ext>
            </a:extLst>
          </p:cNvPr>
          <p:cNvSpPr txBox="1"/>
          <p:nvPr/>
        </p:nvSpPr>
        <p:spPr>
          <a:xfrm>
            <a:off x="405368" y="3429000"/>
            <a:ext cx="5752191" cy="738664"/>
          </a:xfrm>
          <a:prstGeom prst="rect">
            <a:avLst/>
          </a:prstGeom>
          <a:noFill/>
        </p:spPr>
        <p:txBody>
          <a:bodyPr wrap="square" rtlCol="0">
            <a:spAutoFit/>
          </a:bodyPr>
          <a:lstStyle/>
          <a:p>
            <a:r>
              <a:rPr lang="en-CA" sz="1400" b="1" dirty="0">
                <a:solidFill>
                  <a:schemeClr val="accent2">
                    <a:lumMod val="75000"/>
                  </a:schemeClr>
                </a:solidFill>
              </a:rPr>
              <a:t>catch (</a:t>
            </a:r>
            <a:r>
              <a:rPr lang="en-CA" sz="1400" b="1" dirty="0" err="1">
                <a:solidFill>
                  <a:schemeClr val="accent2">
                    <a:lumMod val="75000"/>
                  </a:schemeClr>
                </a:solidFill>
              </a:rPr>
              <a:t>InputMismatchException</a:t>
            </a:r>
            <a:r>
              <a:rPr lang="en-CA" sz="1400" b="1" dirty="0">
                <a:solidFill>
                  <a:schemeClr val="accent2">
                    <a:lumMod val="75000"/>
                  </a:schemeClr>
                </a:solidFill>
              </a:rPr>
              <a:t> e )  {</a:t>
            </a:r>
          </a:p>
          <a:p>
            <a:r>
              <a:rPr lang="en-CA" sz="1400" b="1" dirty="0">
                <a:solidFill>
                  <a:schemeClr val="accent2">
                    <a:lumMod val="75000"/>
                  </a:schemeClr>
                </a:solidFill>
              </a:rPr>
              <a:t>            </a:t>
            </a:r>
            <a:r>
              <a:rPr lang="en-CA" sz="1400" b="1" dirty="0" err="1">
                <a:solidFill>
                  <a:schemeClr val="accent2">
                    <a:lumMod val="75000"/>
                  </a:schemeClr>
                </a:solidFill>
              </a:rPr>
              <a:t>System.out.println</a:t>
            </a:r>
            <a:r>
              <a:rPr lang="en-CA" sz="1400" b="1" dirty="0">
                <a:solidFill>
                  <a:schemeClr val="accent2">
                    <a:lumMod val="75000"/>
                  </a:schemeClr>
                </a:solidFill>
              </a:rPr>
              <a:t>("Error: please supply an integer");</a:t>
            </a:r>
            <a:br>
              <a:rPr lang="en-CA" sz="1400" b="1" dirty="0">
                <a:solidFill>
                  <a:schemeClr val="accent2">
                    <a:lumMod val="75000"/>
                  </a:schemeClr>
                </a:solidFill>
              </a:rPr>
            </a:br>
            <a:r>
              <a:rPr lang="en-CA" sz="1400" b="1" dirty="0">
                <a:solidFill>
                  <a:schemeClr val="accent2">
                    <a:lumMod val="75000"/>
                  </a:schemeClr>
                </a:solidFill>
              </a:rPr>
              <a:t>            </a:t>
            </a:r>
            <a:r>
              <a:rPr lang="en-CA" sz="1400" b="1" dirty="0" err="1">
                <a:solidFill>
                  <a:schemeClr val="accent2">
                    <a:lumMod val="75000"/>
                  </a:schemeClr>
                </a:solidFill>
              </a:rPr>
              <a:t>sc.next</a:t>
            </a:r>
            <a:r>
              <a:rPr lang="en-CA" sz="1400" b="1" dirty="0">
                <a:solidFill>
                  <a:schemeClr val="accent2">
                    <a:lumMod val="75000"/>
                  </a:schemeClr>
                </a:solidFill>
              </a:rPr>
              <a:t>();     }</a:t>
            </a:r>
          </a:p>
        </p:txBody>
      </p:sp>
      <p:sp>
        <p:nvSpPr>
          <p:cNvPr id="14" name="TextBox 13">
            <a:extLst>
              <a:ext uri="{FF2B5EF4-FFF2-40B4-BE49-F238E27FC236}">
                <a16:creationId xmlns:a16="http://schemas.microsoft.com/office/drawing/2014/main" id="{B4918EE2-8C49-CD25-16C9-8F3AEFBF4990}"/>
              </a:ext>
            </a:extLst>
          </p:cNvPr>
          <p:cNvSpPr txBox="1"/>
          <p:nvPr/>
        </p:nvSpPr>
        <p:spPr>
          <a:xfrm>
            <a:off x="405368" y="4167664"/>
            <a:ext cx="6118860" cy="523220"/>
          </a:xfrm>
          <a:prstGeom prst="rect">
            <a:avLst/>
          </a:prstGeom>
          <a:noFill/>
        </p:spPr>
        <p:txBody>
          <a:bodyPr wrap="square">
            <a:spAutoFit/>
          </a:bodyPr>
          <a:lstStyle/>
          <a:p>
            <a:r>
              <a:rPr lang="en-CA" sz="1400" b="1" dirty="0">
                <a:solidFill>
                  <a:schemeClr val="accent1">
                    <a:lumMod val="75000"/>
                  </a:schemeClr>
                </a:solidFill>
              </a:rPr>
              <a:t>catch (</a:t>
            </a:r>
            <a:r>
              <a:rPr lang="en-CA" sz="1400" b="1" dirty="0" err="1">
                <a:solidFill>
                  <a:schemeClr val="accent1">
                    <a:lumMod val="75000"/>
                  </a:schemeClr>
                </a:solidFill>
              </a:rPr>
              <a:t>IllegalArgumentException</a:t>
            </a:r>
            <a:r>
              <a:rPr lang="en-CA" sz="1400" b="1" dirty="0">
                <a:solidFill>
                  <a:schemeClr val="accent1">
                    <a:lumMod val="75000"/>
                  </a:schemeClr>
                </a:solidFill>
              </a:rPr>
              <a:t> e)  {                        </a:t>
            </a:r>
          </a:p>
          <a:p>
            <a:r>
              <a:rPr lang="en-CA" sz="1400" b="1" dirty="0">
                <a:solidFill>
                  <a:schemeClr val="accent1">
                    <a:lumMod val="75000"/>
                  </a:schemeClr>
                </a:solidFill>
              </a:rPr>
              <a:t>           </a:t>
            </a:r>
            <a:r>
              <a:rPr lang="en-CA" sz="1400" b="1" dirty="0" err="1">
                <a:solidFill>
                  <a:schemeClr val="accent1">
                    <a:lumMod val="75000"/>
                  </a:schemeClr>
                </a:solidFill>
              </a:rPr>
              <a:t>System.out.println</a:t>
            </a:r>
            <a:r>
              <a:rPr lang="en-CA" sz="1400" b="1" dirty="0">
                <a:solidFill>
                  <a:schemeClr val="accent1">
                    <a:lumMod val="75000"/>
                  </a:schemeClr>
                </a:solidFill>
              </a:rPr>
              <a:t>("Error: must be a positive integer, please try again");   }       </a:t>
            </a:r>
          </a:p>
        </p:txBody>
      </p:sp>
      <p:sp>
        <p:nvSpPr>
          <p:cNvPr id="16" name="TextBox 15">
            <a:extLst>
              <a:ext uri="{FF2B5EF4-FFF2-40B4-BE49-F238E27FC236}">
                <a16:creationId xmlns:a16="http://schemas.microsoft.com/office/drawing/2014/main" id="{D10D5EF9-5F6C-2498-CCA5-E3C0A9B68A7C}"/>
              </a:ext>
            </a:extLst>
          </p:cNvPr>
          <p:cNvSpPr txBox="1"/>
          <p:nvPr/>
        </p:nvSpPr>
        <p:spPr>
          <a:xfrm>
            <a:off x="405368" y="4690884"/>
            <a:ext cx="6118860" cy="523220"/>
          </a:xfrm>
          <a:prstGeom prst="rect">
            <a:avLst/>
          </a:prstGeom>
          <a:noFill/>
        </p:spPr>
        <p:txBody>
          <a:bodyPr wrap="square">
            <a:spAutoFit/>
          </a:bodyPr>
          <a:lstStyle/>
          <a:p>
            <a:r>
              <a:rPr lang="en-CA" sz="1400" dirty="0"/>
              <a:t>catch (</a:t>
            </a:r>
            <a:r>
              <a:rPr lang="en-CA" sz="1400" dirty="0" err="1"/>
              <a:t>ArithmeticException</a:t>
            </a:r>
            <a:r>
              <a:rPr lang="en-CA" sz="1400" dirty="0"/>
              <a:t> e) {                        </a:t>
            </a:r>
          </a:p>
          <a:p>
            <a:r>
              <a:rPr lang="en-CA" sz="1400" dirty="0"/>
              <a:t>           </a:t>
            </a:r>
            <a:r>
              <a:rPr lang="en-CA" sz="1400" dirty="0" err="1"/>
              <a:t>System.out.println</a:t>
            </a:r>
            <a:r>
              <a:rPr lang="en-CA" sz="1400" dirty="0"/>
              <a:t>("Error: integer must be &gt; 0”);   }</a:t>
            </a:r>
          </a:p>
        </p:txBody>
      </p:sp>
      <p:sp>
        <p:nvSpPr>
          <p:cNvPr id="18" name="TextBox 17">
            <a:extLst>
              <a:ext uri="{FF2B5EF4-FFF2-40B4-BE49-F238E27FC236}">
                <a16:creationId xmlns:a16="http://schemas.microsoft.com/office/drawing/2014/main" id="{5D164F6C-B442-06E4-D0C5-42F9DF26E3ED}"/>
              </a:ext>
            </a:extLst>
          </p:cNvPr>
          <p:cNvSpPr txBox="1"/>
          <p:nvPr/>
        </p:nvSpPr>
        <p:spPr>
          <a:xfrm>
            <a:off x="361156" y="5206769"/>
            <a:ext cx="6118860" cy="523220"/>
          </a:xfrm>
          <a:prstGeom prst="rect">
            <a:avLst/>
          </a:prstGeom>
          <a:noFill/>
        </p:spPr>
        <p:txBody>
          <a:bodyPr wrap="square">
            <a:spAutoFit/>
          </a:bodyPr>
          <a:lstStyle/>
          <a:p>
            <a:r>
              <a:rPr lang="en-CA" sz="1400" dirty="0">
                <a:solidFill>
                  <a:srgbClr val="FF3399"/>
                </a:solidFill>
              </a:rPr>
              <a:t>catch (Exception e ) {                      </a:t>
            </a:r>
          </a:p>
          <a:p>
            <a:r>
              <a:rPr lang="en-CA" sz="1400" dirty="0">
                <a:solidFill>
                  <a:srgbClr val="FF3399"/>
                </a:solidFill>
              </a:rPr>
              <a:t>          </a:t>
            </a:r>
            <a:r>
              <a:rPr lang="en-CA" sz="1400" dirty="0" err="1">
                <a:solidFill>
                  <a:srgbClr val="FF3399"/>
                </a:solidFill>
              </a:rPr>
              <a:t>System.out.println</a:t>
            </a:r>
            <a:r>
              <a:rPr lang="en-CA" sz="1400" dirty="0">
                <a:solidFill>
                  <a:srgbClr val="FF3399"/>
                </a:solidFill>
              </a:rPr>
              <a:t>("Error: unknown, please try again ");  } </a:t>
            </a:r>
          </a:p>
        </p:txBody>
      </p:sp>
      <p:sp>
        <p:nvSpPr>
          <p:cNvPr id="8" name="TextBox 7">
            <a:extLst>
              <a:ext uri="{FF2B5EF4-FFF2-40B4-BE49-F238E27FC236}">
                <a16:creationId xmlns:a16="http://schemas.microsoft.com/office/drawing/2014/main" id="{9D0B538F-A7C9-ED6A-040B-3C893D7C119E}"/>
              </a:ext>
            </a:extLst>
          </p:cNvPr>
          <p:cNvSpPr txBox="1"/>
          <p:nvPr/>
        </p:nvSpPr>
        <p:spPr>
          <a:xfrm>
            <a:off x="6974794" y="95658"/>
            <a:ext cx="4856049" cy="5632311"/>
          </a:xfrm>
          <a:prstGeom prst="rect">
            <a:avLst/>
          </a:prstGeom>
          <a:noFill/>
        </p:spPr>
        <p:txBody>
          <a:bodyPr wrap="square" rtlCol="0">
            <a:spAutoFit/>
          </a:bodyPr>
          <a:lstStyle/>
          <a:p>
            <a:r>
              <a:rPr lang="en-CA" dirty="0"/>
              <a:t>When a method throws a checked exception, any calling method (in this case, the main method) is aware of this possibility and must either catch the exception or declare that it may propagate it further. </a:t>
            </a:r>
          </a:p>
          <a:p>
            <a:endParaRPr lang="en-CA" dirty="0"/>
          </a:p>
          <a:p>
            <a:r>
              <a:rPr lang="en-CA" dirty="0"/>
              <a:t>In the main method, we are catching the unchecked </a:t>
            </a:r>
            <a:r>
              <a:rPr lang="en-CA" dirty="0" err="1"/>
              <a:t>ArithmeticException</a:t>
            </a:r>
            <a:r>
              <a:rPr lang="en-CA" dirty="0"/>
              <a:t> using the catch block, which allows us to handle the exception gracefully by displaying an error message to the user and giving them a chance to try again.</a:t>
            </a:r>
          </a:p>
          <a:p>
            <a:endParaRPr lang="en-CA" dirty="0"/>
          </a:p>
          <a:p>
            <a:r>
              <a:rPr lang="en-CA" dirty="0"/>
              <a:t>Keep in mind that if a method throws an unchecked exception (subclass of </a:t>
            </a:r>
            <a:r>
              <a:rPr lang="en-CA" dirty="0" err="1"/>
              <a:t>RuntimeException</a:t>
            </a:r>
            <a:r>
              <a:rPr lang="en-CA" dirty="0"/>
              <a:t>), you don't need to declare it in the throws clause. </a:t>
            </a:r>
          </a:p>
          <a:p>
            <a:endParaRPr lang="en-CA" dirty="0"/>
          </a:p>
          <a:p>
            <a:r>
              <a:rPr lang="en-CA" dirty="0"/>
              <a:t>Unchecked exceptions do not need to be caught or declared explicitly, which is different from checked exceptions.</a:t>
            </a:r>
          </a:p>
        </p:txBody>
      </p:sp>
    </p:spTree>
    <p:extLst>
      <p:ext uri="{BB962C8B-B14F-4D97-AF65-F5344CB8AC3E}">
        <p14:creationId xmlns:p14="http://schemas.microsoft.com/office/powerpoint/2010/main" val="1514968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917AA1-9FA2-7551-7636-C298EEACD604}"/>
              </a:ext>
            </a:extLst>
          </p:cNvPr>
          <p:cNvSpPr txBox="1"/>
          <p:nvPr/>
        </p:nvSpPr>
        <p:spPr>
          <a:xfrm>
            <a:off x="253766" y="1"/>
            <a:ext cx="3454167" cy="5170646"/>
          </a:xfrm>
          <a:prstGeom prst="rect">
            <a:avLst/>
          </a:prstGeom>
          <a:noFill/>
        </p:spPr>
        <p:txBody>
          <a:bodyPr wrap="square">
            <a:spAutoFit/>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Practice Test Question.</a:t>
            </a:r>
          </a:p>
          <a:p>
            <a:endParaRPr lang="en-US" sz="3200" dirty="0">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Write code to accept an integer input from the keyboard using a </a:t>
            </a:r>
            <a:r>
              <a:rPr lang="en-US" b="1" dirty="0">
                <a:effectLst/>
                <a:latin typeface="Calibri" panose="020F0502020204030204" pitchFamily="34" charset="0"/>
                <a:ea typeface="Calibri" panose="020F0502020204030204" pitchFamily="34" charset="0"/>
                <a:cs typeface="Times New Roman" panose="02020603050405020304" pitchFamily="18" charset="0"/>
              </a:rPr>
              <a:t>Scanner</a:t>
            </a:r>
            <a:r>
              <a:rPr lang="en-US" dirty="0">
                <a:effectLst/>
                <a:latin typeface="Calibri" panose="020F0502020204030204" pitchFamily="34" charset="0"/>
                <a:ea typeface="Calibri" panose="020F0502020204030204" pitchFamily="34" charset="0"/>
                <a:cs typeface="Times New Roman" panose="02020603050405020304" pitchFamily="18" charset="0"/>
              </a:rPr>
              <a:t> called </a:t>
            </a:r>
            <a:r>
              <a:rPr lang="en-US" b="1" dirty="0">
                <a:effectLst/>
                <a:latin typeface="Calibri" panose="020F0502020204030204" pitchFamily="34" charset="0"/>
                <a:ea typeface="Calibri" panose="020F0502020204030204" pitchFamily="34" charset="0"/>
                <a:cs typeface="Times New Roman" panose="02020603050405020304" pitchFamily="18" charset="0"/>
              </a:rPr>
              <a:t>input </a:t>
            </a:r>
            <a:r>
              <a:rPr lang="en-US"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The input should be stored in a new variable called </a:t>
            </a:r>
            <a:r>
              <a:rPr lang="en-US" b="1" dirty="0">
                <a:effectLst/>
                <a:latin typeface="Calibri" panose="020F0502020204030204" pitchFamily="34" charset="0"/>
                <a:ea typeface="Calibri" panose="020F0502020204030204" pitchFamily="34" charset="0"/>
                <a:cs typeface="Times New Roman" panose="02020603050405020304" pitchFamily="18" charset="0"/>
              </a:rPr>
              <a:t>number</a:t>
            </a:r>
            <a:r>
              <a:rPr lang="en-US" dirty="0">
                <a:effectLst/>
                <a:latin typeface="Calibri" panose="020F0502020204030204" pitchFamily="34" charset="0"/>
                <a:ea typeface="Calibri" panose="020F0502020204030204" pitchFamily="34" charset="0"/>
                <a:cs typeface="Times New Roman" panose="02020603050405020304" pitchFamily="18" charset="0"/>
              </a:rPr>
              <a:t>.  If the user enters something that is not an integer, the variable </a:t>
            </a:r>
            <a:r>
              <a:rPr lang="en-US" b="1" dirty="0">
                <a:effectLst/>
                <a:latin typeface="Calibri" panose="020F0502020204030204" pitchFamily="34" charset="0"/>
                <a:ea typeface="Calibri" panose="020F0502020204030204" pitchFamily="34" charset="0"/>
                <a:cs typeface="Times New Roman" panose="02020603050405020304" pitchFamily="18" charset="0"/>
              </a:rPr>
              <a:t>number</a:t>
            </a:r>
            <a:r>
              <a:rPr lang="en-US" dirty="0">
                <a:effectLst/>
                <a:latin typeface="Calibri" panose="020F0502020204030204" pitchFamily="34" charset="0"/>
                <a:ea typeface="Calibri" panose="020F0502020204030204" pitchFamily="34" charset="0"/>
                <a:cs typeface="Times New Roman" panose="02020603050405020304" pitchFamily="18" charset="0"/>
              </a:rPr>
              <a:t> should be assigned the value </a:t>
            </a:r>
            <a:r>
              <a:rPr lang="en-US" b="1" dirty="0">
                <a:effectLst/>
                <a:latin typeface="Calibri" panose="020F0502020204030204" pitchFamily="34" charset="0"/>
                <a:ea typeface="Calibri" panose="020F0502020204030204" pitchFamily="34" charset="0"/>
                <a:cs typeface="Times New Roman" panose="02020603050405020304" pitchFamily="18" charset="0"/>
              </a:rPr>
              <a:t>-999</a:t>
            </a:r>
            <a:r>
              <a:rPr lang="en-US"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400" dirty="0">
              <a:latin typeface="Calibri" panose="020F0502020204030204" pitchFamily="34" charset="0"/>
              <a:cs typeface="Times New Roman" panose="02020603050405020304" pitchFamily="18" charset="0"/>
            </a:endParaRPr>
          </a:p>
          <a:p>
            <a:r>
              <a:rPr lang="en-US" sz="2400" dirty="0">
                <a:latin typeface="Calibri" panose="020F0502020204030204" pitchFamily="34" charset="0"/>
                <a:cs typeface="Times New Roman" panose="02020603050405020304" pitchFamily="18" charset="0"/>
              </a:rPr>
              <a:t>NB: uncheck exception: </a:t>
            </a:r>
            <a:r>
              <a:rPr lang="en-CA" sz="2400" b="1" dirty="0" err="1">
                <a:solidFill>
                  <a:srgbClr val="00B050"/>
                </a:solidFill>
              </a:rPr>
              <a:t>InputMismatchException</a:t>
            </a:r>
            <a:endParaRPr lang="en-CA" sz="2400" dirty="0"/>
          </a:p>
        </p:txBody>
      </p:sp>
      <p:sp>
        <p:nvSpPr>
          <p:cNvPr id="6" name="TextBox 5">
            <a:extLst>
              <a:ext uri="{FF2B5EF4-FFF2-40B4-BE49-F238E27FC236}">
                <a16:creationId xmlns:a16="http://schemas.microsoft.com/office/drawing/2014/main" id="{F36846E8-0A93-881E-62B2-F0AA2D5B2B6F}"/>
              </a:ext>
            </a:extLst>
          </p:cNvPr>
          <p:cNvSpPr txBox="1"/>
          <p:nvPr/>
        </p:nvSpPr>
        <p:spPr>
          <a:xfrm>
            <a:off x="3707933" y="0"/>
            <a:ext cx="7782887" cy="6309420"/>
          </a:xfrm>
          <a:prstGeom prst="rect">
            <a:avLst/>
          </a:prstGeom>
          <a:noFill/>
        </p:spPr>
        <p:txBody>
          <a:bodyPr wrap="square">
            <a:spAutoFit/>
          </a:bodyPr>
          <a:lstStyle/>
          <a:p>
            <a:r>
              <a:rPr lang="en-CA" dirty="0"/>
              <a:t>public class </a:t>
            </a:r>
            <a:r>
              <a:rPr lang="en-CA" dirty="0" err="1"/>
              <a:t>ExceptionDemo</a:t>
            </a:r>
            <a:r>
              <a:rPr lang="en-CA" dirty="0"/>
              <a:t> {</a:t>
            </a:r>
          </a:p>
          <a:p>
            <a:r>
              <a:rPr lang="en-CA" dirty="0"/>
              <a:t>    public static void main(String[] </a:t>
            </a:r>
            <a:r>
              <a:rPr lang="en-CA" dirty="0" err="1"/>
              <a:t>args</a:t>
            </a:r>
            <a:r>
              <a:rPr lang="en-CA" dirty="0"/>
              <a:t>) {</a:t>
            </a:r>
          </a:p>
          <a:p>
            <a:r>
              <a:rPr lang="en-CA" dirty="0"/>
              <a:t>        Scanner input = new Scanner(System.in);</a:t>
            </a:r>
          </a:p>
          <a:p>
            <a:r>
              <a:rPr lang="en-CA" dirty="0"/>
              <a:t>        int number ;</a:t>
            </a:r>
          </a:p>
          <a:p>
            <a:r>
              <a:rPr lang="en-CA" sz="2000" b="1" dirty="0">
                <a:solidFill>
                  <a:srgbClr val="FF0000"/>
                </a:solidFill>
              </a:rPr>
              <a:t>              try{</a:t>
            </a:r>
          </a:p>
          <a:p>
            <a:pPr lvl="2"/>
            <a:r>
              <a:rPr lang="en-CA" sz="2000" b="1" dirty="0">
                <a:solidFill>
                  <a:srgbClr val="FF0000"/>
                </a:solidFill>
              </a:rPr>
              <a:t>            </a:t>
            </a:r>
            <a:r>
              <a:rPr lang="en-CA" sz="2000" b="1" dirty="0" err="1">
                <a:solidFill>
                  <a:srgbClr val="FF0000"/>
                </a:solidFill>
              </a:rPr>
              <a:t>System.out.print</a:t>
            </a:r>
            <a:r>
              <a:rPr lang="en-CA" sz="2000" b="1" dirty="0">
                <a:solidFill>
                  <a:srgbClr val="FF0000"/>
                </a:solidFill>
              </a:rPr>
              <a:t>("Enter an integer: ");</a:t>
            </a:r>
          </a:p>
          <a:p>
            <a:pPr lvl="2"/>
            <a:r>
              <a:rPr lang="en-CA" sz="2000" b="1" dirty="0">
                <a:solidFill>
                  <a:srgbClr val="FF0000"/>
                </a:solidFill>
              </a:rPr>
              <a:t>            number = </a:t>
            </a:r>
            <a:r>
              <a:rPr lang="en-CA" sz="2000" b="1" dirty="0" err="1">
                <a:solidFill>
                  <a:srgbClr val="FF0000"/>
                </a:solidFill>
              </a:rPr>
              <a:t>input.nextInt</a:t>
            </a:r>
            <a:r>
              <a:rPr lang="en-CA" sz="2000" b="1" dirty="0">
                <a:solidFill>
                  <a:srgbClr val="FF0000"/>
                </a:solidFill>
              </a:rPr>
              <a:t>();</a:t>
            </a:r>
          </a:p>
          <a:p>
            <a:pPr lvl="2"/>
            <a:endParaRPr lang="en-CA" sz="2000" b="1" dirty="0">
              <a:solidFill>
                <a:srgbClr val="FF0000"/>
              </a:solidFill>
            </a:endParaRPr>
          </a:p>
          <a:p>
            <a:pPr lvl="2"/>
            <a:r>
              <a:rPr lang="en-CA" sz="2000" b="1" dirty="0">
                <a:solidFill>
                  <a:srgbClr val="FF0000"/>
                </a:solidFill>
              </a:rPr>
              <a:t>            </a:t>
            </a:r>
            <a:r>
              <a:rPr lang="en-CA" sz="2000" b="1" dirty="0" err="1">
                <a:solidFill>
                  <a:srgbClr val="FF0000"/>
                </a:solidFill>
              </a:rPr>
              <a:t>System.out.println</a:t>
            </a:r>
            <a:r>
              <a:rPr lang="en-CA" sz="2000" b="1" dirty="0">
                <a:solidFill>
                  <a:srgbClr val="FF0000"/>
                </a:solidFill>
              </a:rPr>
              <a:t>( "The number entered is " + number);</a:t>
            </a:r>
          </a:p>
          <a:p>
            <a:pPr lvl="2"/>
            <a:endParaRPr lang="en-CA" sz="2000" b="1" dirty="0">
              <a:solidFill>
                <a:srgbClr val="FF0000"/>
              </a:solidFill>
            </a:endParaRPr>
          </a:p>
          <a:p>
            <a:pPr lvl="2"/>
            <a:r>
              <a:rPr lang="en-CA" sz="2000" b="1" dirty="0">
                <a:solidFill>
                  <a:srgbClr val="FF0000"/>
                </a:solidFill>
              </a:rPr>
              <a:t>}</a:t>
            </a:r>
          </a:p>
          <a:p>
            <a:pPr lvl="2"/>
            <a:r>
              <a:rPr lang="en-CA" sz="2000" b="1" dirty="0">
                <a:solidFill>
                  <a:srgbClr val="00B050"/>
                </a:solidFill>
              </a:rPr>
              <a:t>   catch (</a:t>
            </a:r>
            <a:r>
              <a:rPr lang="en-CA" sz="2000" b="1" dirty="0" err="1">
                <a:solidFill>
                  <a:srgbClr val="00B050"/>
                </a:solidFill>
              </a:rPr>
              <a:t>InputMismatchException</a:t>
            </a:r>
            <a:r>
              <a:rPr lang="en-CA" sz="2000" b="1" dirty="0">
                <a:solidFill>
                  <a:srgbClr val="00B050"/>
                </a:solidFill>
              </a:rPr>
              <a:t> ex) {</a:t>
            </a:r>
          </a:p>
          <a:p>
            <a:pPr lvl="2"/>
            <a:r>
              <a:rPr lang="en-CA" sz="2000" b="1" dirty="0">
                <a:solidFill>
                  <a:srgbClr val="00B050"/>
                </a:solidFill>
              </a:rPr>
              <a:t>            </a:t>
            </a:r>
            <a:r>
              <a:rPr lang="en-CA" sz="2000" b="1" dirty="0" err="1">
                <a:solidFill>
                  <a:srgbClr val="00B050"/>
                </a:solidFill>
              </a:rPr>
              <a:t>System.out.println</a:t>
            </a:r>
            <a:r>
              <a:rPr lang="en-CA" sz="2000" b="1" dirty="0">
                <a:solidFill>
                  <a:srgbClr val="00B050"/>
                </a:solidFill>
              </a:rPr>
              <a:t>("Try again. (" +</a:t>
            </a:r>
          </a:p>
          <a:p>
            <a:pPr lvl="2"/>
            <a:r>
              <a:rPr lang="en-CA" sz="2000" b="1" dirty="0">
                <a:solidFill>
                  <a:srgbClr val="00B050"/>
                </a:solidFill>
              </a:rPr>
              <a:t>                    "Incorrect input: an integer is required)");</a:t>
            </a:r>
          </a:p>
          <a:p>
            <a:pPr lvl="2"/>
            <a:r>
              <a:rPr lang="en-CA" sz="2000" b="1" dirty="0">
                <a:solidFill>
                  <a:srgbClr val="00B050"/>
                </a:solidFill>
              </a:rPr>
              <a:t>            number = -999;</a:t>
            </a:r>
          </a:p>
          <a:p>
            <a:pPr lvl="2"/>
            <a:r>
              <a:rPr lang="en-CA" sz="2000" b="1" dirty="0">
                <a:solidFill>
                  <a:srgbClr val="00B050"/>
                </a:solidFill>
              </a:rPr>
              <a:t>            </a:t>
            </a:r>
            <a:r>
              <a:rPr lang="en-CA" sz="2000" b="1" dirty="0" err="1">
                <a:solidFill>
                  <a:schemeClr val="accent2">
                    <a:lumMod val="75000"/>
                  </a:schemeClr>
                </a:solidFill>
              </a:rPr>
              <a:t>input.nextLine</a:t>
            </a:r>
            <a:r>
              <a:rPr lang="en-CA" sz="2000" b="1" dirty="0">
                <a:solidFill>
                  <a:schemeClr val="accent2">
                    <a:lumMod val="75000"/>
                  </a:schemeClr>
                </a:solidFill>
              </a:rPr>
              <a:t>();   //to clear the line</a:t>
            </a:r>
          </a:p>
          <a:p>
            <a:pPr lvl="2"/>
            <a:r>
              <a:rPr lang="en-CA" sz="2000" b="1" dirty="0">
                <a:solidFill>
                  <a:srgbClr val="00B050"/>
                </a:solidFill>
              </a:rPr>
              <a:t>         }</a:t>
            </a:r>
            <a:endParaRPr lang="en-CA" sz="1600" b="1" dirty="0">
              <a:solidFill>
                <a:srgbClr val="00B050"/>
              </a:solidFill>
            </a:endParaRPr>
          </a:p>
          <a:p>
            <a:pPr lvl="2"/>
            <a:r>
              <a:rPr lang="en-CA" sz="1800" b="1" dirty="0" err="1">
                <a:solidFill>
                  <a:schemeClr val="accent2">
                    <a:lumMod val="75000"/>
                  </a:schemeClr>
                </a:solidFill>
              </a:rPr>
              <a:t>input.nextLine</a:t>
            </a:r>
            <a:r>
              <a:rPr lang="en-CA" sz="1800" b="1" dirty="0">
                <a:solidFill>
                  <a:schemeClr val="accent2">
                    <a:lumMod val="75000"/>
                  </a:schemeClr>
                </a:solidFill>
              </a:rPr>
              <a:t>();   //to clear the line</a:t>
            </a:r>
          </a:p>
          <a:p>
            <a:pPr lvl="2"/>
            <a:endParaRPr lang="en-CA" b="1" dirty="0">
              <a:solidFill>
                <a:schemeClr val="accent2">
                  <a:lumMod val="75000"/>
                </a:schemeClr>
              </a:solidFill>
            </a:endParaRPr>
          </a:p>
          <a:p>
            <a:pPr lvl="2"/>
            <a:r>
              <a:rPr lang="en-CA" dirty="0"/>
              <a:t>}  //main</a:t>
            </a:r>
          </a:p>
          <a:p>
            <a:r>
              <a:rPr lang="en-CA" dirty="0"/>
              <a:t>}</a:t>
            </a:r>
          </a:p>
        </p:txBody>
      </p:sp>
    </p:spTree>
    <p:extLst>
      <p:ext uri="{BB962C8B-B14F-4D97-AF65-F5344CB8AC3E}">
        <p14:creationId xmlns:p14="http://schemas.microsoft.com/office/powerpoint/2010/main" val="16065436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AA61035-B032-E794-1B8F-E9B7F15B1C25}"/>
              </a:ext>
            </a:extLst>
          </p:cNvPr>
          <p:cNvSpPr txBox="1"/>
          <p:nvPr/>
        </p:nvSpPr>
        <p:spPr>
          <a:xfrm>
            <a:off x="805342" y="60944"/>
            <a:ext cx="9001387" cy="6986528"/>
          </a:xfrm>
          <a:prstGeom prst="rect">
            <a:avLst/>
          </a:prstGeom>
          <a:noFill/>
        </p:spPr>
        <p:txBody>
          <a:bodyPr wrap="square">
            <a:spAutoFit/>
          </a:bodyPr>
          <a:lstStyle/>
          <a:p>
            <a:r>
              <a:rPr lang="en-CA" dirty="0"/>
              <a:t>public class </a:t>
            </a:r>
            <a:r>
              <a:rPr lang="en-CA" dirty="0" err="1"/>
              <a:t>InputMismatchExceptionDemo</a:t>
            </a:r>
            <a:r>
              <a:rPr lang="en-CA" dirty="0"/>
              <a:t> {</a:t>
            </a:r>
          </a:p>
          <a:p>
            <a:r>
              <a:rPr lang="en-CA" dirty="0"/>
              <a:t>    public static void main(String[] </a:t>
            </a:r>
            <a:r>
              <a:rPr lang="en-CA" dirty="0" err="1"/>
              <a:t>args</a:t>
            </a:r>
            <a:r>
              <a:rPr lang="en-CA" dirty="0"/>
              <a:t>) {</a:t>
            </a:r>
          </a:p>
          <a:p>
            <a:r>
              <a:rPr lang="en-CA" dirty="0"/>
              <a:t>        Scanner input = new Scanner(System.in);</a:t>
            </a:r>
          </a:p>
          <a:p>
            <a:r>
              <a:rPr lang="en-CA" dirty="0"/>
              <a:t>        </a:t>
            </a:r>
            <a:r>
              <a:rPr lang="en-CA" dirty="0" err="1"/>
              <a:t>boolean</a:t>
            </a:r>
            <a:r>
              <a:rPr lang="en-CA" dirty="0"/>
              <a:t> </a:t>
            </a:r>
            <a:r>
              <a:rPr lang="en-CA" dirty="0" err="1"/>
              <a:t>continueInput</a:t>
            </a:r>
            <a:r>
              <a:rPr lang="en-CA" dirty="0"/>
              <a:t> = true;</a:t>
            </a:r>
          </a:p>
          <a:p>
            <a:r>
              <a:rPr lang="en-CA" dirty="0"/>
              <a:t>        int number ;</a:t>
            </a:r>
          </a:p>
          <a:p>
            <a:r>
              <a:rPr lang="en-CA" sz="1600" dirty="0"/>
              <a:t>       do {</a:t>
            </a:r>
          </a:p>
          <a:p>
            <a:pPr lvl="2"/>
            <a:r>
              <a:rPr lang="en-CA" b="1" dirty="0">
                <a:solidFill>
                  <a:srgbClr val="FF0000"/>
                </a:solidFill>
              </a:rPr>
              <a:t>        try{</a:t>
            </a:r>
          </a:p>
          <a:p>
            <a:pPr lvl="2"/>
            <a:r>
              <a:rPr lang="en-CA" b="1" dirty="0">
                <a:solidFill>
                  <a:srgbClr val="FF0000"/>
                </a:solidFill>
              </a:rPr>
              <a:t>            </a:t>
            </a:r>
            <a:r>
              <a:rPr lang="en-CA" b="1" dirty="0" err="1">
                <a:solidFill>
                  <a:srgbClr val="FF0000"/>
                </a:solidFill>
              </a:rPr>
              <a:t>System.out.print</a:t>
            </a:r>
            <a:r>
              <a:rPr lang="en-CA" b="1" dirty="0">
                <a:solidFill>
                  <a:srgbClr val="FF0000"/>
                </a:solidFill>
              </a:rPr>
              <a:t>("Enter an integer: ");</a:t>
            </a:r>
          </a:p>
          <a:p>
            <a:pPr lvl="2"/>
            <a:r>
              <a:rPr lang="en-CA" b="1" dirty="0">
                <a:solidFill>
                  <a:srgbClr val="FF0000"/>
                </a:solidFill>
              </a:rPr>
              <a:t>            number = </a:t>
            </a:r>
            <a:r>
              <a:rPr lang="en-CA" b="1" dirty="0" err="1">
                <a:solidFill>
                  <a:srgbClr val="FF0000"/>
                </a:solidFill>
              </a:rPr>
              <a:t>input.nextInt</a:t>
            </a:r>
            <a:r>
              <a:rPr lang="en-CA" b="1" dirty="0">
                <a:solidFill>
                  <a:srgbClr val="FF0000"/>
                </a:solidFill>
              </a:rPr>
              <a:t>();</a:t>
            </a:r>
          </a:p>
          <a:p>
            <a:pPr lvl="2"/>
            <a:endParaRPr lang="en-CA" b="1" dirty="0">
              <a:solidFill>
                <a:srgbClr val="FF0000"/>
              </a:solidFill>
            </a:endParaRPr>
          </a:p>
          <a:p>
            <a:pPr lvl="2"/>
            <a:r>
              <a:rPr lang="en-CA" b="1" dirty="0">
                <a:solidFill>
                  <a:srgbClr val="FF0000"/>
                </a:solidFill>
              </a:rPr>
              <a:t>            </a:t>
            </a:r>
            <a:r>
              <a:rPr lang="en-CA" b="1" dirty="0" err="1">
                <a:solidFill>
                  <a:srgbClr val="FF0000"/>
                </a:solidFill>
              </a:rPr>
              <a:t>System.out.println</a:t>
            </a:r>
            <a:r>
              <a:rPr lang="en-CA" b="1" dirty="0">
                <a:solidFill>
                  <a:srgbClr val="FF0000"/>
                </a:solidFill>
              </a:rPr>
              <a:t>( "The number entered is " + number);</a:t>
            </a:r>
          </a:p>
          <a:p>
            <a:pPr lvl="2"/>
            <a:endParaRPr lang="en-CA" b="1" dirty="0">
              <a:solidFill>
                <a:srgbClr val="FF0000"/>
              </a:solidFill>
            </a:endParaRPr>
          </a:p>
          <a:p>
            <a:pPr lvl="2"/>
            <a:r>
              <a:rPr lang="en-CA" b="1" dirty="0">
                <a:solidFill>
                  <a:srgbClr val="FF0000"/>
                </a:solidFill>
              </a:rPr>
              <a:t>            </a:t>
            </a:r>
            <a:r>
              <a:rPr lang="en-CA" b="1" dirty="0" err="1">
                <a:solidFill>
                  <a:srgbClr val="FF0000"/>
                </a:solidFill>
              </a:rPr>
              <a:t>continueInput</a:t>
            </a:r>
            <a:r>
              <a:rPr lang="en-CA" b="1" dirty="0">
                <a:solidFill>
                  <a:srgbClr val="FF0000"/>
                </a:solidFill>
              </a:rPr>
              <a:t> = false;</a:t>
            </a:r>
          </a:p>
          <a:p>
            <a:pPr lvl="2"/>
            <a:r>
              <a:rPr lang="en-CA" b="1" dirty="0">
                <a:solidFill>
                  <a:srgbClr val="FF0000"/>
                </a:solidFill>
              </a:rPr>
              <a:t>        }</a:t>
            </a:r>
          </a:p>
          <a:p>
            <a:pPr lvl="2"/>
            <a:r>
              <a:rPr lang="en-CA" b="1" dirty="0">
                <a:solidFill>
                  <a:srgbClr val="00B050"/>
                </a:solidFill>
              </a:rPr>
              <a:t>        catch (</a:t>
            </a:r>
            <a:r>
              <a:rPr lang="en-CA" b="1" dirty="0" err="1">
                <a:solidFill>
                  <a:srgbClr val="00B050"/>
                </a:solidFill>
              </a:rPr>
              <a:t>InputMismatchException</a:t>
            </a:r>
            <a:r>
              <a:rPr lang="en-CA" b="1" dirty="0">
                <a:solidFill>
                  <a:srgbClr val="00B050"/>
                </a:solidFill>
              </a:rPr>
              <a:t> ex) {</a:t>
            </a:r>
          </a:p>
          <a:p>
            <a:pPr lvl="2"/>
            <a:r>
              <a:rPr lang="en-CA" b="1" dirty="0">
                <a:solidFill>
                  <a:srgbClr val="00B050"/>
                </a:solidFill>
              </a:rPr>
              <a:t>            </a:t>
            </a:r>
            <a:r>
              <a:rPr lang="en-CA" b="1" dirty="0" err="1">
                <a:solidFill>
                  <a:srgbClr val="00B050"/>
                </a:solidFill>
              </a:rPr>
              <a:t>System.out.println</a:t>
            </a:r>
            <a:r>
              <a:rPr lang="en-CA" b="1" dirty="0">
                <a:solidFill>
                  <a:srgbClr val="00B050"/>
                </a:solidFill>
              </a:rPr>
              <a:t>("Try again. (" +</a:t>
            </a:r>
          </a:p>
          <a:p>
            <a:pPr lvl="2"/>
            <a:r>
              <a:rPr lang="en-CA" b="1" dirty="0">
                <a:solidFill>
                  <a:srgbClr val="00B050"/>
                </a:solidFill>
              </a:rPr>
              <a:t>                    "Incorrect input: an integer is required)");</a:t>
            </a:r>
          </a:p>
          <a:p>
            <a:pPr lvl="2"/>
            <a:r>
              <a:rPr lang="en-CA" b="1" dirty="0">
                <a:solidFill>
                  <a:srgbClr val="00B050"/>
                </a:solidFill>
              </a:rPr>
              <a:t>            number = -999;</a:t>
            </a:r>
          </a:p>
          <a:p>
            <a:pPr lvl="2"/>
            <a:r>
              <a:rPr lang="en-CA" b="1" dirty="0">
                <a:solidFill>
                  <a:srgbClr val="00B050"/>
                </a:solidFill>
              </a:rPr>
              <a:t>            </a:t>
            </a:r>
            <a:r>
              <a:rPr lang="en-CA" b="1" dirty="0" err="1">
                <a:solidFill>
                  <a:schemeClr val="accent2">
                    <a:lumMod val="75000"/>
                  </a:schemeClr>
                </a:solidFill>
              </a:rPr>
              <a:t>input.nextLine</a:t>
            </a:r>
            <a:r>
              <a:rPr lang="en-CA" b="1" dirty="0">
                <a:solidFill>
                  <a:schemeClr val="accent2">
                    <a:lumMod val="75000"/>
                  </a:schemeClr>
                </a:solidFill>
              </a:rPr>
              <a:t>();   //to clear the line</a:t>
            </a:r>
          </a:p>
          <a:p>
            <a:pPr lvl="2"/>
            <a:r>
              <a:rPr lang="en-CA" b="1" dirty="0">
                <a:solidFill>
                  <a:srgbClr val="00B050"/>
                </a:solidFill>
              </a:rPr>
              <a:t>         }</a:t>
            </a:r>
            <a:endParaRPr lang="en-CA" sz="1400" b="1" dirty="0">
              <a:solidFill>
                <a:srgbClr val="00B050"/>
              </a:solidFill>
            </a:endParaRPr>
          </a:p>
          <a:p>
            <a:pPr lvl="2"/>
            <a:r>
              <a:rPr lang="en-CA" sz="1600" dirty="0"/>
              <a:t>} while (</a:t>
            </a:r>
            <a:r>
              <a:rPr lang="en-CA" sz="1600" dirty="0" err="1"/>
              <a:t>continueInput</a:t>
            </a:r>
            <a:r>
              <a:rPr lang="en-CA" sz="1600" dirty="0"/>
              <a:t>);</a:t>
            </a:r>
          </a:p>
          <a:p>
            <a:pPr lvl="2"/>
            <a:r>
              <a:rPr lang="en-CA" sz="1600" b="1" dirty="0" err="1">
                <a:solidFill>
                  <a:schemeClr val="accent2">
                    <a:lumMod val="75000"/>
                  </a:schemeClr>
                </a:solidFill>
              </a:rPr>
              <a:t>input.nextLine</a:t>
            </a:r>
            <a:r>
              <a:rPr lang="en-CA" sz="1600" b="1" dirty="0">
                <a:solidFill>
                  <a:schemeClr val="accent2">
                    <a:lumMod val="75000"/>
                  </a:schemeClr>
                </a:solidFill>
              </a:rPr>
              <a:t>();   //to clear the line</a:t>
            </a:r>
          </a:p>
          <a:p>
            <a:pPr lvl="2"/>
            <a:endParaRPr lang="en-CA" sz="1600" dirty="0"/>
          </a:p>
          <a:p>
            <a:pPr lvl="2"/>
            <a:r>
              <a:rPr lang="en-CA" sz="1600" dirty="0"/>
              <a:t>}   //main</a:t>
            </a:r>
          </a:p>
          <a:p>
            <a:r>
              <a:rPr lang="en-CA" sz="1600" dirty="0"/>
              <a:t>}</a:t>
            </a:r>
          </a:p>
        </p:txBody>
      </p:sp>
    </p:spTree>
    <p:extLst>
      <p:ext uri="{BB962C8B-B14F-4D97-AF65-F5344CB8AC3E}">
        <p14:creationId xmlns:p14="http://schemas.microsoft.com/office/powerpoint/2010/main" val="369412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59750-506C-C4DA-16BC-6C575C4745B4}"/>
              </a:ext>
            </a:extLst>
          </p:cNvPr>
          <p:cNvSpPr>
            <a:spLocks noGrp="1"/>
          </p:cNvSpPr>
          <p:nvPr>
            <p:ph type="title"/>
          </p:nvPr>
        </p:nvSpPr>
        <p:spPr>
          <a:xfrm>
            <a:off x="838200" y="205734"/>
            <a:ext cx="10515600" cy="1325563"/>
          </a:xfrm>
        </p:spPr>
        <p:txBody>
          <a:bodyPr/>
          <a:lstStyle/>
          <a:p>
            <a:r>
              <a:rPr lang="en-CA" dirty="0"/>
              <a:t>Java Program Error Types</a:t>
            </a:r>
          </a:p>
        </p:txBody>
      </p:sp>
      <p:sp>
        <p:nvSpPr>
          <p:cNvPr id="3" name="TextBox 2">
            <a:extLst>
              <a:ext uri="{FF2B5EF4-FFF2-40B4-BE49-F238E27FC236}">
                <a16:creationId xmlns:a16="http://schemas.microsoft.com/office/drawing/2014/main" id="{39D93174-8428-F5F1-F243-693DDA967A73}"/>
              </a:ext>
            </a:extLst>
          </p:cNvPr>
          <p:cNvSpPr txBox="1"/>
          <p:nvPr/>
        </p:nvSpPr>
        <p:spPr>
          <a:xfrm>
            <a:off x="838200" y="1690688"/>
            <a:ext cx="10766602" cy="4031873"/>
          </a:xfrm>
          <a:prstGeom prst="rect">
            <a:avLst/>
          </a:prstGeom>
          <a:noFill/>
        </p:spPr>
        <p:txBody>
          <a:bodyPr wrap="none" rtlCol="0">
            <a:spAutoFit/>
          </a:bodyPr>
          <a:lstStyle/>
          <a:p>
            <a:pPr marL="457200" indent="-457200">
              <a:buFont typeface="Arial" panose="020B0604020202020204" pitchFamily="34" charset="0"/>
              <a:buChar char="•"/>
            </a:pPr>
            <a:r>
              <a:rPr lang="en-CA" sz="3200" b="1" dirty="0">
                <a:solidFill>
                  <a:schemeClr val="accent2">
                    <a:lumMod val="75000"/>
                  </a:schemeClr>
                </a:solidFill>
              </a:rPr>
              <a:t>Syntax Errors  </a:t>
            </a:r>
            <a:r>
              <a:rPr lang="en-CA" sz="3200" dirty="0"/>
              <a:t>-  program won’t compile until these errors </a:t>
            </a:r>
          </a:p>
          <a:p>
            <a:r>
              <a:rPr lang="en-CA" sz="3200" dirty="0"/>
              <a:t>are resolved</a:t>
            </a:r>
          </a:p>
          <a:p>
            <a:pPr marL="457200" indent="-457200">
              <a:buFont typeface="Arial" panose="020B0604020202020204" pitchFamily="34" charset="0"/>
              <a:buChar char="•"/>
            </a:pPr>
            <a:endParaRPr lang="en-CA" sz="3200" dirty="0"/>
          </a:p>
          <a:p>
            <a:pPr marL="457200" indent="-457200">
              <a:buFont typeface="Arial" panose="020B0604020202020204" pitchFamily="34" charset="0"/>
              <a:buChar char="•"/>
            </a:pPr>
            <a:r>
              <a:rPr lang="en-CA" sz="3200" b="1" dirty="0">
                <a:solidFill>
                  <a:srgbClr val="7030A0"/>
                </a:solidFill>
              </a:rPr>
              <a:t>Logic Errors </a:t>
            </a:r>
            <a:r>
              <a:rPr lang="en-CA" sz="3200" dirty="0"/>
              <a:t>(i.e. semantic errors)  - program runs but output </a:t>
            </a:r>
          </a:p>
          <a:p>
            <a:r>
              <a:rPr lang="en-CA" sz="3200" dirty="0"/>
              <a:t>is not correct.  (harder to track down these errors)</a:t>
            </a:r>
          </a:p>
          <a:p>
            <a:pPr marL="457200" indent="-457200">
              <a:buFont typeface="Arial" panose="020B0604020202020204" pitchFamily="34" charset="0"/>
              <a:buChar char="•"/>
            </a:pPr>
            <a:endParaRPr lang="en-CA" sz="3200" dirty="0"/>
          </a:p>
          <a:p>
            <a:pPr marL="457200" indent="-457200">
              <a:buFont typeface="Arial" panose="020B0604020202020204" pitchFamily="34" charset="0"/>
              <a:buChar char="•"/>
            </a:pPr>
            <a:r>
              <a:rPr lang="en-CA" sz="3200" b="1" dirty="0">
                <a:solidFill>
                  <a:srgbClr val="00B050"/>
                </a:solidFill>
              </a:rPr>
              <a:t>Run-time Errors  </a:t>
            </a:r>
            <a:r>
              <a:rPr lang="en-CA" sz="3200" dirty="0"/>
              <a:t>-  errors that crash the program. </a:t>
            </a:r>
          </a:p>
          <a:p>
            <a:r>
              <a:rPr lang="en-CA" sz="3200" dirty="0"/>
              <a:t>This is where CATCHING EXCEPTIONS comes in.</a:t>
            </a:r>
          </a:p>
        </p:txBody>
      </p:sp>
    </p:spTree>
    <p:extLst>
      <p:ext uri="{BB962C8B-B14F-4D97-AF65-F5344CB8AC3E}">
        <p14:creationId xmlns:p14="http://schemas.microsoft.com/office/powerpoint/2010/main" val="260880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95184-A487-4E70-F926-A7F3ED1482D6}"/>
              </a:ext>
            </a:extLst>
          </p:cNvPr>
          <p:cNvSpPr>
            <a:spLocks noGrp="1"/>
          </p:cNvSpPr>
          <p:nvPr>
            <p:ph type="title"/>
          </p:nvPr>
        </p:nvSpPr>
        <p:spPr>
          <a:xfrm>
            <a:off x="214357" y="104491"/>
            <a:ext cx="10515600" cy="1325563"/>
          </a:xfrm>
        </p:spPr>
        <p:txBody>
          <a:bodyPr/>
          <a:lstStyle/>
          <a:p>
            <a:r>
              <a:rPr lang="en-CA" dirty="0">
                <a:solidFill>
                  <a:srgbClr val="00B050"/>
                </a:solidFill>
              </a:rPr>
              <a:t>Checked</a:t>
            </a:r>
            <a:r>
              <a:rPr lang="en-CA" dirty="0"/>
              <a:t> and Unchecked Exceptions</a:t>
            </a:r>
          </a:p>
        </p:txBody>
      </p:sp>
      <p:sp>
        <p:nvSpPr>
          <p:cNvPr id="4" name="TextBox 3">
            <a:extLst>
              <a:ext uri="{FF2B5EF4-FFF2-40B4-BE49-F238E27FC236}">
                <a16:creationId xmlns:a16="http://schemas.microsoft.com/office/drawing/2014/main" id="{851E5733-F677-DFE9-BBF5-E501EE59B869}"/>
              </a:ext>
            </a:extLst>
          </p:cNvPr>
          <p:cNvSpPr txBox="1"/>
          <p:nvPr/>
        </p:nvSpPr>
        <p:spPr>
          <a:xfrm>
            <a:off x="66152" y="1032662"/>
            <a:ext cx="11752682" cy="1341586"/>
          </a:xfrm>
          <a:prstGeom prst="rect">
            <a:avLst/>
          </a:prstGeom>
          <a:noFill/>
        </p:spPr>
        <p:txBody>
          <a:bodyPr wrap="square">
            <a:spAutoFit/>
          </a:bodyPr>
          <a:lstStyle/>
          <a:p>
            <a:pPr marL="228600">
              <a:lnSpc>
                <a:spcPct val="115000"/>
              </a:lnSpc>
              <a:spcAft>
                <a:spcPts val="1000"/>
              </a:spcAft>
            </a:pPr>
            <a:r>
              <a:rPr lang="en-CA" sz="2400" dirty="0"/>
              <a:t>In Java, exceptions are categorized into two types: </a:t>
            </a:r>
            <a:r>
              <a:rPr lang="en-CA" sz="2400" b="1" dirty="0">
                <a:solidFill>
                  <a:srgbClr val="00B050"/>
                </a:solidFill>
              </a:rPr>
              <a:t>checked exceptions </a:t>
            </a:r>
            <a:r>
              <a:rPr lang="en-CA" sz="2400" dirty="0"/>
              <a:t>and unchecked exceptions. The distinction lies in how these exceptions are handled by the Java compiler and at runtime.</a:t>
            </a:r>
            <a:endParaRPr lang="en-US" sz="24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F26937B-90F7-6F61-443E-3CFF2D69B5D7}"/>
              </a:ext>
            </a:extLst>
          </p:cNvPr>
          <p:cNvSpPr txBox="1"/>
          <p:nvPr/>
        </p:nvSpPr>
        <p:spPr>
          <a:xfrm>
            <a:off x="214357" y="2828658"/>
            <a:ext cx="11641136" cy="3046988"/>
          </a:xfrm>
          <a:prstGeom prst="rect">
            <a:avLst/>
          </a:prstGeom>
          <a:noFill/>
        </p:spPr>
        <p:txBody>
          <a:bodyPr wrap="none" rtlCol="0">
            <a:spAutoFit/>
          </a:bodyPr>
          <a:lstStyle/>
          <a:p>
            <a:r>
              <a:rPr lang="en-CA" sz="2400" b="1" dirty="0">
                <a:solidFill>
                  <a:srgbClr val="00B050"/>
                </a:solidFill>
              </a:rPr>
              <a:t>Checked exceptions </a:t>
            </a:r>
            <a:r>
              <a:rPr lang="en-CA" sz="2400" dirty="0"/>
              <a:t>are exceptions that the Java compiler requires the developer to handle </a:t>
            </a:r>
          </a:p>
          <a:p>
            <a:r>
              <a:rPr lang="en-CA" sz="2400" dirty="0"/>
              <a:t>explicitly using try-catch blocks </a:t>
            </a:r>
          </a:p>
          <a:p>
            <a:endParaRPr lang="en-CA" sz="2400" dirty="0"/>
          </a:p>
          <a:p>
            <a:r>
              <a:rPr lang="en-CA" sz="2400" dirty="0"/>
              <a:t>or </a:t>
            </a:r>
          </a:p>
          <a:p>
            <a:endParaRPr lang="en-CA" sz="2400" dirty="0"/>
          </a:p>
          <a:p>
            <a:r>
              <a:rPr lang="en-CA" sz="2400" dirty="0"/>
              <a:t>declare them in the method signature using the "</a:t>
            </a:r>
            <a:r>
              <a:rPr lang="en-CA" sz="2400" b="1" dirty="0">
                <a:solidFill>
                  <a:srgbClr val="7030A0"/>
                </a:solidFill>
              </a:rPr>
              <a:t>throws</a:t>
            </a:r>
            <a:r>
              <a:rPr lang="en-CA" sz="2400" dirty="0"/>
              <a:t>" keyword. If a method throws a </a:t>
            </a:r>
          </a:p>
          <a:p>
            <a:r>
              <a:rPr lang="en-CA" sz="2400" b="1" dirty="0">
                <a:solidFill>
                  <a:srgbClr val="00B050"/>
                </a:solidFill>
              </a:rPr>
              <a:t>checked exception</a:t>
            </a:r>
            <a:r>
              <a:rPr lang="en-CA" sz="2400" dirty="0"/>
              <a:t>, the calling code must either catch the exception or propagate it further </a:t>
            </a:r>
          </a:p>
          <a:p>
            <a:r>
              <a:rPr lang="en-CA" sz="2400" dirty="0"/>
              <a:t>up the call stack.</a:t>
            </a:r>
          </a:p>
        </p:txBody>
      </p:sp>
      <p:sp>
        <p:nvSpPr>
          <p:cNvPr id="9" name="TextBox 8">
            <a:extLst>
              <a:ext uri="{FF2B5EF4-FFF2-40B4-BE49-F238E27FC236}">
                <a16:creationId xmlns:a16="http://schemas.microsoft.com/office/drawing/2014/main" id="{126767C0-F73A-13F4-3510-B93ED0D0EFA4}"/>
              </a:ext>
            </a:extLst>
          </p:cNvPr>
          <p:cNvSpPr txBox="1"/>
          <p:nvPr/>
        </p:nvSpPr>
        <p:spPr>
          <a:xfrm>
            <a:off x="2990598" y="5729681"/>
            <a:ext cx="8076698" cy="1200329"/>
          </a:xfrm>
          <a:prstGeom prst="rect">
            <a:avLst/>
          </a:prstGeom>
          <a:noFill/>
        </p:spPr>
        <p:txBody>
          <a:bodyPr wrap="none" rtlCol="0">
            <a:spAutoFit/>
          </a:bodyPr>
          <a:lstStyle/>
          <a:p>
            <a:r>
              <a:rPr lang="en-CA" sz="2400" b="1" dirty="0">
                <a:solidFill>
                  <a:srgbClr val="FF0000"/>
                </a:solidFill>
              </a:rPr>
              <a:t>public static void pause(int fps) </a:t>
            </a:r>
            <a:r>
              <a:rPr lang="en-CA" sz="2400" b="1" dirty="0">
                <a:solidFill>
                  <a:srgbClr val="7030A0"/>
                </a:solidFill>
              </a:rPr>
              <a:t>throws </a:t>
            </a:r>
            <a:r>
              <a:rPr lang="en-CA" sz="2400" b="1" dirty="0" err="1">
                <a:solidFill>
                  <a:srgbClr val="7030A0"/>
                </a:solidFill>
              </a:rPr>
              <a:t>InterruptedException</a:t>
            </a:r>
            <a:r>
              <a:rPr lang="en-CA" sz="2400" b="1" dirty="0">
                <a:solidFill>
                  <a:srgbClr val="7030A0"/>
                </a:solidFill>
              </a:rPr>
              <a:t> </a:t>
            </a:r>
            <a:r>
              <a:rPr lang="en-CA" sz="2400" b="1" dirty="0">
                <a:solidFill>
                  <a:srgbClr val="FF0000"/>
                </a:solidFill>
              </a:rPr>
              <a:t>{</a:t>
            </a:r>
          </a:p>
          <a:p>
            <a:r>
              <a:rPr lang="en-CA" sz="2400" b="1" dirty="0">
                <a:solidFill>
                  <a:srgbClr val="FF0000"/>
                </a:solidFill>
              </a:rPr>
              <a:t>}</a:t>
            </a:r>
          </a:p>
          <a:p>
            <a:endParaRPr lang="en-CA" sz="2400" dirty="0"/>
          </a:p>
        </p:txBody>
      </p:sp>
    </p:spTree>
    <p:extLst>
      <p:ext uri="{BB962C8B-B14F-4D97-AF65-F5344CB8AC3E}">
        <p14:creationId xmlns:p14="http://schemas.microsoft.com/office/powerpoint/2010/main" val="165275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4885C5B-2B77-5468-2EDE-68763CD95180}"/>
              </a:ext>
            </a:extLst>
          </p:cNvPr>
          <p:cNvSpPr txBox="1"/>
          <p:nvPr/>
        </p:nvSpPr>
        <p:spPr>
          <a:xfrm>
            <a:off x="295711" y="369525"/>
            <a:ext cx="8328171" cy="6463308"/>
          </a:xfrm>
          <a:prstGeom prst="rect">
            <a:avLst/>
          </a:prstGeom>
          <a:noFill/>
        </p:spPr>
        <p:txBody>
          <a:bodyPr wrap="square">
            <a:spAutoFit/>
          </a:bodyPr>
          <a:lstStyle/>
          <a:p>
            <a:r>
              <a:rPr lang="en-CA" dirty="0"/>
              <a:t>import </a:t>
            </a:r>
            <a:r>
              <a:rPr lang="en-CA" dirty="0" err="1"/>
              <a:t>java.io.BufferedReader</a:t>
            </a:r>
            <a:r>
              <a:rPr lang="en-CA" dirty="0"/>
              <a:t>;</a:t>
            </a:r>
          </a:p>
          <a:p>
            <a:r>
              <a:rPr lang="en-CA" dirty="0"/>
              <a:t>import </a:t>
            </a:r>
            <a:r>
              <a:rPr lang="en-CA" dirty="0" err="1"/>
              <a:t>java.io.FileReader</a:t>
            </a:r>
            <a:r>
              <a:rPr lang="en-CA" dirty="0"/>
              <a:t>;</a:t>
            </a:r>
          </a:p>
          <a:p>
            <a:r>
              <a:rPr lang="en-CA" dirty="0"/>
              <a:t>import </a:t>
            </a:r>
            <a:r>
              <a:rPr lang="en-CA" dirty="0" err="1"/>
              <a:t>java.io.IOException</a:t>
            </a:r>
            <a:r>
              <a:rPr lang="en-CA" dirty="0"/>
              <a:t>;</a:t>
            </a:r>
          </a:p>
          <a:p>
            <a:endParaRPr lang="en-CA" dirty="0"/>
          </a:p>
          <a:p>
            <a:r>
              <a:rPr lang="en-CA" dirty="0"/>
              <a:t>public class </a:t>
            </a:r>
            <a:r>
              <a:rPr lang="en-CA" dirty="0" err="1"/>
              <a:t>CheckedExceptionExample</a:t>
            </a:r>
            <a:r>
              <a:rPr lang="en-CA" dirty="0"/>
              <a:t> {</a:t>
            </a:r>
          </a:p>
          <a:p>
            <a:endParaRPr lang="en-CA" dirty="0"/>
          </a:p>
          <a:p>
            <a:r>
              <a:rPr lang="en-CA" dirty="0">
                <a:solidFill>
                  <a:srgbClr val="FF0000"/>
                </a:solidFill>
              </a:rPr>
              <a:t>    public static void main(String[] </a:t>
            </a:r>
            <a:r>
              <a:rPr lang="en-CA" dirty="0" err="1">
                <a:solidFill>
                  <a:srgbClr val="FF0000"/>
                </a:solidFill>
              </a:rPr>
              <a:t>args</a:t>
            </a:r>
            <a:r>
              <a:rPr lang="en-CA" dirty="0">
                <a:solidFill>
                  <a:srgbClr val="FF0000"/>
                </a:solidFill>
              </a:rPr>
              <a:t>) {</a:t>
            </a:r>
          </a:p>
          <a:p>
            <a:r>
              <a:rPr lang="en-CA" dirty="0">
                <a:solidFill>
                  <a:srgbClr val="FF0000"/>
                </a:solidFill>
              </a:rPr>
              <a:t>        try {</a:t>
            </a:r>
          </a:p>
          <a:p>
            <a:r>
              <a:rPr lang="en-CA" dirty="0">
                <a:solidFill>
                  <a:srgbClr val="FF0000"/>
                </a:solidFill>
              </a:rPr>
              <a:t>            </a:t>
            </a:r>
            <a:r>
              <a:rPr lang="en-CA" dirty="0" err="1">
                <a:solidFill>
                  <a:srgbClr val="FF0000"/>
                </a:solidFill>
              </a:rPr>
              <a:t>readFromFile</a:t>
            </a:r>
            <a:r>
              <a:rPr lang="en-CA" dirty="0">
                <a:solidFill>
                  <a:srgbClr val="FF0000"/>
                </a:solidFill>
              </a:rPr>
              <a:t>("nonexistent.txt");</a:t>
            </a:r>
          </a:p>
          <a:p>
            <a:r>
              <a:rPr lang="en-CA" dirty="0">
                <a:solidFill>
                  <a:srgbClr val="FF0000"/>
                </a:solidFill>
              </a:rPr>
              <a:t>        } catch (</a:t>
            </a:r>
            <a:r>
              <a:rPr lang="en-CA" dirty="0" err="1">
                <a:solidFill>
                  <a:srgbClr val="FF0000"/>
                </a:solidFill>
              </a:rPr>
              <a:t>IOException</a:t>
            </a:r>
            <a:r>
              <a:rPr lang="en-CA" dirty="0">
                <a:solidFill>
                  <a:srgbClr val="FF0000"/>
                </a:solidFill>
              </a:rPr>
              <a:t> e) {</a:t>
            </a:r>
          </a:p>
          <a:p>
            <a:r>
              <a:rPr lang="en-CA" dirty="0">
                <a:solidFill>
                  <a:srgbClr val="FF0000"/>
                </a:solidFill>
              </a:rPr>
              <a:t>            </a:t>
            </a:r>
            <a:r>
              <a:rPr lang="en-CA" dirty="0" err="1">
                <a:solidFill>
                  <a:srgbClr val="FF0000"/>
                </a:solidFill>
              </a:rPr>
              <a:t>System.out.println</a:t>
            </a:r>
            <a:r>
              <a:rPr lang="en-CA" dirty="0">
                <a:solidFill>
                  <a:srgbClr val="FF0000"/>
                </a:solidFill>
              </a:rPr>
              <a:t>("Error occurred while reading the file: " + </a:t>
            </a:r>
            <a:r>
              <a:rPr lang="en-CA" dirty="0" err="1">
                <a:solidFill>
                  <a:srgbClr val="FF0000"/>
                </a:solidFill>
              </a:rPr>
              <a:t>e.getMessage</a:t>
            </a:r>
            <a:r>
              <a:rPr lang="en-CA" dirty="0">
                <a:solidFill>
                  <a:srgbClr val="FF0000"/>
                </a:solidFill>
              </a:rPr>
              <a:t>());</a:t>
            </a:r>
          </a:p>
          <a:p>
            <a:r>
              <a:rPr lang="en-CA" dirty="0">
                <a:solidFill>
                  <a:srgbClr val="FF0000"/>
                </a:solidFill>
              </a:rPr>
              <a:t>        }</a:t>
            </a:r>
          </a:p>
          <a:p>
            <a:r>
              <a:rPr lang="en-CA" dirty="0">
                <a:solidFill>
                  <a:srgbClr val="FF0000"/>
                </a:solidFill>
              </a:rPr>
              <a:t>    }</a:t>
            </a:r>
          </a:p>
          <a:p>
            <a:endParaRPr lang="en-CA" dirty="0"/>
          </a:p>
          <a:p>
            <a:r>
              <a:rPr lang="en-CA" dirty="0"/>
              <a:t>    public static void </a:t>
            </a:r>
            <a:r>
              <a:rPr lang="en-CA" dirty="0" err="1"/>
              <a:t>readFromFile</a:t>
            </a:r>
            <a:r>
              <a:rPr lang="en-CA" dirty="0"/>
              <a:t>(String filename) throws </a:t>
            </a:r>
            <a:r>
              <a:rPr lang="en-CA" dirty="0" err="1"/>
              <a:t>IOException</a:t>
            </a:r>
            <a:r>
              <a:rPr lang="en-CA" dirty="0"/>
              <a:t> {</a:t>
            </a:r>
          </a:p>
          <a:p>
            <a:r>
              <a:rPr lang="en-CA" dirty="0"/>
              <a:t>        </a:t>
            </a:r>
            <a:r>
              <a:rPr lang="en-CA" dirty="0" err="1"/>
              <a:t>BufferedReader</a:t>
            </a:r>
            <a:r>
              <a:rPr lang="en-CA" dirty="0"/>
              <a:t> reader = new </a:t>
            </a:r>
            <a:r>
              <a:rPr lang="en-CA" dirty="0" err="1"/>
              <a:t>BufferedReader</a:t>
            </a:r>
            <a:r>
              <a:rPr lang="en-CA" dirty="0"/>
              <a:t>(new </a:t>
            </a:r>
            <a:r>
              <a:rPr lang="en-CA" dirty="0" err="1"/>
              <a:t>FileReader</a:t>
            </a:r>
            <a:r>
              <a:rPr lang="en-CA" dirty="0"/>
              <a:t>(filename));</a:t>
            </a:r>
          </a:p>
          <a:p>
            <a:r>
              <a:rPr lang="en-CA" dirty="0"/>
              <a:t>        String line;</a:t>
            </a:r>
          </a:p>
          <a:p>
            <a:r>
              <a:rPr lang="en-CA" dirty="0"/>
              <a:t>        while ((line = </a:t>
            </a:r>
            <a:r>
              <a:rPr lang="en-CA" dirty="0" err="1"/>
              <a:t>reader.readLine</a:t>
            </a:r>
            <a:r>
              <a:rPr lang="en-CA" dirty="0"/>
              <a:t>()) != null) {</a:t>
            </a:r>
          </a:p>
          <a:p>
            <a:r>
              <a:rPr lang="en-CA" dirty="0"/>
              <a:t>            </a:t>
            </a:r>
            <a:r>
              <a:rPr lang="en-CA" dirty="0" err="1"/>
              <a:t>System.out.println</a:t>
            </a:r>
            <a:r>
              <a:rPr lang="en-CA" dirty="0"/>
              <a:t>(line);</a:t>
            </a:r>
          </a:p>
          <a:p>
            <a:r>
              <a:rPr lang="en-CA" dirty="0"/>
              <a:t>        }</a:t>
            </a:r>
          </a:p>
          <a:p>
            <a:r>
              <a:rPr lang="en-CA" dirty="0"/>
              <a:t>        </a:t>
            </a:r>
            <a:r>
              <a:rPr lang="en-CA" dirty="0" err="1"/>
              <a:t>reader.close</a:t>
            </a:r>
            <a:r>
              <a:rPr lang="en-CA" dirty="0"/>
              <a:t>();</a:t>
            </a:r>
          </a:p>
          <a:p>
            <a:r>
              <a:rPr lang="en-CA" dirty="0"/>
              <a:t>    }</a:t>
            </a:r>
          </a:p>
          <a:p>
            <a:r>
              <a:rPr lang="en-CA" dirty="0"/>
              <a:t>}</a:t>
            </a:r>
          </a:p>
        </p:txBody>
      </p:sp>
      <p:sp>
        <p:nvSpPr>
          <p:cNvPr id="4" name="TextBox 3">
            <a:extLst>
              <a:ext uri="{FF2B5EF4-FFF2-40B4-BE49-F238E27FC236}">
                <a16:creationId xmlns:a16="http://schemas.microsoft.com/office/drawing/2014/main" id="{132C6374-DF21-8CC7-31B3-5447D576BCDE}"/>
              </a:ext>
            </a:extLst>
          </p:cNvPr>
          <p:cNvSpPr txBox="1"/>
          <p:nvPr/>
        </p:nvSpPr>
        <p:spPr>
          <a:xfrm>
            <a:off x="5285066" y="251670"/>
            <a:ext cx="3863144" cy="461665"/>
          </a:xfrm>
          <a:prstGeom prst="rect">
            <a:avLst/>
          </a:prstGeom>
          <a:noFill/>
        </p:spPr>
        <p:txBody>
          <a:bodyPr wrap="square" rtlCol="0">
            <a:spAutoFit/>
          </a:bodyPr>
          <a:lstStyle/>
          <a:p>
            <a:r>
              <a:rPr lang="en-CA" sz="2400" b="1" dirty="0">
                <a:solidFill>
                  <a:srgbClr val="00B050"/>
                </a:solidFill>
              </a:rPr>
              <a:t>Checked Exception Example</a:t>
            </a:r>
          </a:p>
        </p:txBody>
      </p:sp>
      <p:sp>
        <p:nvSpPr>
          <p:cNvPr id="5" name="TextBox 4">
            <a:extLst>
              <a:ext uri="{FF2B5EF4-FFF2-40B4-BE49-F238E27FC236}">
                <a16:creationId xmlns:a16="http://schemas.microsoft.com/office/drawing/2014/main" id="{95208459-05B6-EBE9-16E5-2DF85C9E8613}"/>
              </a:ext>
            </a:extLst>
          </p:cNvPr>
          <p:cNvSpPr txBox="1"/>
          <p:nvPr/>
        </p:nvSpPr>
        <p:spPr>
          <a:xfrm>
            <a:off x="5972962" y="1468073"/>
            <a:ext cx="6235746" cy="646331"/>
          </a:xfrm>
          <a:prstGeom prst="rect">
            <a:avLst/>
          </a:prstGeom>
          <a:noFill/>
        </p:spPr>
        <p:txBody>
          <a:bodyPr wrap="none" rtlCol="0">
            <a:spAutoFit/>
          </a:bodyPr>
          <a:lstStyle/>
          <a:p>
            <a:r>
              <a:rPr lang="en-CA" b="1" dirty="0">
                <a:solidFill>
                  <a:srgbClr val="00B050"/>
                </a:solidFill>
              </a:rPr>
              <a:t>Main program is dealing gracefully with this checked exception.</a:t>
            </a:r>
          </a:p>
          <a:p>
            <a:r>
              <a:rPr lang="en-CA" b="1" dirty="0">
                <a:solidFill>
                  <a:srgbClr val="00B050"/>
                </a:solidFill>
              </a:rPr>
              <a:t>(possible error:  the file may not exist)</a:t>
            </a:r>
          </a:p>
        </p:txBody>
      </p:sp>
      <p:cxnSp>
        <p:nvCxnSpPr>
          <p:cNvPr id="7" name="Straight Arrow Connector 6">
            <a:extLst>
              <a:ext uri="{FF2B5EF4-FFF2-40B4-BE49-F238E27FC236}">
                <a16:creationId xmlns:a16="http://schemas.microsoft.com/office/drawing/2014/main" id="{6438D1F5-A2CB-DE18-3970-7CDFEC24EA3E}"/>
              </a:ext>
            </a:extLst>
          </p:cNvPr>
          <p:cNvCxnSpPr/>
          <p:nvPr/>
        </p:nvCxnSpPr>
        <p:spPr>
          <a:xfrm flipH="1">
            <a:off x="3422708" y="1753299"/>
            <a:ext cx="2533475" cy="8640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FADCCC19-9F0D-E49E-8AE8-8AE80D1AB9EA}"/>
              </a:ext>
            </a:extLst>
          </p:cNvPr>
          <p:cNvSpPr txBox="1"/>
          <p:nvPr/>
        </p:nvSpPr>
        <p:spPr>
          <a:xfrm>
            <a:off x="5545123" y="5389927"/>
            <a:ext cx="6456207" cy="923330"/>
          </a:xfrm>
          <a:prstGeom prst="rect">
            <a:avLst/>
          </a:prstGeom>
          <a:noFill/>
        </p:spPr>
        <p:txBody>
          <a:bodyPr wrap="square" rtlCol="0">
            <a:spAutoFit/>
          </a:bodyPr>
          <a:lstStyle/>
          <a:p>
            <a:r>
              <a:rPr lang="en-CA" b="1" dirty="0">
                <a:solidFill>
                  <a:srgbClr val="7030A0"/>
                </a:solidFill>
              </a:rPr>
              <a:t>The </a:t>
            </a:r>
            <a:r>
              <a:rPr lang="en-CA" b="1" dirty="0" err="1">
                <a:solidFill>
                  <a:srgbClr val="7030A0"/>
                </a:solidFill>
              </a:rPr>
              <a:t>readFromFile</a:t>
            </a:r>
            <a:r>
              <a:rPr lang="en-CA" b="1" dirty="0">
                <a:solidFill>
                  <a:srgbClr val="7030A0"/>
                </a:solidFill>
              </a:rPr>
              <a:t> method throws the compulsory responsibility of </a:t>
            </a:r>
          </a:p>
          <a:p>
            <a:r>
              <a:rPr lang="en-CA" b="1" dirty="0">
                <a:solidFill>
                  <a:srgbClr val="7030A0"/>
                </a:solidFill>
              </a:rPr>
              <a:t>dealing with a possible checked exception to the calling program,</a:t>
            </a:r>
          </a:p>
          <a:p>
            <a:r>
              <a:rPr lang="en-CA" b="1" dirty="0">
                <a:solidFill>
                  <a:srgbClr val="7030A0"/>
                </a:solidFill>
              </a:rPr>
              <a:t>i.e. the main() program</a:t>
            </a:r>
          </a:p>
        </p:txBody>
      </p:sp>
      <p:cxnSp>
        <p:nvCxnSpPr>
          <p:cNvPr id="10" name="Straight Arrow Connector 9">
            <a:extLst>
              <a:ext uri="{FF2B5EF4-FFF2-40B4-BE49-F238E27FC236}">
                <a16:creationId xmlns:a16="http://schemas.microsoft.com/office/drawing/2014/main" id="{9C38700C-89DE-972E-A39C-E9DFCDE20ACA}"/>
              </a:ext>
            </a:extLst>
          </p:cNvPr>
          <p:cNvCxnSpPr/>
          <p:nvPr/>
        </p:nvCxnSpPr>
        <p:spPr>
          <a:xfrm flipH="1" flipV="1">
            <a:off x="5419288" y="4462943"/>
            <a:ext cx="346296" cy="9269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500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91C557-9F2B-A70B-BE3D-F755382C59FA}"/>
              </a:ext>
            </a:extLst>
          </p:cNvPr>
          <p:cNvSpPr txBox="1"/>
          <p:nvPr/>
        </p:nvSpPr>
        <p:spPr>
          <a:xfrm>
            <a:off x="176168" y="92279"/>
            <a:ext cx="3673442" cy="523220"/>
          </a:xfrm>
          <a:prstGeom prst="rect">
            <a:avLst/>
          </a:prstGeom>
          <a:noFill/>
        </p:spPr>
        <p:txBody>
          <a:bodyPr wrap="none" rtlCol="0">
            <a:spAutoFit/>
          </a:bodyPr>
          <a:lstStyle/>
          <a:p>
            <a:r>
              <a:rPr lang="en-CA" dirty="0"/>
              <a:t>Examples of </a:t>
            </a:r>
            <a:r>
              <a:rPr lang="en-CA" sz="2800" b="1" dirty="0"/>
              <a:t>Checked</a:t>
            </a:r>
            <a:r>
              <a:rPr lang="en-CA" dirty="0"/>
              <a:t> Exceptions</a:t>
            </a:r>
          </a:p>
        </p:txBody>
      </p:sp>
      <p:sp>
        <p:nvSpPr>
          <p:cNvPr id="3" name="Rectangle 1">
            <a:extLst>
              <a:ext uri="{FF2B5EF4-FFF2-40B4-BE49-F238E27FC236}">
                <a16:creationId xmlns:a16="http://schemas.microsoft.com/office/drawing/2014/main" id="{8389B0A4-42B5-3E05-6C5D-2DB697A82879}"/>
              </a:ext>
            </a:extLst>
          </p:cNvPr>
          <p:cNvSpPr>
            <a:spLocks noChangeArrowheads="1"/>
          </p:cNvSpPr>
          <p:nvPr/>
        </p:nvSpPr>
        <p:spPr bwMode="auto">
          <a:xfrm>
            <a:off x="494950" y="615499"/>
            <a:ext cx="10880522" cy="923845"/>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IOException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This exception is thrown when there is an error during input/output operations, such as reading or writing data to files or streams.</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051DBC2F-0C19-1981-8611-4070D3D5DF99}"/>
              </a:ext>
            </a:extLst>
          </p:cNvPr>
          <p:cNvSpPr txBox="1"/>
          <p:nvPr/>
        </p:nvSpPr>
        <p:spPr>
          <a:xfrm>
            <a:off x="816528" y="1421251"/>
            <a:ext cx="8898622" cy="2031325"/>
          </a:xfrm>
          <a:prstGeom prst="rect">
            <a:avLst/>
          </a:prstGeom>
          <a:noFill/>
        </p:spPr>
        <p:txBody>
          <a:bodyPr wrap="square">
            <a:spAutoFit/>
          </a:bodyPr>
          <a:lstStyle/>
          <a:p>
            <a:r>
              <a:rPr lang="en-CA" dirty="0"/>
              <a:t>import java.io.*;</a:t>
            </a:r>
          </a:p>
          <a:p>
            <a:r>
              <a:rPr lang="en-CA" dirty="0"/>
              <a:t>public class </a:t>
            </a:r>
            <a:r>
              <a:rPr lang="en-CA" dirty="0" err="1"/>
              <a:t>FileHandler</a:t>
            </a:r>
            <a:r>
              <a:rPr lang="en-CA" dirty="0"/>
              <a:t> {</a:t>
            </a:r>
          </a:p>
          <a:p>
            <a:r>
              <a:rPr lang="en-CA" dirty="0"/>
              <a:t>    public void </a:t>
            </a:r>
            <a:r>
              <a:rPr lang="en-CA" dirty="0" err="1"/>
              <a:t>readFile</a:t>
            </a:r>
            <a:r>
              <a:rPr lang="en-CA" dirty="0"/>
              <a:t>(String </a:t>
            </a:r>
            <a:r>
              <a:rPr lang="en-CA" dirty="0" err="1"/>
              <a:t>fileName</a:t>
            </a:r>
            <a:r>
              <a:rPr lang="en-CA" dirty="0"/>
              <a:t>) throws </a:t>
            </a:r>
            <a:r>
              <a:rPr lang="en-CA" dirty="0" err="1"/>
              <a:t>IOException</a:t>
            </a:r>
            <a:r>
              <a:rPr lang="en-CA" dirty="0"/>
              <a:t> {</a:t>
            </a:r>
          </a:p>
          <a:p>
            <a:r>
              <a:rPr lang="en-CA" dirty="0"/>
              <a:t>        </a:t>
            </a:r>
            <a:r>
              <a:rPr lang="en-CA" dirty="0" err="1"/>
              <a:t>BufferedReader</a:t>
            </a:r>
            <a:r>
              <a:rPr lang="en-CA" dirty="0"/>
              <a:t> reader = new </a:t>
            </a:r>
            <a:r>
              <a:rPr lang="en-CA" dirty="0" err="1"/>
              <a:t>BufferedReader</a:t>
            </a:r>
            <a:r>
              <a:rPr lang="en-CA" dirty="0"/>
              <a:t>(new </a:t>
            </a:r>
            <a:r>
              <a:rPr lang="en-CA" dirty="0" err="1"/>
              <a:t>FileReader</a:t>
            </a:r>
            <a:r>
              <a:rPr lang="en-CA" dirty="0"/>
              <a:t>(</a:t>
            </a:r>
            <a:r>
              <a:rPr lang="en-CA" dirty="0" err="1"/>
              <a:t>fileName</a:t>
            </a:r>
            <a:r>
              <a:rPr lang="en-CA" dirty="0"/>
              <a:t>));</a:t>
            </a:r>
          </a:p>
          <a:p>
            <a:r>
              <a:rPr lang="en-CA" dirty="0"/>
              <a:t>        // ...</a:t>
            </a:r>
          </a:p>
          <a:p>
            <a:r>
              <a:rPr lang="en-CA" dirty="0"/>
              <a:t>    }</a:t>
            </a:r>
          </a:p>
          <a:p>
            <a:r>
              <a:rPr lang="en-CA" dirty="0"/>
              <a:t>}</a:t>
            </a:r>
          </a:p>
        </p:txBody>
      </p:sp>
      <p:sp>
        <p:nvSpPr>
          <p:cNvPr id="6" name="Rectangle 2">
            <a:extLst>
              <a:ext uri="{FF2B5EF4-FFF2-40B4-BE49-F238E27FC236}">
                <a16:creationId xmlns:a16="http://schemas.microsoft.com/office/drawing/2014/main" id="{1D1ED6DC-C853-60BE-40C8-D14043420349}"/>
              </a:ext>
            </a:extLst>
          </p:cNvPr>
          <p:cNvSpPr>
            <a:spLocks noChangeArrowheads="1"/>
          </p:cNvSpPr>
          <p:nvPr/>
        </p:nvSpPr>
        <p:spPr bwMode="auto">
          <a:xfrm>
            <a:off x="494950" y="3429000"/>
            <a:ext cx="11140580" cy="677623"/>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InterruptedException</a:t>
            </a:r>
            <a:r>
              <a:rPr kumimoji="0" lang="en-US" altLang="en-US" sz="1600" b="0" i="0" u="none" strike="noStrike" cap="none" normalizeH="0" baseline="0" dirty="0">
                <a:ln>
                  <a:noFill/>
                </a:ln>
                <a:solidFill>
                  <a:srgbClr val="374151"/>
                </a:solidFill>
                <a:effectLst/>
                <a:latin typeface="Söhne"/>
              </a:rPr>
              <a:t>: This exception is thrown when a thread is interrupted while it is waiting, sleeping, or otherwise occupied.</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0E04CCDF-5A0B-EE85-7558-E26EF21668C5}"/>
              </a:ext>
            </a:extLst>
          </p:cNvPr>
          <p:cNvSpPr txBox="1"/>
          <p:nvPr/>
        </p:nvSpPr>
        <p:spPr>
          <a:xfrm>
            <a:off x="916497" y="4106623"/>
            <a:ext cx="7472494" cy="2862322"/>
          </a:xfrm>
          <a:prstGeom prst="rect">
            <a:avLst/>
          </a:prstGeom>
          <a:noFill/>
        </p:spPr>
        <p:txBody>
          <a:bodyPr wrap="square">
            <a:spAutoFit/>
          </a:bodyPr>
          <a:lstStyle/>
          <a:p>
            <a:r>
              <a:rPr lang="en-CA" dirty="0"/>
              <a:t>public class </a:t>
            </a:r>
            <a:r>
              <a:rPr lang="en-CA" dirty="0" err="1"/>
              <a:t>MyRunnable</a:t>
            </a:r>
            <a:r>
              <a:rPr lang="en-CA" dirty="0"/>
              <a:t> implements Runnable {</a:t>
            </a:r>
          </a:p>
          <a:p>
            <a:r>
              <a:rPr lang="en-CA" dirty="0"/>
              <a:t>    public void run() {</a:t>
            </a:r>
          </a:p>
          <a:p>
            <a:r>
              <a:rPr lang="en-CA" dirty="0"/>
              <a:t>        try {</a:t>
            </a:r>
          </a:p>
          <a:p>
            <a:r>
              <a:rPr lang="en-CA" dirty="0"/>
              <a:t>            // Some time-consuming operation</a:t>
            </a:r>
          </a:p>
          <a:p>
            <a:r>
              <a:rPr lang="en-CA" dirty="0"/>
              <a:t>            </a:t>
            </a:r>
            <a:r>
              <a:rPr lang="en-CA" dirty="0" err="1"/>
              <a:t>Thread.sleep</a:t>
            </a:r>
            <a:r>
              <a:rPr lang="en-CA" dirty="0"/>
              <a:t>(1000);</a:t>
            </a:r>
          </a:p>
          <a:p>
            <a:r>
              <a:rPr lang="en-CA" dirty="0"/>
              <a:t>        } catch (</a:t>
            </a:r>
            <a:r>
              <a:rPr lang="en-CA" dirty="0" err="1"/>
              <a:t>InterruptedException</a:t>
            </a:r>
            <a:r>
              <a:rPr lang="en-CA" dirty="0"/>
              <a:t> e) {</a:t>
            </a:r>
          </a:p>
          <a:p>
            <a:r>
              <a:rPr lang="en-CA" dirty="0"/>
              <a:t>            // Handle the interruption</a:t>
            </a:r>
          </a:p>
          <a:p>
            <a:r>
              <a:rPr lang="en-CA" dirty="0"/>
              <a:t>        }</a:t>
            </a:r>
          </a:p>
          <a:p>
            <a:r>
              <a:rPr lang="en-CA" dirty="0"/>
              <a:t>    }</a:t>
            </a:r>
          </a:p>
          <a:p>
            <a:r>
              <a:rPr lang="en-CA" dirty="0"/>
              <a:t>}</a:t>
            </a:r>
          </a:p>
        </p:txBody>
      </p:sp>
    </p:spTree>
    <p:extLst>
      <p:ext uri="{BB962C8B-B14F-4D97-AF65-F5344CB8AC3E}">
        <p14:creationId xmlns:p14="http://schemas.microsoft.com/office/powerpoint/2010/main" val="1805086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91C557-9F2B-A70B-BE3D-F755382C59FA}"/>
              </a:ext>
            </a:extLst>
          </p:cNvPr>
          <p:cNvSpPr txBox="1"/>
          <p:nvPr/>
        </p:nvSpPr>
        <p:spPr>
          <a:xfrm>
            <a:off x="176168" y="92279"/>
            <a:ext cx="3673442" cy="523220"/>
          </a:xfrm>
          <a:prstGeom prst="rect">
            <a:avLst/>
          </a:prstGeom>
          <a:noFill/>
        </p:spPr>
        <p:txBody>
          <a:bodyPr wrap="none" rtlCol="0">
            <a:spAutoFit/>
          </a:bodyPr>
          <a:lstStyle/>
          <a:p>
            <a:r>
              <a:rPr lang="en-CA" dirty="0"/>
              <a:t>Examples of </a:t>
            </a:r>
            <a:r>
              <a:rPr lang="en-CA" sz="2800" b="1" dirty="0"/>
              <a:t>Checked</a:t>
            </a:r>
            <a:r>
              <a:rPr lang="en-CA" dirty="0"/>
              <a:t> Exceptions</a:t>
            </a:r>
          </a:p>
        </p:txBody>
      </p:sp>
      <p:sp>
        <p:nvSpPr>
          <p:cNvPr id="4" name="Rectangle 1">
            <a:extLst>
              <a:ext uri="{FF2B5EF4-FFF2-40B4-BE49-F238E27FC236}">
                <a16:creationId xmlns:a16="http://schemas.microsoft.com/office/drawing/2014/main" id="{1C32B07E-D99C-8ABE-E9A9-69EC063E52DD}"/>
              </a:ext>
            </a:extLst>
          </p:cNvPr>
          <p:cNvSpPr>
            <a:spLocks noChangeArrowheads="1"/>
          </p:cNvSpPr>
          <p:nvPr/>
        </p:nvSpPr>
        <p:spPr bwMode="auto">
          <a:xfrm>
            <a:off x="260059" y="555243"/>
            <a:ext cx="11635530" cy="923845"/>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ClassNotFoundException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This exception is thrown when attempting to load a class dynamically at runtime, but the class cannot be found.</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43638BCC-6A24-75D3-6496-569C83B26CDA}"/>
              </a:ext>
            </a:extLst>
          </p:cNvPr>
          <p:cNvSpPr txBox="1"/>
          <p:nvPr/>
        </p:nvSpPr>
        <p:spPr>
          <a:xfrm>
            <a:off x="908109" y="1397675"/>
            <a:ext cx="9074790" cy="1754326"/>
          </a:xfrm>
          <a:prstGeom prst="rect">
            <a:avLst/>
          </a:prstGeom>
          <a:noFill/>
        </p:spPr>
        <p:txBody>
          <a:bodyPr wrap="square">
            <a:spAutoFit/>
          </a:bodyPr>
          <a:lstStyle/>
          <a:p>
            <a:r>
              <a:rPr lang="en-CA" dirty="0"/>
              <a:t>public class </a:t>
            </a:r>
            <a:r>
              <a:rPr lang="en-CA" dirty="0" err="1"/>
              <a:t>ClassLoaderExample</a:t>
            </a:r>
            <a:r>
              <a:rPr lang="en-CA" dirty="0"/>
              <a:t> {</a:t>
            </a:r>
          </a:p>
          <a:p>
            <a:r>
              <a:rPr lang="en-CA" dirty="0"/>
              <a:t>    public void </a:t>
            </a:r>
            <a:r>
              <a:rPr lang="en-CA" dirty="0" err="1"/>
              <a:t>loadClass</a:t>
            </a:r>
            <a:r>
              <a:rPr lang="en-CA" dirty="0"/>
              <a:t>(String </a:t>
            </a:r>
            <a:r>
              <a:rPr lang="en-CA" dirty="0" err="1"/>
              <a:t>className</a:t>
            </a:r>
            <a:r>
              <a:rPr lang="en-CA" dirty="0"/>
              <a:t>) throws </a:t>
            </a:r>
            <a:r>
              <a:rPr lang="en-CA" dirty="0" err="1"/>
              <a:t>ClassNotFoundException</a:t>
            </a:r>
            <a:r>
              <a:rPr lang="en-CA" dirty="0"/>
              <a:t> {</a:t>
            </a:r>
          </a:p>
          <a:p>
            <a:r>
              <a:rPr lang="en-CA" dirty="0"/>
              <a:t>        Class&lt;?&gt; </a:t>
            </a:r>
            <a:r>
              <a:rPr lang="en-CA" dirty="0" err="1"/>
              <a:t>myClass</a:t>
            </a:r>
            <a:r>
              <a:rPr lang="en-CA" dirty="0"/>
              <a:t> = </a:t>
            </a:r>
            <a:r>
              <a:rPr lang="en-CA" dirty="0" err="1"/>
              <a:t>Class.forName</a:t>
            </a:r>
            <a:r>
              <a:rPr lang="en-CA" dirty="0"/>
              <a:t>(</a:t>
            </a:r>
            <a:r>
              <a:rPr lang="en-CA" dirty="0" err="1"/>
              <a:t>className</a:t>
            </a:r>
            <a:r>
              <a:rPr lang="en-CA" dirty="0"/>
              <a:t>);</a:t>
            </a:r>
          </a:p>
          <a:p>
            <a:r>
              <a:rPr lang="en-CA" dirty="0"/>
              <a:t>        // ...</a:t>
            </a:r>
          </a:p>
          <a:p>
            <a:r>
              <a:rPr lang="en-CA" dirty="0"/>
              <a:t>    }</a:t>
            </a:r>
          </a:p>
          <a:p>
            <a:r>
              <a:rPr lang="en-CA" dirty="0"/>
              <a:t>}</a:t>
            </a:r>
          </a:p>
        </p:txBody>
      </p:sp>
      <p:sp>
        <p:nvSpPr>
          <p:cNvPr id="12" name="TextBox 11">
            <a:extLst>
              <a:ext uri="{FF2B5EF4-FFF2-40B4-BE49-F238E27FC236}">
                <a16:creationId xmlns:a16="http://schemas.microsoft.com/office/drawing/2014/main" id="{8A02FD02-C018-B5B5-2233-1165401BA9AB}"/>
              </a:ext>
            </a:extLst>
          </p:cNvPr>
          <p:cNvSpPr txBox="1"/>
          <p:nvPr/>
        </p:nvSpPr>
        <p:spPr>
          <a:xfrm>
            <a:off x="597715" y="4125773"/>
            <a:ext cx="11146872" cy="2246769"/>
          </a:xfrm>
          <a:prstGeom prst="rect">
            <a:avLst/>
          </a:prstGeom>
          <a:noFill/>
        </p:spPr>
        <p:txBody>
          <a:bodyPr wrap="square">
            <a:spAutoFit/>
          </a:bodyPr>
          <a:lstStyle/>
          <a:p>
            <a:r>
              <a:rPr lang="en-CA" sz="2800" b="1" dirty="0">
                <a:latin typeface="Söhne"/>
              </a:rPr>
              <a:t>Checked exceptions are used for scenarios where exceptional conditions can be anticipated and handled explicitly in the code, promoting more robust error handling and improving code reliability. When a method throws a checked exception, the calling code must either catch the exception or propagate it (declare it using throws in its method signature).</a:t>
            </a:r>
          </a:p>
        </p:txBody>
      </p:sp>
    </p:spTree>
    <p:extLst>
      <p:ext uri="{BB962C8B-B14F-4D97-AF65-F5344CB8AC3E}">
        <p14:creationId xmlns:p14="http://schemas.microsoft.com/office/powerpoint/2010/main" val="1397592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8DD251D-E485-7FC5-13FC-58D5283702F6}"/>
              </a:ext>
            </a:extLst>
          </p:cNvPr>
          <p:cNvSpPr txBox="1"/>
          <p:nvPr/>
        </p:nvSpPr>
        <p:spPr>
          <a:xfrm>
            <a:off x="656439" y="1022863"/>
            <a:ext cx="10836478" cy="2246769"/>
          </a:xfrm>
          <a:prstGeom prst="rect">
            <a:avLst/>
          </a:prstGeom>
          <a:noFill/>
        </p:spPr>
        <p:txBody>
          <a:bodyPr wrap="square">
            <a:spAutoFit/>
          </a:bodyPr>
          <a:lstStyle/>
          <a:p>
            <a:r>
              <a:rPr lang="en-CA" sz="2800" b="1" dirty="0">
                <a:solidFill>
                  <a:srgbClr val="7030A0"/>
                </a:solidFill>
              </a:rPr>
              <a:t>Unchecked exceptions </a:t>
            </a:r>
            <a:r>
              <a:rPr lang="en-CA" sz="2800" dirty="0"/>
              <a:t>(also known as runtime exceptions) do not need to be explicitly handled using try-catch blocks or declared in the method signature. They can be caught if desired, but it is not mandatory. These exceptions usually represent programming errors or unexpected conditions that occur during the execution of a program.</a:t>
            </a:r>
          </a:p>
        </p:txBody>
      </p:sp>
      <p:sp>
        <p:nvSpPr>
          <p:cNvPr id="4" name="TextBox 3">
            <a:extLst>
              <a:ext uri="{FF2B5EF4-FFF2-40B4-BE49-F238E27FC236}">
                <a16:creationId xmlns:a16="http://schemas.microsoft.com/office/drawing/2014/main" id="{6B699133-DB61-CA9A-8114-175BEE0C5CB5}"/>
              </a:ext>
            </a:extLst>
          </p:cNvPr>
          <p:cNvSpPr txBox="1"/>
          <p:nvPr/>
        </p:nvSpPr>
        <p:spPr>
          <a:xfrm>
            <a:off x="656439" y="151002"/>
            <a:ext cx="4234343" cy="584775"/>
          </a:xfrm>
          <a:prstGeom prst="rect">
            <a:avLst/>
          </a:prstGeom>
          <a:noFill/>
        </p:spPr>
        <p:txBody>
          <a:bodyPr wrap="square" rtlCol="0">
            <a:spAutoFit/>
          </a:bodyPr>
          <a:lstStyle/>
          <a:p>
            <a:r>
              <a:rPr lang="en-CA" sz="3200" b="1" dirty="0">
                <a:solidFill>
                  <a:srgbClr val="7030A0"/>
                </a:solidFill>
              </a:rPr>
              <a:t>Unchecked</a:t>
            </a:r>
            <a:r>
              <a:rPr lang="en-CA" sz="2400" b="1" dirty="0">
                <a:solidFill>
                  <a:srgbClr val="7030A0"/>
                </a:solidFill>
              </a:rPr>
              <a:t> Exceptions</a:t>
            </a:r>
          </a:p>
        </p:txBody>
      </p:sp>
      <p:sp>
        <p:nvSpPr>
          <p:cNvPr id="5" name="TextBox 4">
            <a:extLst>
              <a:ext uri="{FF2B5EF4-FFF2-40B4-BE49-F238E27FC236}">
                <a16:creationId xmlns:a16="http://schemas.microsoft.com/office/drawing/2014/main" id="{FA577D4C-948E-015C-9115-8E2286B5233C}"/>
              </a:ext>
            </a:extLst>
          </p:cNvPr>
          <p:cNvSpPr txBox="1"/>
          <p:nvPr/>
        </p:nvSpPr>
        <p:spPr>
          <a:xfrm>
            <a:off x="763398" y="3716323"/>
            <a:ext cx="4059766" cy="523220"/>
          </a:xfrm>
          <a:prstGeom prst="rect">
            <a:avLst/>
          </a:prstGeom>
          <a:noFill/>
        </p:spPr>
        <p:txBody>
          <a:bodyPr wrap="none" rtlCol="0">
            <a:spAutoFit/>
          </a:bodyPr>
          <a:lstStyle/>
          <a:p>
            <a:r>
              <a:rPr lang="en-CA" dirty="0"/>
              <a:t>Examples of </a:t>
            </a:r>
            <a:r>
              <a:rPr lang="en-CA" sz="2800" b="1" dirty="0"/>
              <a:t>Unchecked</a:t>
            </a:r>
            <a:r>
              <a:rPr lang="en-CA" dirty="0"/>
              <a:t> Exceptions</a:t>
            </a:r>
          </a:p>
        </p:txBody>
      </p:sp>
      <p:sp>
        <p:nvSpPr>
          <p:cNvPr id="7" name="Rectangle 1">
            <a:extLst>
              <a:ext uri="{FF2B5EF4-FFF2-40B4-BE49-F238E27FC236}">
                <a16:creationId xmlns:a16="http://schemas.microsoft.com/office/drawing/2014/main" id="{35295EF8-858A-1835-0FEF-D7690343ACB7}"/>
              </a:ext>
            </a:extLst>
          </p:cNvPr>
          <p:cNvSpPr>
            <a:spLocks noChangeArrowheads="1"/>
          </p:cNvSpPr>
          <p:nvPr/>
        </p:nvSpPr>
        <p:spPr bwMode="auto">
          <a:xfrm>
            <a:off x="822121" y="4375969"/>
            <a:ext cx="10221068" cy="769956"/>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NullPointerException</a:t>
            </a:r>
            <a:r>
              <a:rPr kumimoji="0" lang="en-US" altLang="en-US" sz="1600" b="0" i="0" u="none" strike="noStrike" cap="none" normalizeH="0" baseline="0" dirty="0">
                <a:ln>
                  <a:noFill/>
                </a:ln>
                <a:solidFill>
                  <a:srgbClr val="374151"/>
                </a:solidFill>
                <a:effectLst/>
                <a:latin typeface="Söhne"/>
              </a:rPr>
              <a:t>: Occurs when you attempt to perform an operation on an object reference that points to </a:t>
            </a:r>
            <a:r>
              <a:rPr kumimoji="0" lang="en-US" altLang="en-US" sz="2400" b="1" i="0" u="none" strike="noStrike" cap="none" normalizeH="0" baseline="0" dirty="0">
                <a:ln>
                  <a:noFill/>
                </a:ln>
                <a:solidFill>
                  <a:schemeClr val="tx1"/>
                </a:solidFill>
                <a:effectLst/>
                <a:latin typeface="Söhne Mono"/>
              </a:rPr>
              <a:t>null</a:t>
            </a:r>
            <a:r>
              <a:rPr kumimoji="0" lang="en-US" altLang="en-US" sz="1600" b="0" i="0" u="none" strike="noStrike" cap="none" normalizeH="0" baseline="0" dirty="0">
                <a:ln>
                  <a:noFill/>
                </a:ln>
                <a:solidFill>
                  <a:srgbClr val="374151"/>
                </a:solidFill>
                <a:effectLst/>
                <a:latin typeface="Söhne"/>
              </a:rPr>
              <a:t>.</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76AED0EF-26EE-3E3D-7252-7D71ABECA360}"/>
              </a:ext>
            </a:extLst>
          </p:cNvPr>
          <p:cNvSpPr txBox="1"/>
          <p:nvPr/>
        </p:nvSpPr>
        <p:spPr>
          <a:xfrm>
            <a:off x="889233" y="5191992"/>
            <a:ext cx="8003097" cy="646331"/>
          </a:xfrm>
          <a:prstGeom prst="rect">
            <a:avLst/>
          </a:prstGeom>
          <a:noFill/>
        </p:spPr>
        <p:txBody>
          <a:bodyPr wrap="square">
            <a:spAutoFit/>
          </a:bodyPr>
          <a:lstStyle/>
          <a:p>
            <a:r>
              <a:rPr lang="en-CA" dirty="0"/>
              <a:t>String str = null;</a:t>
            </a:r>
          </a:p>
          <a:p>
            <a:r>
              <a:rPr lang="en-CA" dirty="0"/>
              <a:t>int length = </a:t>
            </a:r>
            <a:r>
              <a:rPr lang="en-CA" dirty="0" err="1"/>
              <a:t>str.length</a:t>
            </a:r>
            <a:r>
              <a:rPr lang="en-CA" dirty="0"/>
              <a:t>(); // This will throw a </a:t>
            </a:r>
            <a:r>
              <a:rPr lang="en-CA" dirty="0" err="1"/>
              <a:t>NullPointerException</a:t>
            </a:r>
            <a:r>
              <a:rPr lang="en-CA" dirty="0"/>
              <a:t>.</a:t>
            </a:r>
          </a:p>
        </p:txBody>
      </p:sp>
    </p:spTree>
    <p:extLst>
      <p:ext uri="{BB962C8B-B14F-4D97-AF65-F5344CB8AC3E}">
        <p14:creationId xmlns:p14="http://schemas.microsoft.com/office/powerpoint/2010/main" val="206337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12326A-1475-2CC1-476E-3444811914DA}"/>
              </a:ext>
            </a:extLst>
          </p:cNvPr>
          <p:cNvSpPr txBox="1"/>
          <p:nvPr/>
        </p:nvSpPr>
        <p:spPr>
          <a:xfrm>
            <a:off x="176168" y="92279"/>
            <a:ext cx="4059766" cy="523220"/>
          </a:xfrm>
          <a:prstGeom prst="rect">
            <a:avLst/>
          </a:prstGeom>
          <a:noFill/>
        </p:spPr>
        <p:txBody>
          <a:bodyPr wrap="none" rtlCol="0">
            <a:spAutoFit/>
          </a:bodyPr>
          <a:lstStyle/>
          <a:p>
            <a:r>
              <a:rPr lang="en-CA" dirty="0"/>
              <a:t>Examples of </a:t>
            </a:r>
            <a:r>
              <a:rPr lang="en-CA" sz="2800" b="1" dirty="0"/>
              <a:t>Unchecked</a:t>
            </a:r>
            <a:r>
              <a:rPr lang="en-CA" dirty="0"/>
              <a:t> Exceptions</a:t>
            </a:r>
          </a:p>
        </p:txBody>
      </p:sp>
      <p:sp>
        <p:nvSpPr>
          <p:cNvPr id="12" name="Rectangle 4">
            <a:extLst>
              <a:ext uri="{FF2B5EF4-FFF2-40B4-BE49-F238E27FC236}">
                <a16:creationId xmlns:a16="http://schemas.microsoft.com/office/drawing/2014/main" id="{BA79B00D-36AA-C1B9-8F26-8BE1AAC690AF}"/>
              </a:ext>
            </a:extLst>
          </p:cNvPr>
          <p:cNvSpPr>
            <a:spLocks noChangeArrowheads="1"/>
          </p:cNvSpPr>
          <p:nvPr/>
        </p:nvSpPr>
        <p:spPr bwMode="auto">
          <a:xfrm>
            <a:off x="176168" y="946802"/>
            <a:ext cx="11702643" cy="677623"/>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IllegalArgumentException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Occurs when an inappropriate argument is passed to a method.</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TextBox 13">
            <a:extLst>
              <a:ext uri="{FF2B5EF4-FFF2-40B4-BE49-F238E27FC236}">
                <a16:creationId xmlns:a16="http://schemas.microsoft.com/office/drawing/2014/main" id="{ABD32A2B-1717-E9C4-E399-0A3D111A360D}"/>
              </a:ext>
            </a:extLst>
          </p:cNvPr>
          <p:cNvSpPr txBox="1"/>
          <p:nvPr/>
        </p:nvSpPr>
        <p:spPr>
          <a:xfrm>
            <a:off x="446714" y="1542980"/>
            <a:ext cx="8646952" cy="1754326"/>
          </a:xfrm>
          <a:prstGeom prst="rect">
            <a:avLst/>
          </a:prstGeom>
          <a:noFill/>
        </p:spPr>
        <p:txBody>
          <a:bodyPr wrap="square">
            <a:spAutoFit/>
          </a:bodyPr>
          <a:lstStyle/>
          <a:p>
            <a:r>
              <a:rPr lang="en-CA" dirty="0"/>
              <a:t>public void </a:t>
            </a:r>
            <a:r>
              <a:rPr lang="en-CA" dirty="0" err="1"/>
              <a:t>printAge</a:t>
            </a:r>
            <a:r>
              <a:rPr lang="en-CA" dirty="0"/>
              <a:t>(int age) {</a:t>
            </a:r>
          </a:p>
          <a:p>
            <a:r>
              <a:rPr lang="en-CA" dirty="0"/>
              <a:t>    if (age &lt; 0) {</a:t>
            </a:r>
          </a:p>
          <a:p>
            <a:r>
              <a:rPr lang="en-CA" dirty="0"/>
              <a:t>        throw new </a:t>
            </a:r>
            <a:r>
              <a:rPr lang="en-CA" dirty="0" err="1"/>
              <a:t>IllegalArgumentException</a:t>
            </a:r>
            <a:r>
              <a:rPr lang="en-CA" dirty="0"/>
              <a:t>("Age cannot be negative.");</a:t>
            </a:r>
          </a:p>
          <a:p>
            <a:r>
              <a:rPr lang="en-CA" dirty="0"/>
              <a:t>    }</a:t>
            </a:r>
          </a:p>
          <a:p>
            <a:r>
              <a:rPr lang="en-CA" dirty="0"/>
              <a:t>    </a:t>
            </a:r>
            <a:r>
              <a:rPr lang="en-CA" dirty="0" err="1"/>
              <a:t>System.out.println</a:t>
            </a:r>
            <a:r>
              <a:rPr lang="en-CA" dirty="0"/>
              <a:t>("Age: " + age);</a:t>
            </a:r>
          </a:p>
          <a:p>
            <a:r>
              <a:rPr lang="en-CA" dirty="0"/>
              <a:t>}</a:t>
            </a:r>
          </a:p>
        </p:txBody>
      </p:sp>
      <p:sp>
        <p:nvSpPr>
          <p:cNvPr id="15" name="Rectangle 5">
            <a:extLst>
              <a:ext uri="{FF2B5EF4-FFF2-40B4-BE49-F238E27FC236}">
                <a16:creationId xmlns:a16="http://schemas.microsoft.com/office/drawing/2014/main" id="{5342740C-1E44-B7E4-7475-F9FA9778F7F8}"/>
              </a:ext>
            </a:extLst>
          </p:cNvPr>
          <p:cNvSpPr>
            <a:spLocks noChangeArrowheads="1"/>
          </p:cNvSpPr>
          <p:nvPr/>
        </p:nvSpPr>
        <p:spPr bwMode="auto">
          <a:xfrm>
            <a:off x="176168" y="4391175"/>
            <a:ext cx="11543252" cy="923845"/>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NumberFormatException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Occurs when attempting to convert a string to a numeric type, but the string does not have the appropriate format.</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7" name="TextBox 16">
            <a:extLst>
              <a:ext uri="{FF2B5EF4-FFF2-40B4-BE49-F238E27FC236}">
                <a16:creationId xmlns:a16="http://schemas.microsoft.com/office/drawing/2014/main" id="{C58F6FB9-B02D-BAE9-C327-8A5029CE8D02}"/>
              </a:ext>
            </a:extLst>
          </p:cNvPr>
          <p:cNvSpPr txBox="1"/>
          <p:nvPr/>
        </p:nvSpPr>
        <p:spPr>
          <a:xfrm>
            <a:off x="648050" y="5449533"/>
            <a:ext cx="8781176" cy="646331"/>
          </a:xfrm>
          <a:prstGeom prst="rect">
            <a:avLst/>
          </a:prstGeom>
          <a:noFill/>
        </p:spPr>
        <p:txBody>
          <a:bodyPr wrap="square">
            <a:spAutoFit/>
          </a:bodyPr>
          <a:lstStyle/>
          <a:p>
            <a:r>
              <a:rPr lang="en-CA" dirty="0"/>
              <a:t>String </a:t>
            </a:r>
            <a:r>
              <a:rPr lang="en-CA" dirty="0" err="1"/>
              <a:t>strNumber</a:t>
            </a:r>
            <a:r>
              <a:rPr lang="en-CA" dirty="0"/>
              <a:t> = "</a:t>
            </a:r>
            <a:r>
              <a:rPr lang="en-CA" dirty="0" err="1"/>
              <a:t>abc</a:t>
            </a:r>
            <a:r>
              <a:rPr lang="en-CA" dirty="0"/>
              <a:t>";</a:t>
            </a:r>
          </a:p>
          <a:p>
            <a:r>
              <a:rPr lang="en-CA" dirty="0"/>
              <a:t>int number = </a:t>
            </a:r>
            <a:r>
              <a:rPr lang="en-CA" dirty="0" err="1"/>
              <a:t>Integer.parseInt</a:t>
            </a:r>
            <a:r>
              <a:rPr lang="en-CA" dirty="0"/>
              <a:t>(</a:t>
            </a:r>
            <a:r>
              <a:rPr lang="en-CA" dirty="0" err="1"/>
              <a:t>strNumber</a:t>
            </a:r>
            <a:r>
              <a:rPr lang="en-CA" dirty="0"/>
              <a:t>); // This will throw a </a:t>
            </a:r>
            <a:r>
              <a:rPr lang="en-CA" dirty="0" err="1"/>
              <a:t>NumberFormatException</a:t>
            </a:r>
            <a:r>
              <a:rPr lang="en-CA" dirty="0"/>
              <a:t>.</a:t>
            </a:r>
          </a:p>
        </p:txBody>
      </p:sp>
    </p:spTree>
    <p:extLst>
      <p:ext uri="{BB962C8B-B14F-4D97-AF65-F5344CB8AC3E}">
        <p14:creationId xmlns:p14="http://schemas.microsoft.com/office/powerpoint/2010/main" val="322895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712326A-1475-2CC1-476E-3444811914DA}"/>
              </a:ext>
            </a:extLst>
          </p:cNvPr>
          <p:cNvSpPr txBox="1"/>
          <p:nvPr/>
        </p:nvSpPr>
        <p:spPr>
          <a:xfrm>
            <a:off x="176168" y="92279"/>
            <a:ext cx="4059766" cy="523220"/>
          </a:xfrm>
          <a:prstGeom prst="rect">
            <a:avLst/>
          </a:prstGeom>
          <a:noFill/>
        </p:spPr>
        <p:txBody>
          <a:bodyPr wrap="none" rtlCol="0">
            <a:spAutoFit/>
          </a:bodyPr>
          <a:lstStyle/>
          <a:p>
            <a:r>
              <a:rPr lang="en-CA" dirty="0"/>
              <a:t>Examples of </a:t>
            </a:r>
            <a:r>
              <a:rPr lang="en-CA" sz="2800" b="1" dirty="0"/>
              <a:t>Unchecked</a:t>
            </a:r>
            <a:r>
              <a:rPr lang="en-CA" dirty="0"/>
              <a:t> Exceptions</a:t>
            </a:r>
          </a:p>
        </p:txBody>
      </p:sp>
      <p:sp>
        <p:nvSpPr>
          <p:cNvPr id="3" name="Rectangle 1">
            <a:extLst>
              <a:ext uri="{FF2B5EF4-FFF2-40B4-BE49-F238E27FC236}">
                <a16:creationId xmlns:a16="http://schemas.microsoft.com/office/drawing/2014/main" id="{0FD063D3-F9A5-96AF-F3D5-ED40B364BF43}"/>
              </a:ext>
            </a:extLst>
          </p:cNvPr>
          <p:cNvSpPr>
            <a:spLocks noChangeArrowheads="1"/>
          </p:cNvSpPr>
          <p:nvPr/>
        </p:nvSpPr>
        <p:spPr bwMode="auto">
          <a:xfrm>
            <a:off x="506135" y="1064248"/>
            <a:ext cx="11685865" cy="677623"/>
          </a:xfrm>
          <a:prstGeom prst="rect">
            <a:avLst/>
          </a:prstGeom>
          <a:solidFill>
            <a:srgbClr val="F7F7F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98375" rIns="91440" bIns="198375"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err="1">
                <a:ln>
                  <a:noFill/>
                </a:ln>
                <a:solidFill>
                  <a:schemeClr val="tx1"/>
                </a:solidFill>
                <a:effectLst/>
                <a:latin typeface="Söhne Mono"/>
              </a:rPr>
              <a:t>UnsupportedOperationException</a:t>
            </a:r>
            <a:r>
              <a:rPr kumimoji="0" lang="en-US" altLang="en-US" sz="1200" b="0" i="0" u="none" strike="noStrike" cap="none" normalizeH="0" baseline="0" dirty="0">
                <a:ln>
                  <a:noFill/>
                </a:ln>
                <a:solidFill>
                  <a:srgbClr val="374151"/>
                </a:solidFill>
                <a:effectLst/>
                <a:latin typeface="Söhne"/>
              </a:rPr>
              <a:t>: </a:t>
            </a:r>
            <a:r>
              <a:rPr kumimoji="0" lang="en-US" altLang="en-US" sz="1600" b="0" i="0" u="none" strike="noStrike" cap="none" normalizeH="0" baseline="0" dirty="0">
                <a:ln>
                  <a:noFill/>
                </a:ln>
                <a:solidFill>
                  <a:srgbClr val="374151"/>
                </a:solidFill>
                <a:effectLst/>
                <a:latin typeface="Söhne"/>
              </a:rPr>
              <a:t>Occurs when an unsupported operation is called.</a:t>
            </a:r>
            <a:r>
              <a:rPr kumimoji="0" lang="en-US" altLang="en-US" sz="10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C31D5851-3689-C52E-CD52-26EF64AF9AD7}"/>
              </a:ext>
            </a:extLst>
          </p:cNvPr>
          <p:cNvSpPr txBox="1"/>
          <p:nvPr/>
        </p:nvSpPr>
        <p:spPr>
          <a:xfrm>
            <a:off x="1252057" y="1954364"/>
            <a:ext cx="9829800" cy="646331"/>
          </a:xfrm>
          <a:prstGeom prst="rect">
            <a:avLst/>
          </a:prstGeom>
          <a:noFill/>
        </p:spPr>
        <p:txBody>
          <a:bodyPr wrap="square">
            <a:spAutoFit/>
          </a:bodyPr>
          <a:lstStyle/>
          <a:p>
            <a:r>
              <a:rPr lang="en-CA" dirty="0"/>
              <a:t>List&lt;String&gt; </a:t>
            </a:r>
            <a:r>
              <a:rPr lang="en-CA" dirty="0" err="1"/>
              <a:t>immutableList</a:t>
            </a:r>
            <a:r>
              <a:rPr lang="en-CA" dirty="0"/>
              <a:t> = </a:t>
            </a:r>
            <a:r>
              <a:rPr lang="en-CA" dirty="0" err="1"/>
              <a:t>List.of</a:t>
            </a:r>
            <a:r>
              <a:rPr lang="en-CA" dirty="0"/>
              <a:t>("A", "B", "C");</a:t>
            </a:r>
          </a:p>
          <a:p>
            <a:r>
              <a:rPr lang="en-CA" dirty="0" err="1"/>
              <a:t>immutableList.add</a:t>
            </a:r>
            <a:r>
              <a:rPr lang="en-CA" dirty="0"/>
              <a:t>("D"); // This will throw an </a:t>
            </a:r>
            <a:r>
              <a:rPr lang="en-CA" dirty="0" err="1"/>
              <a:t>UnsupportedOperationException</a:t>
            </a:r>
            <a:r>
              <a:rPr lang="en-CA" dirty="0"/>
              <a:t>.</a:t>
            </a:r>
          </a:p>
        </p:txBody>
      </p:sp>
      <p:sp>
        <p:nvSpPr>
          <p:cNvPr id="8" name="TextBox 7">
            <a:extLst>
              <a:ext uri="{FF2B5EF4-FFF2-40B4-BE49-F238E27FC236}">
                <a16:creationId xmlns:a16="http://schemas.microsoft.com/office/drawing/2014/main" id="{96B26F48-8CC2-25A4-3482-4482263979AA}"/>
              </a:ext>
            </a:extLst>
          </p:cNvPr>
          <p:cNvSpPr txBox="1"/>
          <p:nvPr/>
        </p:nvSpPr>
        <p:spPr>
          <a:xfrm>
            <a:off x="506135" y="3657167"/>
            <a:ext cx="10642834" cy="2246769"/>
          </a:xfrm>
          <a:prstGeom prst="rect">
            <a:avLst/>
          </a:prstGeom>
          <a:noFill/>
        </p:spPr>
        <p:txBody>
          <a:bodyPr wrap="square">
            <a:spAutoFit/>
          </a:bodyPr>
          <a:lstStyle/>
          <a:p>
            <a:r>
              <a:rPr lang="en-CA" sz="2800" b="1" i="0" dirty="0">
                <a:solidFill>
                  <a:srgbClr val="374151"/>
                </a:solidFill>
                <a:effectLst/>
                <a:latin typeface="Söhne"/>
              </a:rPr>
              <a:t>Remember that </a:t>
            </a:r>
            <a:r>
              <a:rPr lang="en-CA" sz="2800" b="1" i="0" dirty="0">
                <a:solidFill>
                  <a:srgbClr val="7030A0"/>
                </a:solidFill>
                <a:effectLst/>
                <a:latin typeface="Söhne"/>
              </a:rPr>
              <a:t>unchecked exceptions </a:t>
            </a:r>
            <a:r>
              <a:rPr lang="en-CA" sz="2800" b="1" i="0" dirty="0">
                <a:solidFill>
                  <a:srgbClr val="374151"/>
                </a:solidFill>
                <a:effectLst/>
                <a:latin typeface="Söhne"/>
              </a:rPr>
              <a:t>are usually caused by programming errors or unexpected conditions that may not be recoverable during runtime. Handling these exceptions properly in your code is essential to ensure robustness and graceful degradation in exceptional scenarios.</a:t>
            </a:r>
            <a:endParaRPr lang="en-CA" sz="2800" b="1" dirty="0"/>
          </a:p>
        </p:txBody>
      </p:sp>
    </p:spTree>
    <p:extLst>
      <p:ext uri="{BB962C8B-B14F-4D97-AF65-F5344CB8AC3E}">
        <p14:creationId xmlns:p14="http://schemas.microsoft.com/office/powerpoint/2010/main" val="1999813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142</TotalTime>
  <Words>2543</Words>
  <Application>Microsoft Office PowerPoint</Application>
  <PresentationFormat>Widescreen</PresentationFormat>
  <Paragraphs>312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inherit</vt:lpstr>
      <vt:lpstr>Söhne</vt:lpstr>
      <vt:lpstr>Söhne Mono</vt:lpstr>
      <vt:lpstr>Office Theme</vt:lpstr>
      <vt:lpstr>Catching Exceptions</vt:lpstr>
      <vt:lpstr>Java Program Error Types</vt:lpstr>
      <vt:lpstr>Checked and Unchecked Exceptions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Catching Exceptions</dc:title>
  <dc:creator>Dave S</dc:creator>
  <cp:lastModifiedBy>Dave Slemon</cp:lastModifiedBy>
  <cp:revision>14</cp:revision>
  <dcterms:created xsi:type="dcterms:W3CDTF">2023-07-31T16:32:52Z</dcterms:created>
  <dcterms:modified xsi:type="dcterms:W3CDTF">2024-03-25T14:05:15Z</dcterms:modified>
</cp:coreProperties>
</file>