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3A93E-C707-8090-6C93-1C5FA99CA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1701AC-ACF5-B771-29AE-C86FFD489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A09B5-69EA-6F18-3E58-61F4E251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9F29-3A94-4C68-9DDE-CCD82243EA55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C08E6-836E-D374-2F95-1588FEA33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4D026-5AA2-C950-4157-87C97883E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04F6-3D84-4B1F-A51B-21EEDF517E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929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9C21A-A2AF-6B7A-90F9-9A319F0F3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EDFAF3-D3FB-D83C-DF6B-11D524664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2DA39-D93F-00DE-C4CB-C5055731D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9F29-3A94-4C68-9DDE-CCD82243EA55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7DF39-BF75-837E-FC3D-0432997AD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19FD7-6273-503F-F86E-9A02A87B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04F6-3D84-4B1F-A51B-21EEDF517E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77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C28425-CC66-AF57-5DBD-368EB5E7C4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EB0842-3156-D243-81F2-7BC105BFC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11D21-ED7C-8949-A75F-71C3EF5D9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9F29-3A94-4C68-9DDE-CCD82243EA55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2D2F9-C71E-7AC3-B830-4392A9875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F1D83-DA4D-F947-1FE5-5145305AF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04F6-3D84-4B1F-A51B-21EEDF517E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257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667D5-1139-8119-8B46-3D3A4D19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3E9DC-4022-083A-1028-F14830FF9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0D66A-5A11-C964-D882-D9B7B82CF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9F29-3A94-4C68-9DDE-CCD82243EA55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38E16-CC84-E847-3264-64F1A5D7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0F04F-EDA8-9984-2A82-37870357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04F6-3D84-4B1F-A51B-21EEDF517E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4624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BA797-19C3-8410-F127-B2E6EAD5D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88682-B82F-7EE4-E86D-9719A1BF7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45BB7-8B22-A758-2583-B2CFF3124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9F29-3A94-4C68-9DDE-CCD82243EA55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32E1B-D84A-99DC-1404-461E51D06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DC6E3-1FD0-BA31-2DC2-97BAD6E1A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04F6-3D84-4B1F-A51B-21EEDF517E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036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D42F9-CF31-730E-303E-887C00160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CE0F2-E227-2BF1-F9DD-5777BE0FD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5804B-7954-974D-17FA-B13DCA8A2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79765-7AC3-A68B-135F-C98D87DEB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9F29-3A94-4C68-9DDE-CCD82243EA55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75569-8D3F-A662-1098-3DA1965C9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CB51E2-68D2-8D68-5388-FADBBE7C9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04F6-3D84-4B1F-A51B-21EEDF517E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881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7CC30-81B3-0CE4-896F-F44188F3B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25A234-61ED-7205-ED6E-741F258D6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4B0825-7E82-B31A-C9B5-91F6DAD9C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D177B3-1741-E0BB-7F99-89CA7883F2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3C8CCD-C58F-D1E2-095E-40CAF04E6D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7443C4-B71B-EC93-FEFB-154BA8D77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9F29-3A94-4C68-9DDE-CCD82243EA55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49B4C-E93A-81F4-1470-11F10E9D2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36E620-4698-6E1E-77A8-45498CA51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04F6-3D84-4B1F-A51B-21EEDF517E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985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BC346-742A-346D-04AE-A3B1FC3E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9005B3-7A08-6418-838F-ABD00B747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9F29-3A94-4C68-9DDE-CCD82243EA55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0240FC-B1F0-49EF-76EA-F01A1AA8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C145B-B704-1023-17D5-454A34D4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04F6-3D84-4B1F-A51B-21EEDF517E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524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0DB5CD-8E62-88D9-526B-487502AA8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9F29-3A94-4C68-9DDE-CCD82243EA55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37E73E-3804-DFF5-915C-8F5813770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C0E296-CD76-29EF-9C37-7216BDD37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04F6-3D84-4B1F-A51B-21EEDF517E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942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39CEB-B191-A67B-FD55-4C332B9AA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9D1E3-1173-6B04-BCD9-A8ED3E3B5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3739E-7613-49F2-8005-96662B4BD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C7EB20-F0E6-C9B7-9895-5B68E2B8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9F29-3A94-4C68-9DDE-CCD82243EA55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DB3C5-2A8A-6BFA-4B87-6FA9422C9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700ED-A0C3-829F-9101-70DB83B3A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04F6-3D84-4B1F-A51B-21EEDF517E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223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4C058-C613-8AC8-3A9D-05109835F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6DFE8-8F7D-9DA5-8986-DB322339D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9149C-140D-7851-DEEC-6A94C46D1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3A97D-251A-B3B4-059B-6FA6D249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9F29-3A94-4C68-9DDE-CCD82243EA55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4BB81-D302-4336-F94A-0310CAFBD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D33BBE-0F4E-E940-59CA-94EF125C5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04F6-3D84-4B1F-A51B-21EEDF517E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2362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727B05-E0CD-8449-DB8A-A15F1726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3F445-E383-F4CA-E7E4-847D10363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120E8-A1D2-8DFA-B715-47A64E6F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49F29-3A94-4C68-9DDE-CCD82243EA55}" type="datetimeFigureOut">
              <a:rPr lang="en-CA" smtClean="0"/>
              <a:t>2023-08-01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249AD-F9F2-CEE3-693F-71D6C3662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EF358-EF36-1EBF-709B-46B8E3863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C04F6-3D84-4B1F-A51B-21EEDF517ED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579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3961-4B67-AB54-E196-24F4CA3D66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Throwing Exceptions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5409A6-428F-0C40-6D49-F063D7153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/>
              <a:t>v102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8444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86E1CA-ACE8-393E-F2BE-528246854473}"/>
              </a:ext>
            </a:extLst>
          </p:cNvPr>
          <p:cNvSpPr txBox="1"/>
          <p:nvPr/>
        </p:nvSpPr>
        <p:spPr>
          <a:xfrm>
            <a:off x="117368" y="195330"/>
            <a:ext cx="1103152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/>
              <a:t>You can make up your own EXCEPTIONS and then throw them.</a:t>
            </a:r>
          </a:p>
          <a:p>
            <a:endParaRPr lang="en-CA" dirty="0"/>
          </a:p>
          <a:p>
            <a:r>
              <a:rPr lang="en-CA" dirty="0"/>
              <a:t>For example, we could make up our own exception.  </a:t>
            </a:r>
          </a:p>
          <a:p>
            <a:r>
              <a:rPr lang="en-CA" dirty="0"/>
              <a:t>For example, we could throw a </a:t>
            </a:r>
            <a:r>
              <a:rPr lang="en-CA" b="1" dirty="0" err="1">
                <a:solidFill>
                  <a:srgbClr val="00B050"/>
                </a:solidFill>
              </a:rPr>
              <a:t>BadRadiusException</a:t>
            </a:r>
            <a:r>
              <a:rPr lang="en-CA" dirty="0"/>
              <a:t>,  an unchecked exception which we have made up.</a:t>
            </a:r>
          </a:p>
          <a:p>
            <a:endParaRPr lang="en-CA" dirty="0"/>
          </a:p>
          <a:p>
            <a:pPr marL="342900" indent="-342900">
              <a:buAutoNum type="arabicPeriod"/>
            </a:pPr>
            <a:r>
              <a:rPr lang="en-CA" dirty="0"/>
              <a:t>Create a new class called,  </a:t>
            </a:r>
            <a:r>
              <a:rPr lang="en-CA" dirty="0" err="1"/>
              <a:t>BadRadiusException</a:t>
            </a:r>
            <a:endParaRPr lang="en-CA" dirty="0"/>
          </a:p>
          <a:p>
            <a:pPr marL="342900" indent="-342900">
              <a:buAutoNum type="arabicPeriod"/>
            </a:pPr>
            <a:r>
              <a:rPr lang="en-CA" dirty="0"/>
              <a:t>Extend </a:t>
            </a:r>
            <a:r>
              <a:rPr lang="en-CA" dirty="0" err="1"/>
              <a:t>RuntimeException</a:t>
            </a:r>
            <a:endParaRPr lang="en-CA" dirty="0"/>
          </a:p>
          <a:p>
            <a:pPr marL="342900" indent="-342900">
              <a:buAutoNum type="arabicPeriod"/>
            </a:pPr>
            <a:r>
              <a:rPr lang="en-CA" dirty="0"/>
              <a:t>Add a constructor to it.</a:t>
            </a:r>
          </a:p>
          <a:p>
            <a:pPr marL="342900" indent="-342900">
              <a:buAutoNum type="arabicPeriod"/>
            </a:pPr>
            <a:endParaRPr lang="en-CA" dirty="0"/>
          </a:p>
          <a:p>
            <a:pPr marL="342900" indent="-342900">
              <a:buAutoNum type="arabicPeriod"/>
            </a:pPr>
            <a:endParaRPr lang="en-CA" dirty="0"/>
          </a:p>
          <a:p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70B8B-4DC4-6C16-7436-2716F523CAE7}"/>
              </a:ext>
            </a:extLst>
          </p:cNvPr>
          <p:cNvSpPr txBox="1"/>
          <p:nvPr/>
        </p:nvSpPr>
        <p:spPr>
          <a:xfrm>
            <a:off x="4454555" y="2317690"/>
            <a:ext cx="875600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00B050"/>
                </a:solidFill>
              </a:rPr>
              <a:t> </a:t>
            </a:r>
            <a:r>
              <a:rPr lang="en-CA" b="1" dirty="0">
                <a:solidFill>
                  <a:srgbClr val="FF0000"/>
                </a:solidFill>
              </a:rPr>
              <a:t>public void </a:t>
            </a:r>
            <a:r>
              <a:rPr lang="en-CA" b="1" dirty="0" err="1">
                <a:solidFill>
                  <a:srgbClr val="FF0000"/>
                </a:solidFill>
              </a:rPr>
              <a:t>setRadius</a:t>
            </a:r>
            <a:r>
              <a:rPr lang="en-CA" b="1" dirty="0">
                <a:solidFill>
                  <a:srgbClr val="FF0000"/>
                </a:solidFill>
              </a:rPr>
              <a:t>(double radius)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if (radius &lt;= 0)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    throw new </a:t>
            </a:r>
            <a:r>
              <a:rPr lang="en-CA" b="1" dirty="0" err="1">
                <a:solidFill>
                  <a:srgbClr val="FF0000"/>
                </a:solidFill>
              </a:rPr>
              <a:t>BadRadiusException</a:t>
            </a:r>
            <a:r>
              <a:rPr lang="en-CA" b="1" dirty="0">
                <a:solidFill>
                  <a:srgbClr val="FF0000"/>
                </a:solidFill>
              </a:rPr>
              <a:t>("The radius must be a positive integer.");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else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    </a:t>
            </a:r>
            <a:r>
              <a:rPr lang="en-CA" b="1" dirty="0" err="1">
                <a:solidFill>
                  <a:srgbClr val="FF0000"/>
                </a:solidFill>
              </a:rPr>
              <a:t>this.radius</a:t>
            </a:r>
            <a:r>
              <a:rPr lang="en-CA" b="1" dirty="0">
                <a:solidFill>
                  <a:srgbClr val="FF0000"/>
                </a:solidFill>
              </a:rPr>
              <a:t> = radius;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    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F03C3B-368E-6BE9-B975-D18A9625451F}"/>
              </a:ext>
            </a:extLst>
          </p:cNvPr>
          <p:cNvSpPr txBox="1"/>
          <p:nvPr/>
        </p:nvSpPr>
        <p:spPr>
          <a:xfrm>
            <a:off x="315136" y="4241294"/>
            <a:ext cx="655180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7030A0"/>
                </a:solidFill>
              </a:rPr>
              <a:t>import </a:t>
            </a:r>
            <a:r>
              <a:rPr lang="en-CA" b="1" dirty="0" err="1">
                <a:solidFill>
                  <a:srgbClr val="7030A0"/>
                </a:solidFill>
              </a:rPr>
              <a:t>java.lang.RuntimeException</a:t>
            </a:r>
            <a:r>
              <a:rPr lang="en-CA" b="1" dirty="0">
                <a:solidFill>
                  <a:srgbClr val="7030A0"/>
                </a:solidFill>
              </a:rPr>
              <a:t>;</a:t>
            </a:r>
          </a:p>
          <a:p>
            <a:endParaRPr lang="en-CA" b="1" dirty="0">
              <a:solidFill>
                <a:srgbClr val="7030A0"/>
              </a:solidFill>
            </a:endParaRPr>
          </a:p>
          <a:p>
            <a:r>
              <a:rPr lang="en-CA" b="1" dirty="0">
                <a:solidFill>
                  <a:srgbClr val="7030A0"/>
                </a:solidFill>
              </a:rPr>
              <a:t>public class </a:t>
            </a:r>
            <a:r>
              <a:rPr lang="en-CA" b="1" dirty="0" err="1">
                <a:solidFill>
                  <a:srgbClr val="7030A0"/>
                </a:solidFill>
              </a:rPr>
              <a:t>BadRadiusException</a:t>
            </a:r>
            <a:r>
              <a:rPr lang="en-CA" b="1" dirty="0">
                <a:solidFill>
                  <a:srgbClr val="7030A0"/>
                </a:solidFill>
              </a:rPr>
              <a:t> extends </a:t>
            </a:r>
            <a:r>
              <a:rPr lang="en-CA" b="1" dirty="0" err="1">
                <a:solidFill>
                  <a:srgbClr val="7030A0"/>
                </a:solidFill>
              </a:rPr>
              <a:t>RuntimeException</a:t>
            </a:r>
            <a:endParaRPr lang="en-CA" b="1" dirty="0">
              <a:solidFill>
                <a:srgbClr val="7030A0"/>
              </a:solidFill>
            </a:endParaRPr>
          </a:p>
          <a:p>
            <a:r>
              <a:rPr lang="en-CA" b="1" dirty="0">
                <a:solidFill>
                  <a:srgbClr val="7030A0"/>
                </a:solidFill>
              </a:rPr>
              <a:t>{</a:t>
            </a:r>
          </a:p>
          <a:p>
            <a:r>
              <a:rPr lang="en-CA" b="1" dirty="0">
                <a:solidFill>
                  <a:srgbClr val="7030A0"/>
                </a:solidFill>
              </a:rPr>
              <a:t>    public </a:t>
            </a:r>
            <a:r>
              <a:rPr lang="en-CA" b="1" dirty="0" err="1">
                <a:solidFill>
                  <a:srgbClr val="7030A0"/>
                </a:solidFill>
              </a:rPr>
              <a:t>BadRadiusException</a:t>
            </a:r>
            <a:r>
              <a:rPr lang="en-CA" b="1" dirty="0">
                <a:solidFill>
                  <a:srgbClr val="7030A0"/>
                </a:solidFill>
              </a:rPr>
              <a:t>(String message) {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 </a:t>
            </a:r>
          </a:p>
          <a:p>
            <a:r>
              <a:rPr lang="en-CA" b="1" dirty="0">
                <a:solidFill>
                  <a:srgbClr val="7030A0"/>
                </a:solidFill>
              </a:rPr>
              <a:t>    }</a:t>
            </a:r>
          </a:p>
          <a:p>
            <a:r>
              <a:rPr lang="en-CA" b="1" dirty="0">
                <a:solidFill>
                  <a:srgbClr val="7030A0"/>
                </a:solidFill>
              </a:rPr>
              <a:t>}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0649006-F19D-4433-32E8-36734C87E6BE}"/>
              </a:ext>
            </a:extLst>
          </p:cNvPr>
          <p:cNvCxnSpPr/>
          <p:nvPr/>
        </p:nvCxnSpPr>
        <p:spPr>
          <a:xfrm flipH="1">
            <a:off x="2615013" y="1965533"/>
            <a:ext cx="1563880" cy="2275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78DC7E0A-688A-BBFB-5A23-514C582D0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938" y="4388673"/>
            <a:ext cx="5125442" cy="216094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CBBC7C8-9E56-6138-C621-7DFC62F34845}"/>
              </a:ext>
            </a:extLst>
          </p:cNvPr>
          <p:cNvSpPr txBox="1"/>
          <p:nvPr/>
        </p:nvSpPr>
        <p:spPr>
          <a:xfrm>
            <a:off x="6937049" y="4479820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Enter a radius: -10</a:t>
            </a:r>
          </a:p>
          <a:p>
            <a:endParaRPr lang="en-CA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A83C51-3956-9634-E68F-7D6F52441153}"/>
              </a:ext>
            </a:extLst>
          </p:cNvPr>
          <p:cNvSpPr txBox="1"/>
          <p:nvPr/>
        </p:nvSpPr>
        <p:spPr>
          <a:xfrm>
            <a:off x="6937049" y="5274943"/>
            <a:ext cx="66101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 err="1"/>
              <a:t>BadRadiusException</a:t>
            </a:r>
            <a:endParaRPr lang="en-CA" dirty="0"/>
          </a:p>
          <a:p>
            <a:r>
              <a:rPr lang="en-CA" dirty="0"/>
              <a:t>	at </a:t>
            </a:r>
            <a:r>
              <a:rPr lang="en-CA" dirty="0" err="1"/>
              <a:t>Circle.setRadius</a:t>
            </a:r>
            <a:r>
              <a:rPr lang="en-CA" dirty="0"/>
              <a:t>(Circle.java:22)</a:t>
            </a:r>
          </a:p>
          <a:p>
            <a:r>
              <a:rPr lang="en-CA" dirty="0"/>
              <a:t>	at </a:t>
            </a:r>
            <a:r>
              <a:rPr lang="en-CA" dirty="0" err="1"/>
              <a:t>TestCircle.main</a:t>
            </a:r>
            <a:r>
              <a:rPr lang="en-CA" dirty="0"/>
              <a:t>(TestCircle.java:19)</a:t>
            </a:r>
          </a:p>
        </p:txBody>
      </p:sp>
    </p:spTree>
    <p:extLst>
      <p:ext uri="{BB962C8B-B14F-4D97-AF65-F5344CB8AC3E}">
        <p14:creationId xmlns:p14="http://schemas.microsoft.com/office/powerpoint/2010/main" val="3216838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86E1CA-ACE8-393E-F2BE-528246854473}"/>
              </a:ext>
            </a:extLst>
          </p:cNvPr>
          <p:cNvSpPr txBox="1"/>
          <p:nvPr/>
        </p:nvSpPr>
        <p:spPr>
          <a:xfrm>
            <a:off x="100668" y="92733"/>
            <a:ext cx="110315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/>
              <a:t>You can make up your own EXCEPTIONS and then throw them.</a:t>
            </a: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70B8B-4DC4-6C16-7436-2716F523CAE7}"/>
              </a:ext>
            </a:extLst>
          </p:cNvPr>
          <p:cNvSpPr txBox="1"/>
          <p:nvPr/>
        </p:nvSpPr>
        <p:spPr>
          <a:xfrm>
            <a:off x="4411826" y="949870"/>
            <a:ext cx="875600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00B050"/>
                </a:solidFill>
              </a:rPr>
              <a:t> public void </a:t>
            </a:r>
            <a:r>
              <a:rPr lang="en-CA" b="1" dirty="0" err="1">
                <a:solidFill>
                  <a:srgbClr val="00B050"/>
                </a:solidFill>
              </a:rPr>
              <a:t>setRadius</a:t>
            </a:r>
            <a:r>
              <a:rPr lang="en-CA" b="1" dirty="0">
                <a:solidFill>
                  <a:srgbClr val="00B050"/>
                </a:solidFill>
              </a:rPr>
              <a:t>(double radius)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if (radius &lt;= 0)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    throw new </a:t>
            </a:r>
            <a:r>
              <a:rPr lang="en-CA" b="1" dirty="0" err="1">
                <a:solidFill>
                  <a:srgbClr val="00B050"/>
                </a:solidFill>
              </a:rPr>
              <a:t>BadRadiusException</a:t>
            </a:r>
            <a:r>
              <a:rPr lang="en-CA" b="1" dirty="0">
                <a:solidFill>
                  <a:srgbClr val="00B050"/>
                </a:solidFill>
              </a:rPr>
              <a:t>("The radius must be a positive integer.");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else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    </a:t>
            </a:r>
            <a:r>
              <a:rPr lang="en-CA" b="1" dirty="0" err="1">
                <a:solidFill>
                  <a:srgbClr val="00B050"/>
                </a:solidFill>
              </a:rPr>
              <a:t>this.radius</a:t>
            </a:r>
            <a:r>
              <a:rPr lang="en-CA" b="1" dirty="0">
                <a:solidFill>
                  <a:srgbClr val="00B050"/>
                </a:solidFill>
              </a:rPr>
              <a:t> = radius;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F03C3B-368E-6BE9-B975-D18A9625451F}"/>
              </a:ext>
            </a:extLst>
          </p:cNvPr>
          <p:cNvSpPr txBox="1"/>
          <p:nvPr/>
        </p:nvSpPr>
        <p:spPr>
          <a:xfrm>
            <a:off x="280081" y="2610683"/>
            <a:ext cx="655180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b="1" dirty="0">
                <a:solidFill>
                  <a:srgbClr val="7030A0"/>
                </a:solidFill>
              </a:rPr>
              <a:t>import </a:t>
            </a:r>
            <a:r>
              <a:rPr lang="en-CA" b="1" dirty="0" err="1">
                <a:solidFill>
                  <a:srgbClr val="7030A0"/>
                </a:solidFill>
              </a:rPr>
              <a:t>java.lang.RuntimeException</a:t>
            </a:r>
            <a:r>
              <a:rPr lang="en-CA" b="1" dirty="0">
                <a:solidFill>
                  <a:srgbClr val="7030A0"/>
                </a:solidFill>
              </a:rPr>
              <a:t>;</a:t>
            </a:r>
          </a:p>
          <a:p>
            <a:endParaRPr lang="en-CA" b="1" dirty="0">
              <a:solidFill>
                <a:srgbClr val="7030A0"/>
              </a:solidFill>
            </a:endParaRPr>
          </a:p>
          <a:p>
            <a:r>
              <a:rPr lang="en-CA" b="1" dirty="0">
                <a:solidFill>
                  <a:srgbClr val="7030A0"/>
                </a:solidFill>
              </a:rPr>
              <a:t>public class </a:t>
            </a:r>
            <a:r>
              <a:rPr lang="en-CA" b="1" dirty="0" err="1">
                <a:solidFill>
                  <a:srgbClr val="7030A0"/>
                </a:solidFill>
              </a:rPr>
              <a:t>BadRadiusException</a:t>
            </a:r>
            <a:r>
              <a:rPr lang="en-CA" b="1" dirty="0">
                <a:solidFill>
                  <a:srgbClr val="7030A0"/>
                </a:solidFill>
              </a:rPr>
              <a:t> extends </a:t>
            </a:r>
            <a:r>
              <a:rPr lang="en-CA" b="1" dirty="0" err="1">
                <a:solidFill>
                  <a:srgbClr val="7030A0"/>
                </a:solidFill>
              </a:rPr>
              <a:t>RuntimeException</a:t>
            </a:r>
            <a:endParaRPr lang="en-CA" b="1" dirty="0">
              <a:solidFill>
                <a:srgbClr val="7030A0"/>
              </a:solidFill>
            </a:endParaRPr>
          </a:p>
          <a:p>
            <a:r>
              <a:rPr lang="en-CA" b="1" dirty="0">
                <a:solidFill>
                  <a:srgbClr val="7030A0"/>
                </a:solidFill>
              </a:rPr>
              <a:t>{</a:t>
            </a:r>
          </a:p>
          <a:p>
            <a:r>
              <a:rPr lang="en-CA" b="1" dirty="0">
                <a:solidFill>
                  <a:srgbClr val="7030A0"/>
                </a:solidFill>
              </a:rPr>
              <a:t>    //instance var</a:t>
            </a:r>
          </a:p>
          <a:p>
            <a:r>
              <a:rPr lang="en-CA" b="1" dirty="0">
                <a:solidFill>
                  <a:srgbClr val="7030A0"/>
                </a:solidFill>
              </a:rPr>
              <a:t>    private String message;</a:t>
            </a:r>
          </a:p>
          <a:p>
            <a:r>
              <a:rPr lang="en-CA" b="1" dirty="0">
                <a:solidFill>
                  <a:srgbClr val="7030A0"/>
                </a:solidFill>
              </a:rPr>
              <a:t>    </a:t>
            </a:r>
          </a:p>
          <a:p>
            <a:r>
              <a:rPr lang="en-CA" b="1" dirty="0">
                <a:solidFill>
                  <a:srgbClr val="7030A0"/>
                </a:solidFill>
              </a:rPr>
              <a:t>    public </a:t>
            </a:r>
            <a:r>
              <a:rPr lang="en-CA" b="1" dirty="0" err="1">
                <a:solidFill>
                  <a:srgbClr val="7030A0"/>
                </a:solidFill>
              </a:rPr>
              <a:t>BadRadiusException</a:t>
            </a:r>
            <a:r>
              <a:rPr lang="en-CA" b="1" dirty="0">
                <a:solidFill>
                  <a:srgbClr val="7030A0"/>
                </a:solidFill>
              </a:rPr>
              <a:t>(String message) {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 </a:t>
            </a:r>
            <a:r>
              <a:rPr lang="en-CA" b="1" dirty="0" err="1">
                <a:solidFill>
                  <a:srgbClr val="7030A0"/>
                </a:solidFill>
              </a:rPr>
              <a:t>this.message</a:t>
            </a:r>
            <a:r>
              <a:rPr lang="en-CA" b="1" dirty="0">
                <a:solidFill>
                  <a:srgbClr val="7030A0"/>
                </a:solidFill>
              </a:rPr>
              <a:t> = message;</a:t>
            </a:r>
          </a:p>
          <a:p>
            <a:r>
              <a:rPr lang="en-CA" b="1" dirty="0">
                <a:solidFill>
                  <a:srgbClr val="7030A0"/>
                </a:solidFill>
              </a:rPr>
              <a:t>    }</a:t>
            </a:r>
          </a:p>
          <a:p>
            <a:r>
              <a:rPr lang="en-CA" b="1" dirty="0">
                <a:solidFill>
                  <a:srgbClr val="7030A0"/>
                </a:solidFill>
              </a:rPr>
              <a:t>    </a:t>
            </a:r>
          </a:p>
          <a:p>
            <a:r>
              <a:rPr lang="en-CA" b="1" dirty="0">
                <a:solidFill>
                  <a:srgbClr val="7030A0"/>
                </a:solidFill>
              </a:rPr>
              <a:t>    public String </a:t>
            </a:r>
            <a:r>
              <a:rPr lang="en-CA" b="1" dirty="0" err="1">
                <a:solidFill>
                  <a:srgbClr val="7030A0"/>
                </a:solidFill>
              </a:rPr>
              <a:t>toString</a:t>
            </a:r>
            <a:r>
              <a:rPr lang="en-CA" b="1" dirty="0">
                <a:solidFill>
                  <a:srgbClr val="7030A0"/>
                </a:solidFill>
              </a:rPr>
              <a:t>() {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 return </a:t>
            </a:r>
            <a:r>
              <a:rPr lang="en-CA" b="1" dirty="0" err="1">
                <a:solidFill>
                  <a:srgbClr val="7030A0"/>
                </a:solidFill>
              </a:rPr>
              <a:t>this.getClass</a:t>
            </a:r>
            <a:r>
              <a:rPr lang="en-CA" b="1" dirty="0">
                <a:solidFill>
                  <a:srgbClr val="7030A0"/>
                </a:solidFill>
              </a:rPr>
              <a:t>().</a:t>
            </a:r>
            <a:r>
              <a:rPr lang="en-CA" b="1" dirty="0" err="1">
                <a:solidFill>
                  <a:srgbClr val="7030A0"/>
                </a:solidFill>
              </a:rPr>
              <a:t>getSimpleName</a:t>
            </a:r>
            <a:r>
              <a:rPr lang="en-CA" b="1" dirty="0">
                <a:solidFill>
                  <a:srgbClr val="7030A0"/>
                </a:solidFill>
              </a:rPr>
              <a:t>() + ": " + message;</a:t>
            </a:r>
          </a:p>
          <a:p>
            <a:r>
              <a:rPr lang="en-CA" b="1" dirty="0">
                <a:solidFill>
                  <a:srgbClr val="7030A0"/>
                </a:solidFill>
              </a:rPr>
              <a:t>    }</a:t>
            </a:r>
          </a:p>
          <a:p>
            <a:r>
              <a:rPr lang="en-CA" b="1" dirty="0">
                <a:solidFill>
                  <a:srgbClr val="7030A0"/>
                </a:solidFill>
              </a:rPr>
              <a:t>}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DC7E0A-688A-BBFB-5A23-514C582D0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071" y="3747185"/>
            <a:ext cx="6182990" cy="216094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CBBC7C8-9E56-6138-C621-7DFC62F34845}"/>
              </a:ext>
            </a:extLst>
          </p:cNvPr>
          <p:cNvSpPr txBox="1"/>
          <p:nvPr/>
        </p:nvSpPr>
        <p:spPr>
          <a:xfrm>
            <a:off x="5800459" y="3838332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Enter a radius: -10</a:t>
            </a:r>
          </a:p>
          <a:p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3F85A7-18D7-0B7B-1DCD-FA8ED971E08F}"/>
              </a:ext>
            </a:extLst>
          </p:cNvPr>
          <p:cNvSpPr txBox="1"/>
          <p:nvPr/>
        </p:nvSpPr>
        <p:spPr>
          <a:xfrm>
            <a:off x="5837357" y="4365992"/>
            <a:ext cx="56471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 err="1"/>
              <a:t>BadRadiusException</a:t>
            </a:r>
            <a:r>
              <a:rPr lang="en-CA" dirty="0"/>
              <a:t>: The radius must be a positive integer.</a:t>
            </a:r>
          </a:p>
          <a:p>
            <a:r>
              <a:rPr lang="en-CA" dirty="0"/>
              <a:t>	at </a:t>
            </a:r>
            <a:r>
              <a:rPr lang="en-CA" dirty="0" err="1"/>
              <a:t>Circle.setRadius</a:t>
            </a:r>
            <a:r>
              <a:rPr lang="en-CA" dirty="0"/>
              <a:t>(Circle.java:22)</a:t>
            </a:r>
          </a:p>
          <a:p>
            <a:r>
              <a:rPr lang="en-CA" dirty="0"/>
              <a:t>	at </a:t>
            </a:r>
            <a:r>
              <a:rPr lang="en-CA" dirty="0" err="1"/>
              <a:t>TestCircle.main</a:t>
            </a:r>
            <a:r>
              <a:rPr lang="en-CA" dirty="0"/>
              <a:t>(TestCircle.java:19)</a:t>
            </a:r>
          </a:p>
        </p:txBody>
      </p:sp>
    </p:spTree>
    <p:extLst>
      <p:ext uri="{BB962C8B-B14F-4D97-AF65-F5344CB8AC3E}">
        <p14:creationId xmlns:p14="http://schemas.microsoft.com/office/powerpoint/2010/main" val="3815445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4AED4-2CEB-071E-40DC-12BA8806E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864" y="234492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CA" sz="4800" b="1" dirty="0"/>
              <a:t>QUIZ</a:t>
            </a:r>
            <a:br>
              <a:rPr lang="en-CA" sz="4800" b="1" dirty="0"/>
            </a:br>
            <a:br>
              <a:rPr lang="en-CA" sz="4800" b="1" dirty="0"/>
            </a:br>
            <a:br>
              <a:rPr lang="en-CA" sz="4800" b="1" dirty="0"/>
            </a:br>
            <a:r>
              <a:rPr lang="en-CA" sz="4800" b="1" dirty="0"/>
              <a:t>See if you can answer these EXAM style questions about </a:t>
            </a:r>
            <a:br>
              <a:rPr lang="en-CA" sz="4800" b="1" dirty="0"/>
            </a:br>
            <a:r>
              <a:rPr lang="en-CA" sz="6600" b="1" dirty="0">
                <a:solidFill>
                  <a:srgbClr val="00B050"/>
                </a:solidFill>
              </a:rPr>
              <a:t>throwing exceptions</a:t>
            </a:r>
            <a:endParaRPr lang="en-CA" sz="4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305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9746AB-1A29-D664-62BE-260CC4935FCE}"/>
              </a:ext>
            </a:extLst>
          </p:cNvPr>
          <p:cNvSpPr txBox="1"/>
          <p:nvPr/>
        </p:nvSpPr>
        <p:spPr>
          <a:xfrm>
            <a:off x="134225" y="1258558"/>
            <a:ext cx="11912366" cy="2174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single line of code that will throw an </a:t>
            </a:r>
            <a:r>
              <a:rPr lang="en-US" sz="40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IllegalArgumentException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containing the message "Nice try". [1]</a:t>
            </a:r>
            <a:endParaRPr lang="en-CA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574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9746AB-1A29-D664-62BE-260CC4935FCE}"/>
              </a:ext>
            </a:extLst>
          </p:cNvPr>
          <p:cNvSpPr txBox="1"/>
          <p:nvPr/>
        </p:nvSpPr>
        <p:spPr>
          <a:xfrm>
            <a:off x="134225" y="1258558"/>
            <a:ext cx="11912366" cy="3010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 single line of code that will throw an </a:t>
            </a:r>
            <a:r>
              <a:rPr lang="en-US" sz="40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IllegalArgumentException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containing the message "Nice try". [1]</a:t>
            </a:r>
            <a:endParaRPr lang="en-CA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throw new </a:t>
            </a:r>
            <a:r>
              <a:rPr lang="en-US" sz="4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IllegalArgumentException</a:t>
            </a:r>
            <a:r>
              <a:rPr lang="en-US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(“Nice try”);</a:t>
            </a:r>
            <a:endParaRPr lang="en-CA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058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4E7F069-5806-9133-8D3D-72A3C2AF40F5}"/>
              </a:ext>
            </a:extLst>
          </p:cNvPr>
          <p:cNvSpPr txBox="1"/>
          <p:nvPr/>
        </p:nvSpPr>
        <p:spPr>
          <a:xfrm>
            <a:off x="167780" y="243281"/>
            <a:ext cx="11761365" cy="31618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spcAft>
                <a:spcPts val="1000"/>
              </a:spcAft>
              <a:buAutoNum type="arabicPeriod" startAt="2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code to call a method named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testMethod</a:t>
            </a:r>
            <a:r>
              <a:rPr lang="en-US" sz="32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()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This method might throw an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IllegalArgumentException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 code to catch that exception and print the message contained in that exception to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System.out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[4]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73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4E7F069-5806-9133-8D3D-72A3C2AF40F5}"/>
              </a:ext>
            </a:extLst>
          </p:cNvPr>
          <p:cNvSpPr txBox="1"/>
          <p:nvPr/>
        </p:nvSpPr>
        <p:spPr>
          <a:xfrm>
            <a:off x="167780" y="243281"/>
            <a:ext cx="11761365" cy="5633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Write code to call a method named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testMethod</a:t>
            </a:r>
            <a:r>
              <a:rPr lang="en-US" sz="32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()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This method might throw an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IllegalArgumentException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Include code to catch that exception and print the message contained in that exception to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System.out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[4]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</a:pPr>
            <a:r>
              <a:rPr lang="en-US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 {</a:t>
            </a:r>
            <a:endParaRPr lang="en-CA" sz="3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</a:pPr>
            <a:r>
              <a:rPr lang="en-US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testMethod</a:t>
            </a:r>
            <a:r>
              <a:rPr lang="en-US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CA" sz="3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</a:pPr>
            <a:r>
              <a:rPr lang="en-US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catch ( </a:t>
            </a:r>
            <a:r>
              <a:rPr lang="en-US" sz="3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IllegalArgumentException</a:t>
            </a:r>
            <a:r>
              <a:rPr lang="en-US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) {</a:t>
            </a:r>
            <a:endParaRPr lang="en-CA" sz="3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</a:pPr>
            <a:r>
              <a:rPr lang="en-US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3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US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 </a:t>
            </a:r>
            <a:r>
              <a:rPr lang="en-US" sz="3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e.getMessage</a:t>
            </a:r>
            <a:r>
              <a:rPr lang="en-US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 );</a:t>
            </a:r>
            <a:endParaRPr lang="en-CA" sz="3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CA" sz="3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441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6CA8A8-CF38-7BFB-5288-2368B7100352}"/>
              </a:ext>
            </a:extLst>
          </p:cNvPr>
          <p:cNvSpPr txBox="1"/>
          <p:nvPr/>
        </p:nvSpPr>
        <p:spPr>
          <a:xfrm>
            <a:off x="203432" y="327613"/>
            <a:ext cx="11633433" cy="2174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 Explain the difference between checked and unchecked exceptions. Give one example of each type of exception. [4]</a:t>
            </a:r>
            <a:endParaRPr lang="en-CA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376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6CA8A8-CF38-7BFB-5288-2368B7100352}"/>
              </a:ext>
            </a:extLst>
          </p:cNvPr>
          <p:cNvSpPr txBox="1"/>
          <p:nvPr/>
        </p:nvSpPr>
        <p:spPr>
          <a:xfrm>
            <a:off x="203432" y="327613"/>
            <a:ext cx="11633433" cy="59703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 Explain the difference between checked and unchecked exceptions. Give one example of each type of exception. [4]</a:t>
            </a:r>
            <a:endParaRPr lang="en-CA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checked exception must either be caught or be declared to be thrown by adding the “throws” declaration to the method. </a:t>
            </a: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US" sz="4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InputMismatchException</a:t>
            </a:r>
            <a:r>
              <a:rPr lang="en-US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unchecked; </a:t>
            </a:r>
            <a:r>
              <a:rPr lang="en-US" sz="4000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FileNotFoundException</a:t>
            </a:r>
            <a:r>
              <a:rPr lang="en-US" sz="4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checked.</a:t>
            </a:r>
            <a:endParaRPr lang="en-CA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082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0498B60-99AE-453B-E3D2-28F818F729ED}"/>
              </a:ext>
            </a:extLst>
          </p:cNvPr>
          <p:cNvSpPr txBox="1"/>
          <p:nvPr/>
        </p:nvSpPr>
        <p:spPr>
          <a:xfrm>
            <a:off x="417701" y="108300"/>
            <a:ext cx="11356597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600" dirty="0"/>
              <a:t>In summary, </a:t>
            </a:r>
            <a:r>
              <a:rPr lang="en-CA" sz="3600" dirty="0">
                <a:solidFill>
                  <a:srgbClr val="00B050"/>
                </a:solidFill>
              </a:rPr>
              <a:t>checked exceptions </a:t>
            </a:r>
            <a:r>
              <a:rPr lang="en-CA" sz="3600" dirty="0"/>
              <a:t>are required to be either caught or declared, while </a:t>
            </a:r>
            <a:r>
              <a:rPr lang="en-CA" sz="3600" b="1" dirty="0">
                <a:solidFill>
                  <a:srgbClr val="FF0000"/>
                </a:solidFill>
              </a:rPr>
              <a:t>unchecked exceptions </a:t>
            </a:r>
            <a:r>
              <a:rPr lang="en-CA" sz="3600" dirty="0"/>
              <a:t>can be caught optionally, but they do not have to be declared explicitly in the method signature. </a:t>
            </a:r>
          </a:p>
          <a:p>
            <a:endParaRPr lang="en-CA" sz="3600" dirty="0"/>
          </a:p>
          <a:p>
            <a:r>
              <a:rPr lang="en-CA" sz="3600" b="1" dirty="0">
                <a:solidFill>
                  <a:srgbClr val="FF0000"/>
                </a:solidFill>
              </a:rPr>
              <a:t>Unchecked exceptions are often used for cases where the failure is beyond the programmer's control (e.g., division by zero)</a:t>
            </a:r>
            <a:endParaRPr lang="en-CA" sz="3600" b="1" dirty="0"/>
          </a:p>
          <a:p>
            <a:endParaRPr lang="en-CA" sz="3600" dirty="0"/>
          </a:p>
          <a:p>
            <a:r>
              <a:rPr lang="en-CA" sz="3600" b="1" dirty="0">
                <a:solidFill>
                  <a:srgbClr val="00B050"/>
                </a:solidFill>
              </a:rPr>
              <a:t>Checked exceptions are used for conditions that the programmer can anticipate and handle (e.g., file not found).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564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45E67A-CC09-0001-4816-09891F40C295}"/>
              </a:ext>
            </a:extLst>
          </p:cNvPr>
          <p:cNvSpPr txBox="1"/>
          <p:nvPr/>
        </p:nvSpPr>
        <p:spPr>
          <a:xfrm>
            <a:off x="167781" y="772111"/>
            <a:ext cx="555351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</a:t>
            </a:r>
            <a:r>
              <a:rPr lang="en-CA" b="1" dirty="0" err="1">
                <a:solidFill>
                  <a:srgbClr val="FF0000"/>
                </a:solidFill>
              </a:rPr>
              <a:t>TestCircle</a:t>
            </a:r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{</a:t>
            </a:r>
          </a:p>
          <a:p>
            <a:r>
              <a:rPr lang="en-CA" b="1" dirty="0">
                <a:solidFill>
                  <a:srgbClr val="FF0000"/>
                </a:solidFill>
              </a:rPr>
              <a:t>   public static void main(String[] </a:t>
            </a:r>
            <a:r>
              <a:rPr lang="en-CA" b="1" dirty="0" err="1">
                <a:solidFill>
                  <a:srgbClr val="FF0000"/>
                </a:solidFill>
              </a:rPr>
              <a:t>args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Circle c = new Circle();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Scanner </a:t>
            </a:r>
            <a:r>
              <a:rPr lang="en-CA" b="1" dirty="0" err="1">
                <a:solidFill>
                  <a:srgbClr val="FF0000"/>
                </a:solidFill>
              </a:rPr>
              <a:t>sc</a:t>
            </a:r>
            <a:r>
              <a:rPr lang="en-CA" b="1" dirty="0">
                <a:solidFill>
                  <a:srgbClr val="FF0000"/>
                </a:solidFill>
              </a:rPr>
              <a:t> = new Scanner(System.in);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 err="1">
                <a:solidFill>
                  <a:srgbClr val="FF0000"/>
                </a:solidFill>
              </a:rPr>
              <a:t>System.out.print</a:t>
            </a:r>
            <a:r>
              <a:rPr lang="en-CA" b="1" dirty="0">
                <a:solidFill>
                  <a:srgbClr val="FF0000"/>
                </a:solidFill>
              </a:rPr>
              <a:t>("Enter a radius: ");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 err="1">
                <a:solidFill>
                  <a:srgbClr val="FF0000"/>
                </a:solidFill>
              </a:rPr>
              <a:t>c.setRadius</a:t>
            </a:r>
            <a:r>
              <a:rPr lang="en-CA" b="1" dirty="0">
                <a:solidFill>
                  <a:srgbClr val="FF0000"/>
                </a:solidFill>
              </a:rPr>
              <a:t> ( </a:t>
            </a:r>
            <a:r>
              <a:rPr lang="en-CA" b="1" dirty="0" err="1">
                <a:solidFill>
                  <a:srgbClr val="FF0000"/>
                </a:solidFill>
              </a:rPr>
              <a:t>sc.nextInt</a:t>
            </a:r>
            <a:r>
              <a:rPr lang="en-CA" b="1" dirty="0">
                <a:solidFill>
                  <a:srgbClr val="FF0000"/>
                </a:solidFill>
              </a:rPr>
              <a:t>() 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 err="1">
                <a:solidFill>
                  <a:srgbClr val="FF0000"/>
                </a:solidFill>
              </a:rPr>
              <a:t>System.out.println</a:t>
            </a:r>
            <a:r>
              <a:rPr lang="en-CA" b="1" dirty="0">
                <a:solidFill>
                  <a:srgbClr val="FF0000"/>
                </a:solidFill>
              </a:rPr>
              <a:t>("Radius: " + </a:t>
            </a:r>
            <a:r>
              <a:rPr lang="en-CA" b="1" dirty="0" err="1">
                <a:solidFill>
                  <a:srgbClr val="FF0000"/>
                </a:solidFill>
              </a:rPr>
              <a:t>c.getRadius</a:t>
            </a:r>
            <a:r>
              <a:rPr lang="en-CA" b="1" dirty="0">
                <a:solidFill>
                  <a:srgbClr val="FF0000"/>
                </a:solidFill>
              </a:rPr>
              <a:t>() 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}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4FB65D-DBDB-C22E-F6F6-3A3087033352}"/>
              </a:ext>
            </a:extLst>
          </p:cNvPr>
          <p:cNvSpPr txBox="1"/>
          <p:nvPr/>
        </p:nvSpPr>
        <p:spPr>
          <a:xfrm>
            <a:off x="6096000" y="495113"/>
            <a:ext cx="57688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public class Circle extends </a:t>
            </a:r>
            <a:r>
              <a:rPr lang="en-CA" b="1" dirty="0" err="1">
                <a:solidFill>
                  <a:srgbClr val="00B050"/>
                </a:solidFill>
              </a:rPr>
              <a:t>GeometricObject</a:t>
            </a:r>
            <a:r>
              <a:rPr lang="en-CA" b="1" dirty="0">
                <a:solidFill>
                  <a:srgbClr val="00B050"/>
                </a:solidFill>
              </a:rPr>
              <a:t> {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private double radius = 50;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public double </a:t>
            </a:r>
            <a:r>
              <a:rPr lang="en-CA" b="1" dirty="0" err="1">
                <a:solidFill>
                  <a:srgbClr val="00B050"/>
                </a:solidFill>
              </a:rPr>
              <a:t>getRadius</a:t>
            </a:r>
            <a:r>
              <a:rPr lang="en-CA" b="1" dirty="0">
                <a:solidFill>
                  <a:srgbClr val="00B050"/>
                </a:solidFill>
              </a:rPr>
              <a:t>()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return radius;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public void </a:t>
            </a:r>
            <a:r>
              <a:rPr lang="en-CA" b="1" dirty="0" err="1">
                <a:solidFill>
                  <a:srgbClr val="00B050"/>
                </a:solidFill>
              </a:rPr>
              <a:t>setRadius</a:t>
            </a:r>
            <a:r>
              <a:rPr lang="en-CA" b="1" dirty="0">
                <a:solidFill>
                  <a:srgbClr val="00B050"/>
                </a:solidFill>
              </a:rPr>
              <a:t>(double radius)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if (radius &lt;= 0) {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         </a:t>
            </a:r>
            <a:r>
              <a:rPr lang="en-CA" b="1" dirty="0" err="1">
                <a:solidFill>
                  <a:srgbClr val="00B050"/>
                </a:solidFill>
              </a:rPr>
              <a:t>System.out.println</a:t>
            </a:r>
            <a:r>
              <a:rPr lang="en-CA" b="1" dirty="0">
                <a:solidFill>
                  <a:srgbClr val="00B050"/>
                </a:solidFill>
              </a:rPr>
              <a:t>("ERROR! Radius must be &gt; 0.");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 else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    </a:t>
            </a:r>
            <a:r>
              <a:rPr lang="en-CA" b="1" dirty="0" err="1">
                <a:solidFill>
                  <a:srgbClr val="00B050"/>
                </a:solidFill>
              </a:rPr>
              <a:t>this.radius</a:t>
            </a:r>
            <a:r>
              <a:rPr lang="en-CA" b="1" dirty="0">
                <a:solidFill>
                  <a:srgbClr val="00B050"/>
                </a:solidFill>
              </a:rPr>
              <a:t> = radius;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1461212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D523FD-8CB1-9535-4D03-2D123B6A5330}"/>
              </a:ext>
            </a:extLst>
          </p:cNvPr>
          <p:cNvSpPr txBox="1"/>
          <p:nvPr/>
        </p:nvSpPr>
        <p:spPr>
          <a:xfrm>
            <a:off x="411060" y="151002"/>
            <a:ext cx="11476139" cy="3728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spcAft>
                <a:spcPts val="1000"/>
              </a:spcAft>
              <a:buAutoNum type="arabicPeriod" startAt="4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 a method named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badmethod</a:t>
            </a:r>
            <a:r>
              <a:rPr lang="en-US" sz="32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()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It takes no arguments and has no return value but when it’s called it might throw a special kind of exception called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BadMethodException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code that will call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badmethod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print “ERROR” to standard output if it throws the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BadMethodException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[5]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582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D523FD-8CB1-9535-4D03-2D123B6A5330}"/>
              </a:ext>
            </a:extLst>
          </p:cNvPr>
          <p:cNvSpPr txBox="1"/>
          <p:nvPr/>
        </p:nvSpPr>
        <p:spPr>
          <a:xfrm>
            <a:off x="411060" y="151002"/>
            <a:ext cx="11476139" cy="6673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spcAft>
                <a:spcPts val="1000"/>
              </a:spcAft>
              <a:buAutoNum type="arabicPeriod" startAt="4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 a method named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badmethod</a:t>
            </a:r>
            <a:r>
              <a:rPr lang="en-US" sz="32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()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It takes no arguments and has no return value but when it’s called it might throw a special kind of exception called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BadMethodException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3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that will call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badmethod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print “ERROR” to standard output if it throws the </a:t>
            </a:r>
            <a:r>
              <a:rPr lang="en-US" sz="32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BadMethodException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[5]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</a:pPr>
            <a:r>
              <a:rPr lang="en-US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 {</a:t>
            </a:r>
            <a:endParaRPr lang="en-CA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</a:pPr>
            <a:r>
              <a:rPr lang="en-US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badmethod</a:t>
            </a:r>
            <a:r>
              <a:rPr lang="en-US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CA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</a:pPr>
            <a:r>
              <a:rPr lang="en-US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catch (</a:t>
            </a:r>
            <a:r>
              <a:rPr lang="en-US" sz="32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BadMethodException</a:t>
            </a:r>
            <a:r>
              <a:rPr lang="en-US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e) {</a:t>
            </a:r>
            <a:endParaRPr lang="en-CA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</a:pPr>
            <a:r>
              <a:rPr lang="en-US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US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(“ERROR”);</a:t>
            </a:r>
            <a:endParaRPr lang="en-CA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CA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844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FBE16B1-10D7-2E2A-792D-099301693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98" y="282765"/>
            <a:ext cx="1180793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5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Depending on how the user behaves, there are 3 exceptions that might be thrown when this code is run. </a:t>
            </a: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job is to figure out which three exceptions might be thrown then re-write the code with additions to it so that if an exception happens, the program prints a user-friendly message and then starts the program again from the beginning.    If the user makes it through with no exceptions, the program should end (i.e. not loop back).</a:t>
            </a:r>
            <a:r>
              <a:rPr lang="en-CA" altLang="en-US" sz="1400" dirty="0"/>
              <a:t>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[14]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1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id="{602029DE-A862-3223-F61C-95B12F38D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8401" y="3192244"/>
            <a:ext cx="3244633" cy="14414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243F6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 of Exceptions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ArithmethmeticException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ArrayIndexOutOfBoundsException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FileNotFoundException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InputMismatchException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InterruptedException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NoSuchElementException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9E275A-C07B-64A5-8927-568D4A9D3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5" y="2641640"/>
            <a:ext cx="885597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public static void main(String[]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args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) {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Scanner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= new Scanner(System.in);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int[] x = {1,-1,0,2,-2};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int a =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sc.nextInt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();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int b =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sc.nextInt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();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int c = x[a];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int d = x[b];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int e = c / d;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System.out.println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(e);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}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3485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FBE16B1-10D7-2E2A-792D-099301693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98" y="282765"/>
            <a:ext cx="1180793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5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Depending on how the user behaves, there are 3 exceptions that might be thrown when this code is run. </a:t>
            </a: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job is to figure out which three exceptions might be thrown then re-write the code with additions to it so that if an exception happens, the program prints a user-friendly message and then starts the program again from the beginning.    If the user makes it through with no exceptions, the program should end (i.e. not loop back).</a:t>
            </a:r>
            <a:r>
              <a:rPr lang="en-CA" altLang="en-US" sz="1400" dirty="0"/>
              <a:t>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[14]</a:t>
            </a:r>
            <a:endParaRPr kumimoji="0" lang="en-CA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1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id="{602029DE-A862-3223-F61C-95B12F38D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098" y="5121435"/>
            <a:ext cx="3244633" cy="14414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43F6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 of Exceptions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ArithmethmeticException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ArrayIndexOutOfBoundsException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FileNotFoundException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InputMismatchException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InterruptedException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NoSuchElementException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9E275A-C07B-64A5-8927-568D4A9D3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7262" y="2375645"/>
            <a:ext cx="5307434" cy="290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public static void main(String[]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args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) {</a:t>
            </a:r>
            <a:endParaRPr kumimoji="0" lang="en-CA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Scanner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= new Scanner(System.in);</a:t>
            </a:r>
            <a:endParaRPr kumimoji="0" lang="en-CA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int[] x = {1,-1,0,2,-2};</a:t>
            </a:r>
            <a:endParaRPr kumimoji="0" lang="en-CA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int a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sc.nextInt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();</a:t>
            </a:r>
            <a:endParaRPr kumimoji="0" lang="en-CA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int b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sc.nextInt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();</a:t>
            </a:r>
            <a:endParaRPr kumimoji="0" lang="en-CA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int c = x[a];</a:t>
            </a:r>
            <a:endParaRPr kumimoji="0" lang="en-CA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int d = x[b];</a:t>
            </a:r>
            <a:endParaRPr kumimoji="0" lang="en-CA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int e = c / d;</a:t>
            </a:r>
            <a:endParaRPr kumimoji="0" lang="en-CA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System.out.println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(e);</a:t>
            </a:r>
            <a:endParaRPr kumimoji="0" lang="en-CA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}</a:t>
            </a:r>
            <a:endParaRPr kumimoji="0" lang="en-CA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41828C-1B11-BF43-AE35-2F99FEA1740B}"/>
              </a:ext>
            </a:extLst>
          </p:cNvPr>
          <p:cNvSpPr txBox="1"/>
          <p:nvPr/>
        </p:nvSpPr>
        <p:spPr>
          <a:xfrm>
            <a:off x="4906595" y="2708238"/>
            <a:ext cx="708030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boolean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not_ok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true;</a:t>
            </a:r>
            <a:endParaRPr lang="en-CA" altLang="en-US" sz="1100" dirty="0"/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not_ok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kumimoji="0" lang="en-CA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try {</a:t>
            </a:r>
            <a:endParaRPr kumimoji="0" lang="en-CA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content of main method above goes here</a:t>
            </a:r>
            <a:endParaRPr kumimoji="0" lang="en-CA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not_ok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false;</a:t>
            </a:r>
            <a:endParaRPr kumimoji="0" lang="en-CA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}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catch (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ArithmeticException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e) {</a:t>
            </a:r>
            <a:endParaRPr kumimoji="0" lang="en-CA" altLang="en-US" sz="1100" b="1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(“Can’t divide by 0. Start again.”);</a:t>
            </a:r>
            <a:endParaRPr kumimoji="0" lang="en-CA" altLang="en-US" sz="1100" b="1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}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catch (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InputMismatchException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e) {</a:t>
            </a:r>
            <a:endParaRPr kumimoji="0" lang="en-CA" altLang="en-US" sz="11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(“That wasn’t an integer. Start again.”);</a:t>
            </a:r>
            <a:endParaRPr kumimoji="0" lang="en-CA" altLang="en-US" sz="11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sc.next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(); // this is not optional</a:t>
            </a:r>
            <a:endParaRPr kumimoji="0" lang="en-CA" altLang="en-US" sz="11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}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catch (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ArrayIndexOutOfBoundsException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e) {</a:t>
            </a:r>
            <a:endParaRPr kumimoji="0" lang="en-CA" altLang="en-US" sz="1100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(“Must be in range 0 to 4. Start again.”);</a:t>
            </a:r>
            <a:endParaRPr kumimoji="0" lang="en-CA" altLang="en-US" sz="1100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}</a:t>
            </a:r>
            <a:endParaRPr kumimoji="0" lang="en-CA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CA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98EF848-4A32-58F3-9D70-83FB7C9B55CA}"/>
              </a:ext>
            </a:extLst>
          </p:cNvPr>
          <p:cNvCxnSpPr/>
          <p:nvPr/>
        </p:nvCxnSpPr>
        <p:spPr>
          <a:xfrm>
            <a:off x="3733101" y="3565321"/>
            <a:ext cx="2013358" cy="159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788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5367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45E67A-CC09-0001-4816-09891F40C295}"/>
              </a:ext>
            </a:extLst>
          </p:cNvPr>
          <p:cNvSpPr txBox="1"/>
          <p:nvPr/>
        </p:nvSpPr>
        <p:spPr>
          <a:xfrm>
            <a:off x="100669" y="696934"/>
            <a:ext cx="530184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</a:t>
            </a:r>
            <a:r>
              <a:rPr lang="en-CA" b="1" dirty="0" err="1">
                <a:solidFill>
                  <a:srgbClr val="FF0000"/>
                </a:solidFill>
              </a:rPr>
              <a:t>TestCircle</a:t>
            </a:r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{</a:t>
            </a:r>
          </a:p>
          <a:p>
            <a:r>
              <a:rPr lang="en-CA" b="1" dirty="0">
                <a:solidFill>
                  <a:srgbClr val="FF0000"/>
                </a:solidFill>
              </a:rPr>
              <a:t>   public static void main(String[] </a:t>
            </a:r>
            <a:r>
              <a:rPr lang="en-CA" b="1" dirty="0" err="1">
                <a:solidFill>
                  <a:srgbClr val="FF0000"/>
                </a:solidFill>
              </a:rPr>
              <a:t>args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Circle c = new Circle();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Scanner </a:t>
            </a:r>
            <a:r>
              <a:rPr lang="en-CA" b="1" dirty="0" err="1">
                <a:solidFill>
                  <a:srgbClr val="FF0000"/>
                </a:solidFill>
              </a:rPr>
              <a:t>sc</a:t>
            </a:r>
            <a:r>
              <a:rPr lang="en-CA" b="1" dirty="0">
                <a:solidFill>
                  <a:srgbClr val="FF0000"/>
                </a:solidFill>
              </a:rPr>
              <a:t> = new Scanner(System.in);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 err="1">
                <a:solidFill>
                  <a:srgbClr val="FF0000"/>
                </a:solidFill>
              </a:rPr>
              <a:t>System.out.print</a:t>
            </a:r>
            <a:r>
              <a:rPr lang="en-CA" b="1" dirty="0">
                <a:solidFill>
                  <a:srgbClr val="FF0000"/>
                </a:solidFill>
              </a:rPr>
              <a:t>("Enter a radius: ");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 err="1">
                <a:solidFill>
                  <a:srgbClr val="FF0000"/>
                </a:solidFill>
              </a:rPr>
              <a:t>c.setRadius</a:t>
            </a:r>
            <a:r>
              <a:rPr lang="en-CA" b="1" dirty="0">
                <a:solidFill>
                  <a:srgbClr val="FF0000"/>
                </a:solidFill>
              </a:rPr>
              <a:t> ( </a:t>
            </a:r>
            <a:r>
              <a:rPr lang="en-CA" b="1" dirty="0" err="1">
                <a:solidFill>
                  <a:srgbClr val="FF0000"/>
                </a:solidFill>
              </a:rPr>
              <a:t>sc.nextInt</a:t>
            </a:r>
            <a:r>
              <a:rPr lang="en-CA" b="1" dirty="0">
                <a:solidFill>
                  <a:srgbClr val="FF0000"/>
                </a:solidFill>
              </a:rPr>
              <a:t>() 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 err="1">
                <a:solidFill>
                  <a:srgbClr val="FF0000"/>
                </a:solidFill>
              </a:rPr>
              <a:t>System.out.println</a:t>
            </a:r>
            <a:r>
              <a:rPr lang="en-CA" b="1" dirty="0">
                <a:solidFill>
                  <a:srgbClr val="FF0000"/>
                </a:solidFill>
              </a:rPr>
              <a:t>("Radius: " + </a:t>
            </a:r>
            <a:r>
              <a:rPr lang="en-CA" b="1" dirty="0" err="1">
                <a:solidFill>
                  <a:srgbClr val="FF0000"/>
                </a:solidFill>
              </a:rPr>
              <a:t>c.getRadius</a:t>
            </a:r>
            <a:r>
              <a:rPr lang="en-CA" b="1" dirty="0">
                <a:solidFill>
                  <a:srgbClr val="FF0000"/>
                </a:solidFill>
              </a:rPr>
              <a:t>() 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}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4FB65D-DBDB-C22E-F6F6-3A3087033352}"/>
              </a:ext>
            </a:extLst>
          </p:cNvPr>
          <p:cNvSpPr txBox="1"/>
          <p:nvPr/>
        </p:nvSpPr>
        <p:spPr>
          <a:xfrm>
            <a:off x="6096000" y="495113"/>
            <a:ext cx="57688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public class Circle extends </a:t>
            </a:r>
            <a:r>
              <a:rPr lang="en-CA" b="1" dirty="0" err="1">
                <a:solidFill>
                  <a:srgbClr val="00B050"/>
                </a:solidFill>
              </a:rPr>
              <a:t>GeometricObject</a:t>
            </a:r>
            <a:r>
              <a:rPr lang="en-CA" b="1" dirty="0">
                <a:solidFill>
                  <a:srgbClr val="00B050"/>
                </a:solidFill>
              </a:rPr>
              <a:t> {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private double radius = 50;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public double </a:t>
            </a:r>
            <a:r>
              <a:rPr lang="en-CA" b="1" dirty="0" err="1">
                <a:solidFill>
                  <a:srgbClr val="00B050"/>
                </a:solidFill>
              </a:rPr>
              <a:t>getRadius</a:t>
            </a:r>
            <a:r>
              <a:rPr lang="en-CA" b="1" dirty="0">
                <a:solidFill>
                  <a:srgbClr val="00B050"/>
                </a:solidFill>
              </a:rPr>
              <a:t>()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return radius;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public void </a:t>
            </a:r>
            <a:r>
              <a:rPr lang="en-CA" b="1" dirty="0" err="1">
                <a:solidFill>
                  <a:srgbClr val="00B050"/>
                </a:solidFill>
              </a:rPr>
              <a:t>setRadius</a:t>
            </a:r>
            <a:r>
              <a:rPr lang="en-CA" b="1" dirty="0">
                <a:solidFill>
                  <a:srgbClr val="00B050"/>
                </a:solidFill>
              </a:rPr>
              <a:t>(double radius)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if (radius &lt;= 0) {</a:t>
            </a:r>
          </a:p>
          <a:p>
            <a:r>
              <a:rPr lang="en-CA" sz="2000" b="1" dirty="0">
                <a:solidFill>
                  <a:srgbClr val="00B050"/>
                </a:solidFill>
              </a:rPr>
              <a:t>            </a:t>
            </a:r>
            <a:r>
              <a:rPr lang="en-CA" b="1" dirty="0" err="1">
                <a:solidFill>
                  <a:srgbClr val="00B050"/>
                </a:solidFill>
              </a:rPr>
              <a:t>System.out.println</a:t>
            </a:r>
            <a:r>
              <a:rPr lang="en-CA" b="1" dirty="0">
                <a:solidFill>
                  <a:srgbClr val="00B050"/>
                </a:solidFill>
              </a:rPr>
              <a:t>("ERROR! Radius must be &gt; 0.");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 else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    </a:t>
            </a:r>
            <a:r>
              <a:rPr lang="en-CA" b="1" dirty="0" err="1">
                <a:solidFill>
                  <a:srgbClr val="00B050"/>
                </a:solidFill>
              </a:rPr>
              <a:t>this.radius</a:t>
            </a:r>
            <a:r>
              <a:rPr lang="en-CA" b="1" dirty="0">
                <a:solidFill>
                  <a:srgbClr val="00B050"/>
                </a:solidFill>
              </a:rPr>
              <a:t> = radius;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D0A351-A23B-15B1-7AD3-019B98A0F52F}"/>
              </a:ext>
            </a:extLst>
          </p:cNvPr>
          <p:cNvSpPr txBox="1"/>
          <p:nvPr/>
        </p:nvSpPr>
        <p:spPr>
          <a:xfrm>
            <a:off x="472579" y="5511567"/>
            <a:ext cx="113922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Problem:    if  </a:t>
            </a:r>
            <a:r>
              <a:rPr lang="en-CA" sz="2800" dirty="0"/>
              <a:t>-10  </a:t>
            </a:r>
            <a:r>
              <a:rPr lang="en-CA" dirty="0"/>
              <a:t>is entered for the radius in the red program, then the “</a:t>
            </a:r>
            <a:r>
              <a:rPr lang="en-CA" b="1" dirty="0">
                <a:solidFill>
                  <a:srgbClr val="00B050"/>
                </a:solidFill>
              </a:rPr>
              <a:t>ERROR! Radius must be &gt; 0” </a:t>
            </a:r>
            <a:r>
              <a:rPr lang="en-CA" dirty="0"/>
              <a:t>occurs.  But the output is displayed to the Terminal window.  The program might be a </a:t>
            </a:r>
            <a:r>
              <a:rPr lang="en-CA" u="sng" dirty="0"/>
              <a:t>graphics program </a:t>
            </a:r>
            <a:r>
              <a:rPr lang="en-CA" dirty="0"/>
              <a:t>and the user isn’t looking at the terminal window.    BETTER TO LET THE RED PROGRAM display the error to the user in its own selected way.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102264D-EBB6-EE97-7937-B9338A8611AC}"/>
              </a:ext>
            </a:extLst>
          </p:cNvPr>
          <p:cNvCxnSpPr/>
          <p:nvPr/>
        </p:nvCxnSpPr>
        <p:spPr>
          <a:xfrm flipH="1" flipV="1">
            <a:off x="2852257" y="3429000"/>
            <a:ext cx="1585519" cy="2158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4EA7B4D-F182-0C56-2437-12225A09901F}"/>
              </a:ext>
            </a:extLst>
          </p:cNvPr>
          <p:cNvCxnSpPr/>
          <p:nvPr/>
        </p:nvCxnSpPr>
        <p:spPr>
          <a:xfrm flipV="1">
            <a:off x="8615494" y="3850547"/>
            <a:ext cx="687897" cy="16610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641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45E67A-CC09-0001-4816-09891F40C295}"/>
              </a:ext>
            </a:extLst>
          </p:cNvPr>
          <p:cNvSpPr txBox="1"/>
          <p:nvPr/>
        </p:nvSpPr>
        <p:spPr>
          <a:xfrm>
            <a:off x="118846" y="833667"/>
            <a:ext cx="512544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</a:t>
            </a:r>
            <a:r>
              <a:rPr lang="en-CA" b="1" dirty="0" err="1">
                <a:solidFill>
                  <a:srgbClr val="FF0000"/>
                </a:solidFill>
              </a:rPr>
              <a:t>TestCircle</a:t>
            </a:r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{</a:t>
            </a:r>
          </a:p>
          <a:p>
            <a:r>
              <a:rPr lang="en-CA" b="1" dirty="0">
                <a:solidFill>
                  <a:srgbClr val="FF0000"/>
                </a:solidFill>
              </a:rPr>
              <a:t>   public static void main(String[] </a:t>
            </a:r>
            <a:r>
              <a:rPr lang="en-CA" b="1" dirty="0" err="1">
                <a:solidFill>
                  <a:srgbClr val="FF0000"/>
                </a:solidFill>
              </a:rPr>
              <a:t>args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Circle c = new Circle();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Scanner </a:t>
            </a:r>
            <a:r>
              <a:rPr lang="en-CA" b="1" dirty="0" err="1">
                <a:solidFill>
                  <a:srgbClr val="FF0000"/>
                </a:solidFill>
              </a:rPr>
              <a:t>sc</a:t>
            </a:r>
            <a:r>
              <a:rPr lang="en-CA" b="1" dirty="0">
                <a:solidFill>
                  <a:srgbClr val="FF0000"/>
                </a:solidFill>
              </a:rPr>
              <a:t> = new Scanner(System.in);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 err="1">
                <a:solidFill>
                  <a:srgbClr val="FF0000"/>
                </a:solidFill>
              </a:rPr>
              <a:t>System.out.print</a:t>
            </a:r>
            <a:r>
              <a:rPr lang="en-CA" b="1" dirty="0">
                <a:solidFill>
                  <a:srgbClr val="FF0000"/>
                </a:solidFill>
              </a:rPr>
              <a:t>("Enter a radius: ");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 err="1">
                <a:solidFill>
                  <a:srgbClr val="FF0000"/>
                </a:solidFill>
              </a:rPr>
              <a:t>c.setRadius</a:t>
            </a:r>
            <a:r>
              <a:rPr lang="en-CA" b="1" dirty="0">
                <a:solidFill>
                  <a:srgbClr val="FF0000"/>
                </a:solidFill>
              </a:rPr>
              <a:t> ( </a:t>
            </a:r>
            <a:r>
              <a:rPr lang="en-CA" b="1" dirty="0" err="1">
                <a:solidFill>
                  <a:srgbClr val="FF0000"/>
                </a:solidFill>
              </a:rPr>
              <a:t>sc.nextInt</a:t>
            </a:r>
            <a:r>
              <a:rPr lang="en-CA" b="1" dirty="0">
                <a:solidFill>
                  <a:srgbClr val="FF0000"/>
                </a:solidFill>
              </a:rPr>
              <a:t>() 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 err="1">
                <a:solidFill>
                  <a:srgbClr val="FF0000"/>
                </a:solidFill>
              </a:rPr>
              <a:t>System.out.println</a:t>
            </a:r>
            <a:r>
              <a:rPr lang="en-CA" b="1" dirty="0">
                <a:solidFill>
                  <a:srgbClr val="FF0000"/>
                </a:solidFill>
              </a:rPr>
              <a:t>("Radius: " + </a:t>
            </a:r>
            <a:r>
              <a:rPr lang="en-CA" b="1" dirty="0" err="1">
                <a:solidFill>
                  <a:srgbClr val="FF0000"/>
                </a:solidFill>
              </a:rPr>
              <a:t>c.getRadius</a:t>
            </a:r>
            <a:r>
              <a:rPr lang="en-CA" b="1" dirty="0">
                <a:solidFill>
                  <a:srgbClr val="FF0000"/>
                </a:solidFill>
              </a:rPr>
              <a:t>() 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}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4FB65D-DBDB-C22E-F6F6-3A3087033352}"/>
              </a:ext>
            </a:extLst>
          </p:cNvPr>
          <p:cNvSpPr txBox="1"/>
          <p:nvPr/>
        </p:nvSpPr>
        <p:spPr>
          <a:xfrm>
            <a:off x="5480577" y="453169"/>
            <a:ext cx="6772711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public class Circle extends </a:t>
            </a:r>
            <a:r>
              <a:rPr lang="en-CA" b="1" dirty="0" err="1">
                <a:solidFill>
                  <a:srgbClr val="00B050"/>
                </a:solidFill>
              </a:rPr>
              <a:t>GeometricObject</a:t>
            </a:r>
            <a:r>
              <a:rPr lang="en-CA" b="1" dirty="0">
                <a:solidFill>
                  <a:srgbClr val="00B050"/>
                </a:solidFill>
              </a:rPr>
              <a:t> {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private double radius = 50;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public double </a:t>
            </a:r>
            <a:r>
              <a:rPr lang="en-CA" b="1" dirty="0" err="1">
                <a:solidFill>
                  <a:srgbClr val="00B050"/>
                </a:solidFill>
              </a:rPr>
              <a:t>getRadius</a:t>
            </a:r>
            <a:r>
              <a:rPr lang="en-CA" b="1" dirty="0">
                <a:solidFill>
                  <a:srgbClr val="00B050"/>
                </a:solidFill>
              </a:rPr>
              <a:t>()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return radius;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public void </a:t>
            </a:r>
            <a:r>
              <a:rPr lang="en-CA" b="1" dirty="0" err="1">
                <a:solidFill>
                  <a:srgbClr val="00B050"/>
                </a:solidFill>
              </a:rPr>
              <a:t>setRadius</a:t>
            </a:r>
            <a:r>
              <a:rPr lang="en-CA" b="1" dirty="0">
                <a:solidFill>
                  <a:srgbClr val="00B050"/>
                </a:solidFill>
              </a:rPr>
              <a:t>(double radius)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if (radius &lt;= 0) {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     </a:t>
            </a:r>
            <a:r>
              <a:rPr lang="en-CA" b="1" dirty="0" err="1">
                <a:solidFill>
                  <a:srgbClr val="7030A0"/>
                </a:solidFill>
              </a:rPr>
              <a:t>IllegalArgumentException</a:t>
            </a:r>
            <a:r>
              <a:rPr lang="en-CA" b="1" dirty="0">
                <a:solidFill>
                  <a:srgbClr val="7030A0"/>
                </a:solidFill>
              </a:rPr>
              <a:t> e = new </a:t>
            </a:r>
            <a:r>
              <a:rPr lang="en-CA" b="1" dirty="0" err="1">
                <a:solidFill>
                  <a:srgbClr val="7030A0"/>
                </a:solidFill>
              </a:rPr>
              <a:t>IllegalArgumentException</a:t>
            </a:r>
            <a:r>
              <a:rPr lang="en-CA" b="1" dirty="0">
                <a:solidFill>
                  <a:srgbClr val="7030A0"/>
                </a:solidFill>
              </a:rPr>
              <a:t>();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     throw(e);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    //</a:t>
            </a:r>
            <a:r>
              <a:rPr lang="en-CA" b="1" dirty="0" err="1">
                <a:solidFill>
                  <a:srgbClr val="00B050"/>
                </a:solidFill>
              </a:rPr>
              <a:t>System.out.println</a:t>
            </a:r>
            <a:r>
              <a:rPr lang="en-CA" b="1" dirty="0">
                <a:solidFill>
                  <a:srgbClr val="00B050"/>
                </a:solidFill>
              </a:rPr>
              <a:t>("ERROR! Radius must be &gt; 0.");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 else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    </a:t>
            </a:r>
            <a:r>
              <a:rPr lang="en-CA" b="1" dirty="0" err="1">
                <a:solidFill>
                  <a:srgbClr val="00B050"/>
                </a:solidFill>
              </a:rPr>
              <a:t>this.radius</a:t>
            </a:r>
            <a:r>
              <a:rPr lang="en-CA" b="1" dirty="0">
                <a:solidFill>
                  <a:srgbClr val="00B050"/>
                </a:solidFill>
              </a:rPr>
              <a:t> = radius;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6ED293-E2FF-5C7A-6D2F-822595ACBCE4}"/>
              </a:ext>
            </a:extLst>
          </p:cNvPr>
          <p:cNvSpPr txBox="1"/>
          <p:nvPr/>
        </p:nvSpPr>
        <p:spPr>
          <a:xfrm>
            <a:off x="118846" y="140378"/>
            <a:ext cx="5125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Better to throw and an exception</a:t>
            </a:r>
            <a:endParaRPr lang="en-CA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BFA5EB-B689-5996-2EF1-ADDF470DEE12}"/>
              </a:ext>
            </a:extLst>
          </p:cNvPr>
          <p:cNvSpPr txBox="1"/>
          <p:nvPr/>
        </p:nvSpPr>
        <p:spPr>
          <a:xfrm>
            <a:off x="7298421" y="6178221"/>
            <a:ext cx="3926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7030A0"/>
                </a:solidFill>
              </a:rPr>
              <a:t>throw(e)  </a:t>
            </a:r>
            <a:r>
              <a:rPr lang="en-CA" dirty="0"/>
              <a:t>acts like a return statement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199AF0D-76EE-67C4-AF86-47A4C8B2DBE4}"/>
              </a:ext>
            </a:extLst>
          </p:cNvPr>
          <p:cNvCxnSpPr/>
          <p:nvPr/>
        </p:nvCxnSpPr>
        <p:spPr>
          <a:xfrm flipH="1" flipV="1">
            <a:off x="6702804" y="4353886"/>
            <a:ext cx="1031846" cy="1778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A7282F2E-9C44-23CB-8A30-5856744A5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28" y="4697055"/>
            <a:ext cx="4731390" cy="21609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93547FF-8577-ED86-658A-1D794B8B8440}"/>
              </a:ext>
            </a:extLst>
          </p:cNvPr>
          <p:cNvSpPr txBox="1"/>
          <p:nvPr/>
        </p:nvSpPr>
        <p:spPr>
          <a:xfrm>
            <a:off x="518952" y="4777248"/>
            <a:ext cx="56260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Enter a radius: -10</a:t>
            </a:r>
          </a:p>
        </p:txBody>
      </p:sp>
    </p:spTree>
    <p:extLst>
      <p:ext uri="{BB962C8B-B14F-4D97-AF65-F5344CB8AC3E}">
        <p14:creationId xmlns:p14="http://schemas.microsoft.com/office/powerpoint/2010/main" val="2618619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45E67A-CC09-0001-4816-09891F40C295}"/>
              </a:ext>
            </a:extLst>
          </p:cNvPr>
          <p:cNvSpPr txBox="1"/>
          <p:nvPr/>
        </p:nvSpPr>
        <p:spPr>
          <a:xfrm>
            <a:off x="109058" y="806657"/>
            <a:ext cx="5259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</a:t>
            </a:r>
            <a:r>
              <a:rPr lang="en-CA" b="1" dirty="0" err="1">
                <a:solidFill>
                  <a:srgbClr val="FF0000"/>
                </a:solidFill>
              </a:rPr>
              <a:t>TestCircle</a:t>
            </a:r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{</a:t>
            </a:r>
          </a:p>
          <a:p>
            <a:r>
              <a:rPr lang="en-CA" b="1" dirty="0">
                <a:solidFill>
                  <a:srgbClr val="FF0000"/>
                </a:solidFill>
              </a:rPr>
              <a:t>   public static void main(String[] </a:t>
            </a:r>
            <a:r>
              <a:rPr lang="en-CA" b="1" dirty="0" err="1">
                <a:solidFill>
                  <a:srgbClr val="FF0000"/>
                </a:solidFill>
              </a:rPr>
              <a:t>args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Circle c = new Circle();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Scanner </a:t>
            </a:r>
            <a:r>
              <a:rPr lang="en-CA" b="1" dirty="0" err="1">
                <a:solidFill>
                  <a:srgbClr val="FF0000"/>
                </a:solidFill>
              </a:rPr>
              <a:t>sc</a:t>
            </a:r>
            <a:r>
              <a:rPr lang="en-CA" b="1" dirty="0">
                <a:solidFill>
                  <a:srgbClr val="FF0000"/>
                </a:solidFill>
              </a:rPr>
              <a:t> = new Scanner(System.in);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 err="1">
                <a:solidFill>
                  <a:srgbClr val="FF0000"/>
                </a:solidFill>
              </a:rPr>
              <a:t>System.out.print</a:t>
            </a:r>
            <a:r>
              <a:rPr lang="en-CA" b="1" dirty="0">
                <a:solidFill>
                  <a:srgbClr val="FF0000"/>
                </a:solidFill>
              </a:rPr>
              <a:t>("Enter a radius: ");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 err="1">
                <a:solidFill>
                  <a:srgbClr val="FF0000"/>
                </a:solidFill>
              </a:rPr>
              <a:t>c.setRadius</a:t>
            </a:r>
            <a:r>
              <a:rPr lang="en-CA" b="1" dirty="0">
                <a:solidFill>
                  <a:srgbClr val="FF0000"/>
                </a:solidFill>
              </a:rPr>
              <a:t> ( </a:t>
            </a:r>
            <a:r>
              <a:rPr lang="en-CA" b="1" dirty="0" err="1">
                <a:solidFill>
                  <a:srgbClr val="FF0000"/>
                </a:solidFill>
              </a:rPr>
              <a:t>sc.nextInt</a:t>
            </a:r>
            <a:r>
              <a:rPr lang="en-CA" b="1" dirty="0">
                <a:solidFill>
                  <a:srgbClr val="FF0000"/>
                </a:solidFill>
              </a:rPr>
              <a:t>() 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 err="1">
                <a:solidFill>
                  <a:srgbClr val="FF0000"/>
                </a:solidFill>
              </a:rPr>
              <a:t>System.out.println</a:t>
            </a:r>
            <a:r>
              <a:rPr lang="en-CA" b="1" dirty="0">
                <a:solidFill>
                  <a:srgbClr val="FF0000"/>
                </a:solidFill>
              </a:rPr>
              <a:t>("Radius: " + </a:t>
            </a:r>
            <a:r>
              <a:rPr lang="en-CA" b="1" dirty="0" err="1">
                <a:solidFill>
                  <a:srgbClr val="FF0000"/>
                </a:solidFill>
              </a:rPr>
              <a:t>c.getRadius</a:t>
            </a:r>
            <a:r>
              <a:rPr lang="en-CA" b="1" dirty="0">
                <a:solidFill>
                  <a:srgbClr val="FF0000"/>
                </a:solidFill>
              </a:rPr>
              <a:t>() 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}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4FB65D-DBDB-C22E-F6F6-3A3087033352}"/>
              </a:ext>
            </a:extLst>
          </p:cNvPr>
          <p:cNvSpPr txBox="1"/>
          <p:nvPr/>
        </p:nvSpPr>
        <p:spPr>
          <a:xfrm>
            <a:off x="5452614" y="486724"/>
            <a:ext cx="6772711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public class Circle extends </a:t>
            </a:r>
            <a:r>
              <a:rPr lang="en-CA" b="1" dirty="0" err="1">
                <a:solidFill>
                  <a:srgbClr val="00B050"/>
                </a:solidFill>
              </a:rPr>
              <a:t>GeometricObject</a:t>
            </a:r>
            <a:r>
              <a:rPr lang="en-CA" b="1" dirty="0">
                <a:solidFill>
                  <a:srgbClr val="00B050"/>
                </a:solidFill>
              </a:rPr>
              <a:t> {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private double radius = 50;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public double </a:t>
            </a:r>
            <a:r>
              <a:rPr lang="en-CA" b="1" dirty="0" err="1">
                <a:solidFill>
                  <a:srgbClr val="00B050"/>
                </a:solidFill>
              </a:rPr>
              <a:t>getRadius</a:t>
            </a:r>
            <a:r>
              <a:rPr lang="en-CA" b="1" dirty="0">
                <a:solidFill>
                  <a:srgbClr val="00B050"/>
                </a:solidFill>
              </a:rPr>
              <a:t>()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return radius;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public void </a:t>
            </a:r>
            <a:r>
              <a:rPr lang="en-CA" b="1" dirty="0" err="1">
                <a:solidFill>
                  <a:srgbClr val="00B050"/>
                </a:solidFill>
              </a:rPr>
              <a:t>setRadius</a:t>
            </a:r>
            <a:r>
              <a:rPr lang="en-CA" b="1" dirty="0">
                <a:solidFill>
                  <a:srgbClr val="00B050"/>
                </a:solidFill>
              </a:rPr>
              <a:t>(double radius)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if (radius &lt;= 0) {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     </a:t>
            </a:r>
            <a:r>
              <a:rPr lang="en-CA" b="1" dirty="0" err="1">
                <a:solidFill>
                  <a:srgbClr val="7030A0"/>
                </a:solidFill>
              </a:rPr>
              <a:t>IllegalArgumentException</a:t>
            </a:r>
            <a:r>
              <a:rPr lang="en-CA" b="1" dirty="0">
                <a:solidFill>
                  <a:srgbClr val="7030A0"/>
                </a:solidFill>
              </a:rPr>
              <a:t> e = new </a:t>
            </a:r>
            <a:r>
              <a:rPr lang="en-CA" b="1" dirty="0" err="1">
                <a:solidFill>
                  <a:srgbClr val="7030A0"/>
                </a:solidFill>
              </a:rPr>
              <a:t>IllegalArgumentException</a:t>
            </a:r>
            <a:r>
              <a:rPr lang="en-CA" b="1" dirty="0">
                <a:solidFill>
                  <a:srgbClr val="7030A0"/>
                </a:solidFill>
              </a:rPr>
              <a:t>();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     throw(e);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    //</a:t>
            </a:r>
            <a:r>
              <a:rPr lang="en-CA" b="1" dirty="0" err="1">
                <a:solidFill>
                  <a:srgbClr val="00B050"/>
                </a:solidFill>
              </a:rPr>
              <a:t>System.out.println</a:t>
            </a:r>
            <a:r>
              <a:rPr lang="en-CA" b="1" dirty="0">
                <a:solidFill>
                  <a:srgbClr val="00B050"/>
                </a:solidFill>
              </a:rPr>
              <a:t>("ERROR! Radius must be &gt; 0.");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 else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    </a:t>
            </a:r>
            <a:r>
              <a:rPr lang="en-CA" b="1" dirty="0" err="1">
                <a:solidFill>
                  <a:srgbClr val="00B050"/>
                </a:solidFill>
              </a:rPr>
              <a:t>this.radius</a:t>
            </a:r>
            <a:r>
              <a:rPr lang="en-CA" b="1" dirty="0">
                <a:solidFill>
                  <a:srgbClr val="00B050"/>
                </a:solidFill>
              </a:rPr>
              <a:t> = radius;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6ED293-E2FF-5C7A-6D2F-822595ACBCE4}"/>
              </a:ext>
            </a:extLst>
          </p:cNvPr>
          <p:cNvSpPr txBox="1"/>
          <p:nvPr/>
        </p:nvSpPr>
        <p:spPr>
          <a:xfrm>
            <a:off x="100899" y="119968"/>
            <a:ext cx="5125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Better to throw and an exception</a:t>
            </a:r>
            <a:endParaRPr lang="en-CA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15B84C-18AD-D130-99BC-B7AC07752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8" y="4697055"/>
            <a:ext cx="5125442" cy="216094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2C9801-09DF-A2A0-6A3A-A8FA6EB7501A}"/>
              </a:ext>
            </a:extLst>
          </p:cNvPr>
          <p:cNvSpPr txBox="1"/>
          <p:nvPr/>
        </p:nvSpPr>
        <p:spPr>
          <a:xfrm>
            <a:off x="191782" y="5485793"/>
            <a:ext cx="4699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 err="1"/>
              <a:t>java.lang.IllegalArgumentException</a:t>
            </a:r>
            <a:endParaRPr lang="en-CA" dirty="0"/>
          </a:p>
          <a:p>
            <a:r>
              <a:rPr lang="en-CA" dirty="0"/>
              <a:t>	at </a:t>
            </a:r>
            <a:r>
              <a:rPr lang="en-CA" dirty="0" err="1"/>
              <a:t>Circle.setRadius</a:t>
            </a:r>
            <a:r>
              <a:rPr lang="en-CA" dirty="0"/>
              <a:t>(Circle.java:22)</a:t>
            </a:r>
          </a:p>
          <a:p>
            <a:r>
              <a:rPr lang="en-CA" dirty="0"/>
              <a:t>	at </a:t>
            </a:r>
            <a:r>
              <a:rPr lang="en-CA" dirty="0" err="1"/>
              <a:t>TestCircle.main</a:t>
            </a:r>
            <a:r>
              <a:rPr lang="en-CA" dirty="0"/>
              <a:t>(TestCircle.java:18)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424218-EB46-FFF6-2BCD-E34C0C696223}"/>
              </a:ext>
            </a:extLst>
          </p:cNvPr>
          <p:cNvSpPr txBox="1"/>
          <p:nvPr/>
        </p:nvSpPr>
        <p:spPr>
          <a:xfrm>
            <a:off x="191782" y="4777248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Enter a radius: -10</a:t>
            </a:r>
          </a:p>
        </p:txBody>
      </p:sp>
    </p:spTree>
    <p:extLst>
      <p:ext uri="{BB962C8B-B14F-4D97-AF65-F5344CB8AC3E}">
        <p14:creationId xmlns:p14="http://schemas.microsoft.com/office/powerpoint/2010/main" val="258730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4FB65D-DBDB-C22E-F6F6-3A3087033352}"/>
              </a:ext>
            </a:extLst>
          </p:cNvPr>
          <p:cNvSpPr txBox="1"/>
          <p:nvPr/>
        </p:nvSpPr>
        <p:spPr>
          <a:xfrm>
            <a:off x="676475" y="503502"/>
            <a:ext cx="1107090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public class Circle extends </a:t>
            </a:r>
            <a:r>
              <a:rPr lang="en-CA" b="1" dirty="0" err="1">
                <a:solidFill>
                  <a:srgbClr val="00B050"/>
                </a:solidFill>
              </a:rPr>
              <a:t>GeometricObject</a:t>
            </a:r>
            <a:r>
              <a:rPr lang="en-CA" b="1" dirty="0">
                <a:solidFill>
                  <a:srgbClr val="00B050"/>
                </a:solidFill>
              </a:rPr>
              <a:t> {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private double radius = 50;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public double </a:t>
            </a:r>
            <a:r>
              <a:rPr lang="en-CA" b="1" dirty="0" err="1">
                <a:solidFill>
                  <a:srgbClr val="00B050"/>
                </a:solidFill>
              </a:rPr>
              <a:t>getRadius</a:t>
            </a:r>
            <a:r>
              <a:rPr lang="en-CA" b="1" dirty="0">
                <a:solidFill>
                  <a:srgbClr val="00B050"/>
                </a:solidFill>
              </a:rPr>
              <a:t>()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return radius;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public void </a:t>
            </a:r>
            <a:r>
              <a:rPr lang="en-CA" b="1" dirty="0" err="1">
                <a:solidFill>
                  <a:srgbClr val="00B050"/>
                </a:solidFill>
              </a:rPr>
              <a:t>setRadius</a:t>
            </a:r>
            <a:r>
              <a:rPr lang="en-CA" b="1" dirty="0">
                <a:solidFill>
                  <a:srgbClr val="00B050"/>
                </a:solidFill>
              </a:rPr>
              <a:t>(double radius)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if (radius &lt;= 0) {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     </a:t>
            </a:r>
            <a:r>
              <a:rPr lang="en-CA" b="1" dirty="0" err="1">
                <a:solidFill>
                  <a:srgbClr val="7030A0"/>
                </a:solidFill>
              </a:rPr>
              <a:t>IllegalArgumentException</a:t>
            </a:r>
            <a:r>
              <a:rPr lang="en-CA" b="1" dirty="0">
                <a:solidFill>
                  <a:srgbClr val="7030A0"/>
                </a:solidFill>
              </a:rPr>
              <a:t> e = new </a:t>
            </a:r>
            <a:r>
              <a:rPr lang="en-CA" b="1" dirty="0" err="1">
                <a:solidFill>
                  <a:srgbClr val="7030A0"/>
                </a:solidFill>
              </a:rPr>
              <a:t>IllegalArgumentException</a:t>
            </a:r>
            <a:r>
              <a:rPr lang="en-CA" b="1" dirty="0">
                <a:solidFill>
                  <a:srgbClr val="7030A0"/>
                </a:solidFill>
              </a:rPr>
              <a:t>(“ The radius must be a positive integer.”);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     throw(e);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    //</a:t>
            </a:r>
            <a:r>
              <a:rPr lang="en-CA" b="1" dirty="0" err="1">
                <a:solidFill>
                  <a:srgbClr val="00B050"/>
                </a:solidFill>
              </a:rPr>
              <a:t>System.out.println</a:t>
            </a:r>
            <a:r>
              <a:rPr lang="en-CA" b="1" dirty="0">
                <a:solidFill>
                  <a:srgbClr val="00B050"/>
                </a:solidFill>
              </a:rPr>
              <a:t>("ERROR! Radius must be &gt; 0.");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 else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    </a:t>
            </a:r>
            <a:r>
              <a:rPr lang="en-CA" b="1" dirty="0" err="1">
                <a:solidFill>
                  <a:srgbClr val="00B050"/>
                </a:solidFill>
              </a:rPr>
              <a:t>this.radius</a:t>
            </a:r>
            <a:r>
              <a:rPr lang="en-CA" b="1" dirty="0">
                <a:solidFill>
                  <a:srgbClr val="00B050"/>
                </a:solidFill>
              </a:rPr>
              <a:t> = radius;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6ED293-E2FF-5C7A-6D2F-822595ACBCE4}"/>
              </a:ext>
            </a:extLst>
          </p:cNvPr>
          <p:cNvSpPr txBox="1"/>
          <p:nvPr/>
        </p:nvSpPr>
        <p:spPr>
          <a:xfrm>
            <a:off x="327172" y="100722"/>
            <a:ext cx="7122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Sending your own Message with the Exception</a:t>
            </a:r>
            <a:endParaRPr lang="en-CA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15B84C-18AD-D130-99BC-B7AC07752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543" y="4809064"/>
            <a:ext cx="7471092" cy="216094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2C9801-09DF-A2A0-6A3A-A8FA6EB7501A}"/>
              </a:ext>
            </a:extLst>
          </p:cNvPr>
          <p:cNvSpPr txBox="1"/>
          <p:nvPr/>
        </p:nvSpPr>
        <p:spPr>
          <a:xfrm>
            <a:off x="3680779" y="5369841"/>
            <a:ext cx="70990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 err="1"/>
              <a:t>java.lang.IllegalArgumentException</a:t>
            </a:r>
            <a:r>
              <a:rPr lang="en-CA" dirty="0"/>
              <a:t>: </a:t>
            </a:r>
            <a:r>
              <a:rPr lang="en-CA" b="1" dirty="0">
                <a:solidFill>
                  <a:schemeClr val="bg1"/>
                </a:solidFill>
              </a:rPr>
              <a:t>The radius must be a positive integer.</a:t>
            </a:r>
          </a:p>
          <a:p>
            <a:r>
              <a:rPr lang="en-CA" dirty="0"/>
              <a:t>	at </a:t>
            </a:r>
            <a:r>
              <a:rPr lang="en-CA" dirty="0" err="1"/>
              <a:t>Circle.setRadius</a:t>
            </a:r>
            <a:r>
              <a:rPr lang="en-CA" dirty="0"/>
              <a:t>(Circle.java:22)</a:t>
            </a:r>
          </a:p>
          <a:p>
            <a:r>
              <a:rPr lang="en-CA" dirty="0"/>
              <a:t>	at </a:t>
            </a:r>
            <a:r>
              <a:rPr lang="en-CA" dirty="0" err="1"/>
              <a:t>TestCircle.main</a:t>
            </a:r>
            <a:r>
              <a:rPr lang="en-CA" dirty="0"/>
              <a:t>(TestCircle.java:18)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424218-EB46-FFF6-2BCD-E34C0C696223}"/>
              </a:ext>
            </a:extLst>
          </p:cNvPr>
          <p:cNvSpPr txBox="1"/>
          <p:nvPr/>
        </p:nvSpPr>
        <p:spPr>
          <a:xfrm>
            <a:off x="3695112" y="4880868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Enter a radius: -10</a:t>
            </a:r>
          </a:p>
        </p:txBody>
      </p:sp>
    </p:spTree>
    <p:extLst>
      <p:ext uri="{BB962C8B-B14F-4D97-AF65-F5344CB8AC3E}">
        <p14:creationId xmlns:p14="http://schemas.microsoft.com/office/powerpoint/2010/main" val="1372055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4FB65D-DBDB-C22E-F6F6-3A3087033352}"/>
              </a:ext>
            </a:extLst>
          </p:cNvPr>
          <p:cNvSpPr txBox="1"/>
          <p:nvPr/>
        </p:nvSpPr>
        <p:spPr>
          <a:xfrm>
            <a:off x="676475" y="503502"/>
            <a:ext cx="110709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public class Circle extends </a:t>
            </a:r>
            <a:r>
              <a:rPr lang="en-CA" b="1" dirty="0" err="1">
                <a:solidFill>
                  <a:srgbClr val="00B050"/>
                </a:solidFill>
              </a:rPr>
              <a:t>GeometricObject</a:t>
            </a:r>
            <a:r>
              <a:rPr lang="en-CA" b="1" dirty="0">
                <a:solidFill>
                  <a:srgbClr val="00B050"/>
                </a:solidFill>
              </a:rPr>
              <a:t> {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private double radius = 50;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public double </a:t>
            </a:r>
            <a:r>
              <a:rPr lang="en-CA" b="1" dirty="0" err="1">
                <a:solidFill>
                  <a:srgbClr val="00B050"/>
                </a:solidFill>
              </a:rPr>
              <a:t>getRadius</a:t>
            </a:r>
            <a:r>
              <a:rPr lang="en-CA" b="1" dirty="0">
                <a:solidFill>
                  <a:srgbClr val="00B050"/>
                </a:solidFill>
              </a:rPr>
              <a:t>()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return radius;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public void </a:t>
            </a:r>
            <a:r>
              <a:rPr lang="en-CA" b="1" dirty="0" err="1">
                <a:solidFill>
                  <a:srgbClr val="00B050"/>
                </a:solidFill>
              </a:rPr>
              <a:t>setRadius</a:t>
            </a:r>
            <a:r>
              <a:rPr lang="en-CA" b="1" dirty="0">
                <a:solidFill>
                  <a:srgbClr val="00B050"/>
                </a:solidFill>
              </a:rPr>
              <a:t>(double radius)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if (radius &lt;= 0) {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     </a:t>
            </a:r>
            <a:r>
              <a:rPr lang="en-CA" sz="2400" b="1" dirty="0">
                <a:solidFill>
                  <a:srgbClr val="7030A0"/>
                </a:solidFill>
              </a:rPr>
              <a:t>throw new </a:t>
            </a:r>
            <a:r>
              <a:rPr lang="en-CA" sz="2400" b="1" dirty="0" err="1">
                <a:solidFill>
                  <a:srgbClr val="7030A0"/>
                </a:solidFill>
              </a:rPr>
              <a:t>IllegalArgumentException</a:t>
            </a:r>
            <a:r>
              <a:rPr lang="en-CA" sz="2400" b="1" dirty="0">
                <a:solidFill>
                  <a:srgbClr val="7030A0"/>
                </a:solidFill>
              </a:rPr>
              <a:t>(“ The radius must be a positive integer.”);</a:t>
            </a:r>
            <a:endParaRPr lang="en-CA" b="1" dirty="0">
              <a:solidFill>
                <a:srgbClr val="7030A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           //</a:t>
            </a:r>
            <a:r>
              <a:rPr lang="en-CA" b="1" dirty="0" err="1">
                <a:solidFill>
                  <a:srgbClr val="00B050"/>
                </a:solidFill>
              </a:rPr>
              <a:t>System.out.println</a:t>
            </a:r>
            <a:r>
              <a:rPr lang="en-CA" b="1" dirty="0">
                <a:solidFill>
                  <a:srgbClr val="00B050"/>
                </a:solidFill>
              </a:rPr>
              <a:t>("ERROR! Radius must be &gt; 0.");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 else {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    </a:t>
            </a:r>
            <a:r>
              <a:rPr lang="en-CA" b="1" dirty="0" err="1">
                <a:solidFill>
                  <a:srgbClr val="00B050"/>
                </a:solidFill>
              </a:rPr>
              <a:t>this.radius</a:t>
            </a:r>
            <a:r>
              <a:rPr lang="en-CA" b="1" dirty="0">
                <a:solidFill>
                  <a:srgbClr val="00B050"/>
                </a:solidFill>
              </a:rPr>
              <a:t> = radius;</a:t>
            </a:r>
          </a:p>
          <a:p>
            <a:r>
              <a:rPr lang="en-CA" b="1" dirty="0">
                <a:solidFill>
                  <a:srgbClr val="00B050"/>
                </a:solidFill>
              </a:rPr>
              <a:t>        }</a:t>
            </a:r>
          </a:p>
          <a:p>
            <a:r>
              <a:rPr lang="en-CA" b="1" dirty="0">
                <a:solidFill>
                  <a:srgbClr val="00B050"/>
                </a:solidFill>
              </a:rPr>
              <a:t>    }</a:t>
            </a:r>
          </a:p>
          <a:p>
            <a:endParaRPr lang="en-CA" b="1" dirty="0">
              <a:solidFill>
                <a:srgbClr val="00B050"/>
              </a:solidFill>
            </a:endParaRPr>
          </a:p>
          <a:p>
            <a:endParaRPr lang="en-CA" b="1" dirty="0">
              <a:solidFill>
                <a:srgbClr val="00B050"/>
              </a:solidFill>
            </a:endParaRPr>
          </a:p>
          <a:p>
            <a:r>
              <a:rPr lang="en-CA" b="1" dirty="0">
                <a:solidFill>
                  <a:srgbClr val="00B050"/>
                </a:solidFill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6ED293-E2FF-5C7A-6D2F-822595ACBCE4}"/>
              </a:ext>
            </a:extLst>
          </p:cNvPr>
          <p:cNvSpPr txBox="1"/>
          <p:nvPr/>
        </p:nvSpPr>
        <p:spPr>
          <a:xfrm>
            <a:off x="327172" y="100722"/>
            <a:ext cx="7122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b="1" dirty="0"/>
              <a:t>Sending your own Message with the Exception</a:t>
            </a:r>
            <a:endParaRPr lang="en-CA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15B84C-18AD-D130-99BC-B7AC07752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543" y="4809064"/>
            <a:ext cx="7471092" cy="216094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2C9801-09DF-A2A0-6A3A-A8FA6EB7501A}"/>
              </a:ext>
            </a:extLst>
          </p:cNvPr>
          <p:cNvSpPr txBox="1"/>
          <p:nvPr/>
        </p:nvSpPr>
        <p:spPr>
          <a:xfrm>
            <a:off x="3680779" y="5369841"/>
            <a:ext cx="70990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 err="1"/>
              <a:t>java.lang.IllegalArgumentException</a:t>
            </a:r>
            <a:r>
              <a:rPr lang="en-CA" dirty="0"/>
              <a:t>: </a:t>
            </a:r>
            <a:r>
              <a:rPr lang="en-CA" b="1" dirty="0">
                <a:solidFill>
                  <a:schemeClr val="bg1"/>
                </a:solidFill>
              </a:rPr>
              <a:t>The radius must be a positive integer.</a:t>
            </a:r>
          </a:p>
          <a:p>
            <a:r>
              <a:rPr lang="en-CA" dirty="0"/>
              <a:t>	at </a:t>
            </a:r>
            <a:r>
              <a:rPr lang="en-CA" dirty="0" err="1"/>
              <a:t>Circle.setRadius</a:t>
            </a:r>
            <a:r>
              <a:rPr lang="en-CA" dirty="0"/>
              <a:t>(Circle.java:22)</a:t>
            </a:r>
          </a:p>
          <a:p>
            <a:r>
              <a:rPr lang="en-CA" dirty="0"/>
              <a:t>	at </a:t>
            </a:r>
            <a:r>
              <a:rPr lang="en-CA" dirty="0" err="1"/>
              <a:t>TestCircle.main</a:t>
            </a:r>
            <a:r>
              <a:rPr lang="en-CA" dirty="0"/>
              <a:t>(TestCircle.java:18)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424218-EB46-FFF6-2BCD-E34C0C696223}"/>
              </a:ext>
            </a:extLst>
          </p:cNvPr>
          <p:cNvSpPr txBox="1"/>
          <p:nvPr/>
        </p:nvSpPr>
        <p:spPr>
          <a:xfrm>
            <a:off x="3695112" y="4880868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Enter a radius: -10</a:t>
            </a:r>
          </a:p>
        </p:txBody>
      </p:sp>
    </p:spTree>
    <p:extLst>
      <p:ext uri="{BB962C8B-B14F-4D97-AF65-F5344CB8AC3E}">
        <p14:creationId xmlns:p14="http://schemas.microsoft.com/office/powerpoint/2010/main" val="1174712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45E67A-CC09-0001-4816-09891F40C295}"/>
              </a:ext>
            </a:extLst>
          </p:cNvPr>
          <p:cNvSpPr txBox="1"/>
          <p:nvPr/>
        </p:nvSpPr>
        <p:spPr>
          <a:xfrm>
            <a:off x="75503" y="285874"/>
            <a:ext cx="777659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public class </a:t>
            </a:r>
            <a:r>
              <a:rPr lang="en-CA" b="1" dirty="0" err="1">
                <a:solidFill>
                  <a:srgbClr val="FF0000"/>
                </a:solidFill>
              </a:rPr>
              <a:t>TestCircle</a:t>
            </a:r>
            <a:endParaRPr lang="en-CA" b="1" dirty="0">
              <a:solidFill>
                <a:srgbClr val="FF0000"/>
              </a:solidFill>
            </a:endParaRPr>
          </a:p>
          <a:p>
            <a:r>
              <a:rPr lang="en-CA" b="1" dirty="0">
                <a:solidFill>
                  <a:srgbClr val="FF0000"/>
                </a:solidFill>
              </a:rPr>
              <a:t>{</a:t>
            </a:r>
          </a:p>
          <a:p>
            <a:r>
              <a:rPr lang="en-CA" b="1" dirty="0">
                <a:solidFill>
                  <a:srgbClr val="FF0000"/>
                </a:solidFill>
              </a:rPr>
              <a:t>   public static void main(String[] </a:t>
            </a:r>
            <a:r>
              <a:rPr lang="en-CA" b="1" dirty="0" err="1">
                <a:solidFill>
                  <a:srgbClr val="FF0000"/>
                </a:solidFill>
              </a:rPr>
              <a:t>args</a:t>
            </a:r>
            <a:r>
              <a:rPr lang="en-CA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Circle c = new Circle();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Scanner </a:t>
            </a:r>
            <a:r>
              <a:rPr lang="en-CA" b="1" dirty="0" err="1">
                <a:solidFill>
                  <a:srgbClr val="FF0000"/>
                </a:solidFill>
              </a:rPr>
              <a:t>sc</a:t>
            </a:r>
            <a:r>
              <a:rPr lang="en-CA" b="1" dirty="0">
                <a:solidFill>
                  <a:srgbClr val="FF0000"/>
                </a:solidFill>
              </a:rPr>
              <a:t> = new Scanner(System.in);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 err="1">
                <a:solidFill>
                  <a:srgbClr val="FF0000"/>
                </a:solidFill>
              </a:rPr>
              <a:t>System.out.print</a:t>
            </a:r>
            <a:r>
              <a:rPr lang="en-CA" b="1" dirty="0">
                <a:solidFill>
                  <a:srgbClr val="FF0000"/>
                </a:solidFill>
              </a:rPr>
              <a:t>("Enter a radius: ");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</a:t>
            </a:r>
            <a:r>
              <a:rPr lang="en-CA" b="1" dirty="0">
                <a:solidFill>
                  <a:srgbClr val="7030A0"/>
                </a:solidFill>
              </a:rPr>
              <a:t>try {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  </a:t>
            </a:r>
            <a:r>
              <a:rPr lang="en-CA" b="1" dirty="0" err="1">
                <a:solidFill>
                  <a:srgbClr val="FF0000"/>
                </a:solidFill>
              </a:rPr>
              <a:t>c.setRadius</a:t>
            </a:r>
            <a:r>
              <a:rPr lang="en-CA" b="1" dirty="0">
                <a:solidFill>
                  <a:srgbClr val="FF0000"/>
                </a:solidFill>
              </a:rPr>
              <a:t> ( </a:t>
            </a:r>
            <a:r>
              <a:rPr lang="en-CA" b="1" dirty="0" err="1">
                <a:solidFill>
                  <a:srgbClr val="FF0000"/>
                </a:solidFill>
              </a:rPr>
              <a:t>sc.nextInt</a:t>
            </a:r>
            <a:r>
              <a:rPr lang="en-CA" b="1" dirty="0">
                <a:solidFill>
                  <a:srgbClr val="FF0000"/>
                </a:solidFill>
              </a:rPr>
              <a:t>() );</a:t>
            </a:r>
          </a:p>
          <a:p>
            <a:r>
              <a:rPr lang="en-CA" b="1" dirty="0">
                <a:solidFill>
                  <a:srgbClr val="FF0000"/>
                </a:solidFill>
              </a:rPr>
              <a:t>          </a:t>
            </a:r>
            <a:r>
              <a:rPr lang="en-CA" b="1" dirty="0" err="1">
                <a:solidFill>
                  <a:srgbClr val="FF0000"/>
                </a:solidFill>
              </a:rPr>
              <a:t>System.out.println</a:t>
            </a:r>
            <a:r>
              <a:rPr lang="en-CA" b="1" dirty="0">
                <a:solidFill>
                  <a:srgbClr val="FF0000"/>
                </a:solidFill>
              </a:rPr>
              <a:t>("Radius: " + </a:t>
            </a:r>
            <a:r>
              <a:rPr lang="en-CA" b="1" dirty="0" err="1">
                <a:solidFill>
                  <a:srgbClr val="FF0000"/>
                </a:solidFill>
              </a:rPr>
              <a:t>c.getRadius</a:t>
            </a:r>
            <a:r>
              <a:rPr lang="en-CA" b="1" dirty="0">
                <a:solidFill>
                  <a:srgbClr val="FF0000"/>
                </a:solidFill>
              </a:rPr>
              <a:t>() );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}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catch (</a:t>
            </a:r>
            <a:r>
              <a:rPr lang="en-CA" b="1" dirty="0" err="1">
                <a:solidFill>
                  <a:srgbClr val="7030A0"/>
                </a:solidFill>
              </a:rPr>
              <a:t>IllegalArgumentException</a:t>
            </a:r>
            <a:r>
              <a:rPr lang="en-CA" b="1" dirty="0">
                <a:solidFill>
                  <a:srgbClr val="7030A0"/>
                </a:solidFill>
              </a:rPr>
              <a:t> e) {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    </a:t>
            </a:r>
            <a:r>
              <a:rPr lang="en-CA" b="1" dirty="0" err="1">
                <a:solidFill>
                  <a:srgbClr val="7030A0"/>
                </a:solidFill>
              </a:rPr>
              <a:t>System.out.println</a:t>
            </a:r>
            <a:r>
              <a:rPr lang="en-CA" b="1" dirty="0">
                <a:solidFill>
                  <a:srgbClr val="7030A0"/>
                </a:solidFill>
              </a:rPr>
              <a:t>("Radius input error, the radius must be positive.");</a:t>
            </a:r>
          </a:p>
          <a:p>
            <a:r>
              <a:rPr lang="en-CA" b="1" dirty="0">
                <a:solidFill>
                  <a:srgbClr val="7030A0"/>
                </a:solidFill>
              </a:rPr>
              <a:t>       }</a:t>
            </a:r>
          </a:p>
          <a:p>
            <a:r>
              <a:rPr lang="en-CA" b="1" dirty="0">
                <a:solidFill>
                  <a:srgbClr val="FF0000"/>
                </a:solidFill>
              </a:rPr>
              <a:t>   }</a:t>
            </a:r>
          </a:p>
          <a:p>
            <a:r>
              <a:rPr lang="en-CA" b="1" dirty="0">
                <a:solidFill>
                  <a:srgbClr val="FF0000"/>
                </a:solidFill>
              </a:rPr>
              <a:t>}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07A04BB-31D2-C4F3-F121-1E9DBC683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361" y="373769"/>
            <a:ext cx="5125442" cy="216094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5108CB0-2D3C-80A9-C41E-F5DC47E2770A}"/>
              </a:ext>
            </a:extLst>
          </p:cNvPr>
          <p:cNvSpPr txBox="1"/>
          <p:nvPr/>
        </p:nvSpPr>
        <p:spPr>
          <a:xfrm>
            <a:off x="6956688" y="699242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Enter a radius: -10</a:t>
            </a:r>
          </a:p>
          <a:p>
            <a:r>
              <a:rPr lang="en-CA" dirty="0"/>
              <a:t>Radius input error, the radius must be positive.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E67E35-400D-D32C-2EC1-B74B97E5DA54}"/>
              </a:ext>
            </a:extLst>
          </p:cNvPr>
          <p:cNvSpPr txBox="1"/>
          <p:nvPr/>
        </p:nvSpPr>
        <p:spPr>
          <a:xfrm>
            <a:off x="5595689" y="5697093"/>
            <a:ext cx="5125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this line doesn’t execute, when radius is negative</a:t>
            </a:r>
          </a:p>
          <a:p>
            <a:r>
              <a:rPr lang="en-CA" dirty="0"/>
              <a:t>and</a:t>
            </a:r>
          </a:p>
          <a:p>
            <a:r>
              <a:rPr lang="en-CA" dirty="0"/>
              <a:t>processing continues here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197232A-9CAC-9613-DCD3-8E6A869DB147}"/>
              </a:ext>
            </a:extLst>
          </p:cNvPr>
          <p:cNvCxnSpPr/>
          <p:nvPr/>
        </p:nvCxnSpPr>
        <p:spPr>
          <a:xfrm flipH="1" flipV="1">
            <a:off x="4420998" y="3632433"/>
            <a:ext cx="1895912" cy="2164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DC99A46-4864-BE27-AFB0-24B34D111AAD}"/>
              </a:ext>
            </a:extLst>
          </p:cNvPr>
          <p:cNvCxnSpPr>
            <a:cxnSpLocks/>
          </p:cNvCxnSpPr>
          <p:nvPr/>
        </p:nvCxnSpPr>
        <p:spPr>
          <a:xfrm flipH="1" flipV="1">
            <a:off x="1065402" y="4420998"/>
            <a:ext cx="4601361" cy="2048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385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86E1CA-ACE8-393E-F2BE-528246854473}"/>
              </a:ext>
            </a:extLst>
          </p:cNvPr>
          <p:cNvSpPr txBox="1"/>
          <p:nvPr/>
        </p:nvSpPr>
        <p:spPr>
          <a:xfrm>
            <a:off x="134224" y="244939"/>
            <a:ext cx="1088891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/>
              <a:t>Summary</a:t>
            </a:r>
          </a:p>
          <a:p>
            <a:endParaRPr lang="en-CA" dirty="0"/>
          </a:p>
          <a:p>
            <a:r>
              <a:rPr lang="en-CA" dirty="0"/>
              <a:t>Throwing an exception is the RIGHT way of telling the </a:t>
            </a:r>
            <a:r>
              <a:rPr lang="en-CA" b="1" dirty="0">
                <a:solidFill>
                  <a:srgbClr val="FF0000"/>
                </a:solidFill>
              </a:rPr>
              <a:t>application program </a:t>
            </a:r>
            <a:r>
              <a:rPr lang="en-CA" dirty="0"/>
              <a:t>that something went wrong.</a:t>
            </a:r>
          </a:p>
          <a:p>
            <a:endParaRPr lang="en-CA" dirty="0"/>
          </a:p>
          <a:p>
            <a:r>
              <a:rPr lang="en-CA" dirty="0"/>
              <a:t>It’s the responsibility of the </a:t>
            </a:r>
            <a:r>
              <a:rPr lang="en-CA" b="1" dirty="0">
                <a:solidFill>
                  <a:srgbClr val="FF0000"/>
                </a:solidFill>
              </a:rPr>
              <a:t>application program </a:t>
            </a:r>
            <a:r>
              <a:rPr lang="en-CA" dirty="0"/>
              <a:t>to decide whether to CATCH an unchecked exception or to just let it go.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E759A3-612E-8529-6DB8-20A064A24FE8}"/>
              </a:ext>
            </a:extLst>
          </p:cNvPr>
          <p:cNvSpPr txBox="1"/>
          <p:nvPr/>
        </p:nvSpPr>
        <p:spPr>
          <a:xfrm>
            <a:off x="1398" y="3744932"/>
            <a:ext cx="6094602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400" b="1" dirty="0">
                <a:solidFill>
                  <a:srgbClr val="FF0000"/>
                </a:solidFill>
              </a:rPr>
              <a:t> public static void main(String[] </a:t>
            </a:r>
            <a:r>
              <a:rPr lang="en-CA" sz="1400" b="1" dirty="0" err="1">
                <a:solidFill>
                  <a:srgbClr val="FF0000"/>
                </a:solidFill>
              </a:rPr>
              <a:t>args</a:t>
            </a:r>
            <a:r>
              <a:rPr lang="en-CA" sz="1400" b="1" dirty="0">
                <a:solidFill>
                  <a:srgbClr val="FF0000"/>
                </a:solidFill>
              </a:rPr>
              <a:t>) {</a:t>
            </a:r>
          </a:p>
          <a:p>
            <a:r>
              <a:rPr lang="en-CA" sz="1400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sz="1400" b="1" dirty="0">
                <a:solidFill>
                  <a:srgbClr val="FF0000"/>
                </a:solidFill>
              </a:rPr>
              <a:t>       Circle c = new Circle();</a:t>
            </a:r>
          </a:p>
          <a:p>
            <a:r>
              <a:rPr lang="en-CA" sz="1400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sz="1400" b="1" dirty="0">
                <a:solidFill>
                  <a:srgbClr val="FF0000"/>
                </a:solidFill>
              </a:rPr>
              <a:t>       Scanner </a:t>
            </a:r>
            <a:r>
              <a:rPr lang="en-CA" sz="1400" b="1" dirty="0" err="1">
                <a:solidFill>
                  <a:srgbClr val="FF0000"/>
                </a:solidFill>
              </a:rPr>
              <a:t>sc</a:t>
            </a:r>
            <a:r>
              <a:rPr lang="en-CA" sz="1400" b="1" dirty="0">
                <a:solidFill>
                  <a:srgbClr val="FF0000"/>
                </a:solidFill>
              </a:rPr>
              <a:t> = new Scanner(System.in);</a:t>
            </a:r>
          </a:p>
          <a:p>
            <a:r>
              <a:rPr lang="en-CA" sz="1400" b="1" dirty="0">
                <a:solidFill>
                  <a:srgbClr val="FF0000"/>
                </a:solidFill>
              </a:rPr>
              <a:t>       </a:t>
            </a:r>
            <a:r>
              <a:rPr lang="en-CA" sz="1400" b="1" dirty="0" err="1">
                <a:solidFill>
                  <a:srgbClr val="FF0000"/>
                </a:solidFill>
              </a:rPr>
              <a:t>System.out.print</a:t>
            </a:r>
            <a:r>
              <a:rPr lang="en-CA" sz="1400" b="1" dirty="0">
                <a:solidFill>
                  <a:srgbClr val="FF0000"/>
                </a:solidFill>
              </a:rPr>
              <a:t>("Enter a radius: ");</a:t>
            </a:r>
          </a:p>
          <a:p>
            <a:r>
              <a:rPr lang="en-CA" sz="1400" b="1" dirty="0">
                <a:solidFill>
                  <a:srgbClr val="FF0000"/>
                </a:solidFill>
              </a:rPr>
              <a:t>       </a:t>
            </a:r>
          </a:p>
          <a:p>
            <a:r>
              <a:rPr lang="en-CA" sz="1400" b="1" dirty="0">
                <a:solidFill>
                  <a:srgbClr val="FF0000"/>
                </a:solidFill>
              </a:rPr>
              <a:t>       </a:t>
            </a:r>
            <a:r>
              <a:rPr lang="en-CA" sz="1400" b="1" dirty="0">
                <a:solidFill>
                  <a:srgbClr val="7030A0"/>
                </a:solidFill>
              </a:rPr>
              <a:t>try {</a:t>
            </a:r>
          </a:p>
          <a:p>
            <a:r>
              <a:rPr lang="en-CA" sz="1400" b="1" dirty="0">
                <a:solidFill>
                  <a:srgbClr val="FF0000"/>
                </a:solidFill>
              </a:rPr>
              <a:t>          </a:t>
            </a:r>
            <a:r>
              <a:rPr lang="en-CA" sz="1400" b="1" dirty="0" err="1">
                <a:solidFill>
                  <a:srgbClr val="FF0000"/>
                </a:solidFill>
              </a:rPr>
              <a:t>c.setRadius</a:t>
            </a:r>
            <a:r>
              <a:rPr lang="en-CA" sz="1400" b="1" dirty="0">
                <a:solidFill>
                  <a:srgbClr val="FF0000"/>
                </a:solidFill>
              </a:rPr>
              <a:t> ( </a:t>
            </a:r>
            <a:r>
              <a:rPr lang="en-CA" sz="1400" b="1" dirty="0" err="1">
                <a:solidFill>
                  <a:srgbClr val="FF0000"/>
                </a:solidFill>
              </a:rPr>
              <a:t>sc.nextInt</a:t>
            </a:r>
            <a:r>
              <a:rPr lang="en-CA" sz="1400" b="1" dirty="0">
                <a:solidFill>
                  <a:srgbClr val="FF0000"/>
                </a:solidFill>
              </a:rPr>
              <a:t>() );</a:t>
            </a:r>
          </a:p>
          <a:p>
            <a:r>
              <a:rPr lang="en-CA" sz="1400" b="1" dirty="0">
                <a:solidFill>
                  <a:srgbClr val="FF0000"/>
                </a:solidFill>
              </a:rPr>
              <a:t>          </a:t>
            </a:r>
            <a:r>
              <a:rPr lang="en-CA" sz="1400" b="1" dirty="0" err="1">
                <a:solidFill>
                  <a:srgbClr val="FF0000"/>
                </a:solidFill>
              </a:rPr>
              <a:t>System.out.println</a:t>
            </a:r>
            <a:r>
              <a:rPr lang="en-CA" sz="1400" b="1" dirty="0">
                <a:solidFill>
                  <a:srgbClr val="FF0000"/>
                </a:solidFill>
              </a:rPr>
              <a:t>("Radius: " + </a:t>
            </a:r>
            <a:r>
              <a:rPr lang="en-CA" sz="1400" b="1" dirty="0" err="1">
                <a:solidFill>
                  <a:srgbClr val="FF0000"/>
                </a:solidFill>
              </a:rPr>
              <a:t>c.getRadius</a:t>
            </a:r>
            <a:r>
              <a:rPr lang="en-CA" sz="1400" b="1" dirty="0">
                <a:solidFill>
                  <a:srgbClr val="FF0000"/>
                </a:solidFill>
              </a:rPr>
              <a:t>() );</a:t>
            </a:r>
          </a:p>
          <a:p>
            <a:r>
              <a:rPr lang="en-CA" sz="1400" b="1" dirty="0">
                <a:solidFill>
                  <a:srgbClr val="7030A0"/>
                </a:solidFill>
              </a:rPr>
              <a:t>       }</a:t>
            </a:r>
          </a:p>
          <a:p>
            <a:r>
              <a:rPr lang="en-CA" sz="1400" b="1" dirty="0">
                <a:solidFill>
                  <a:srgbClr val="7030A0"/>
                </a:solidFill>
              </a:rPr>
              <a:t>       catch (</a:t>
            </a:r>
            <a:r>
              <a:rPr lang="en-CA" sz="1400" b="1" dirty="0" err="1">
                <a:solidFill>
                  <a:srgbClr val="7030A0"/>
                </a:solidFill>
              </a:rPr>
              <a:t>IllegalArgumentException</a:t>
            </a:r>
            <a:r>
              <a:rPr lang="en-CA" sz="1400" b="1" dirty="0">
                <a:solidFill>
                  <a:srgbClr val="7030A0"/>
                </a:solidFill>
              </a:rPr>
              <a:t> e) {</a:t>
            </a:r>
          </a:p>
          <a:p>
            <a:r>
              <a:rPr lang="en-CA" sz="1400" b="1" dirty="0">
                <a:solidFill>
                  <a:srgbClr val="7030A0"/>
                </a:solidFill>
              </a:rPr>
              <a:t>           </a:t>
            </a:r>
            <a:r>
              <a:rPr lang="en-CA" sz="1400" b="1" dirty="0" err="1">
                <a:solidFill>
                  <a:srgbClr val="7030A0"/>
                </a:solidFill>
              </a:rPr>
              <a:t>System.out.println</a:t>
            </a:r>
            <a:r>
              <a:rPr lang="en-CA" sz="1400" b="1" dirty="0">
                <a:solidFill>
                  <a:srgbClr val="7030A0"/>
                </a:solidFill>
              </a:rPr>
              <a:t>("Radius input error, the radius must be positive.");</a:t>
            </a:r>
          </a:p>
          <a:p>
            <a:r>
              <a:rPr lang="en-CA" sz="1400" b="1" dirty="0">
                <a:solidFill>
                  <a:srgbClr val="7030A0"/>
                </a:solidFill>
              </a:rPr>
              <a:t>       }</a:t>
            </a:r>
          </a:p>
          <a:p>
            <a:r>
              <a:rPr lang="en-CA" sz="1400" b="1" dirty="0">
                <a:solidFill>
                  <a:srgbClr val="FF0000"/>
                </a:solidFill>
              </a:rPr>
              <a:t>   }</a:t>
            </a:r>
            <a:endParaRPr lang="en-CA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92B4B3-D0D6-05EB-6B19-4857C72A5973}"/>
              </a:ext>
            </a:extLst>
          </p:cNvPr>
          <p:cNvSpPr txBox="1"/>
          <p:nvPr/>
        </p:nvSpPr>
        <p:spPr>
          <a:xfrm>
            <a:off x="4790114" y="3658372"/>
            <a:ext cx="731310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200" b="1" dirty="0">
                <a:solidFill>
                  <a:srgbClr val="00B050"/>
                </a:solidFill>
              </a:rPr>
              <a:t>public void </a:t>
            </a:r>
            <a:r>
              <a:rPr lang="en-CA" sz="1200" b="1" dirty="0" err="1">
                <a:solidFill>
                  <a:srgbClr val="00B050"/>
                </a:solidFill>
              </a:rPr>
              <a:t>setRadius</a:t>
            </a:r>
            <a:r>
              <a:rPr lang="en-CA" sz="1200" b="1" dirty="0">
                <a:solidFill>
                  <a:srgbClr val="00B050"/>
                </a:solidFill>
              </a:rPr>
              <a:t>(double radius) {</a:t>
            </a:r>
          </a:p>
          <a:p>
            <a:r>
              <a:rPr lang="en-CA" sz="1200" b="1" dirty="0">
                <a:solidFill>
                  <a:srgbClr val="00B050"/>
                </a:solidFill>
              </a:rPr>
              <a:t>        if (radius &lt;= 0) {</a:t>
            </a:r>
          </a:p>
          <a:p>
            <a:r>
              <a:rPr lang="en-CA" sz="1200" b="1" dirty="0">
                <a:solidFill>
                  <a:srgbClr val="7030A0"/>
                </a:solidFill>
              </a:rPr>
              <a:t>            </a:t>
            </a:r>
            <a:r>
              <a:rPr lang="en-CA" sz="1600" b="1" dirty="0">
                <a:solidFill>
                  <a:srgbClr val="7030A0"/>
                </a:solidFill>
              </a:rPr>
              <a:t>throw new </a:t>
            </a:r>
            <a:r>
              <a:rPr lang="en-CA" sz="1600" b="1" dirty="0" err="1">
                <a:solidFill>
                  <a:srgbClr val="7030A0"/>
                </a:solidFill>
              </a:rPr>
              <a:t>IllegalArgumentException</a:t>
            </a:r>
            <a:r>
              <a:rPr lang="en-CA" sz="1600" b="1" dirty="0">
                <a:solidFill>
                  <a:srgbClr val="7030A0"/>
                </a:solidFill>
              </a:rPr>
              <a:t>(“ The radius must be a positive integer.”);</a:t>
            </a:r>
            <a:endParaRPr lang="en-CA" sz="1200" b="1" dirty="0">
              <a:solidFill>
                <a:srgbClr val="7030A0"/>
              </a:solidFill>
            </a:endParaRPr>
          </a:p>
          <a:p>
            <a:r>
              <a:rPr lang="en-CA" sz="1200" b="1" dirty="0">
                <a:solidFill>
                  <a:srgbClr val="00B050"/>
                </a:solidFill>
              </a:rPr>
              <a:t>       } else {</a:t>
            </a:r>
          </a:p>
          <a:p>
            <a:r>
              <a:rPr lang="en-CA" sz="1200" b="1" dirty="0">
                <a:solidFill>
                  <a:srgbClr val="00B050"/>
                </a:solidFill>
              </a:rPr>
              <a:t>            </a:t>
            </a:r>
            <a:r>
              <a:rPr lang="en-CA" sz="1200" b="1" dirty="0" err="1">
                <a:solidFill>
                  <a:srgbClr val="00B050"/>
                </a:solidFill>
              </a:rPr>
              <a:t>this.radius</a:t>
            </a:r>
            <a:r>
              <a:rPr lang="en-CA" sz="1200" b="1" dirty="0">
                <a:solidFill>
                  <a:srgbClr val="00B050"/>
                </a:solidFill>
              </a:rPr>
              <a:t> = radius;</a:t>
            </a:r>
          </a:p>
          <a:p>
            <a:r>
              <a:rPr lang="en-CA" sz="1200" b="1" dirty="0">
                <a:solidFill>
                  <a:srgbClr val="00B050"/>
                </a:solidFill>
              </a:rPr>
              <a:t>        }</a:t>
            </a:r>
          </a:p>
          <a:p>
            <a:r>
              <a:rPr lang="en-CA" sz="1200" b="1" dirty="0">
                <a:solidFill>
                  <a:srgbClr val="00B050"/>
                </a:solidFill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489577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2625</Words>
  <Application>Microsoft Office PowerPoint</Application>
  <PresentationFormat>Widescreen</PresentationFormat>
  <Paragraphs>391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Courier New</vt:lpstr>
      <vt:lpstr>Office Theme</vt:lpstr>
      <vt:lpstr>Throwing Exceptions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   See if you can answer these EXAM style questions about  throwing exceptions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Throwing Exceptions</dc:title>
  <dc:creator>Dave S</dc:creator>
  <cp:lastModifiedBy>Dave S</cp:lastModifiedBy>
  <cp:revision>19</cp:revision>
  <dcterms:created xsi:type="dcterms:W3CDTF">2023-07-30T13:40:44Z</dcterms:created>
  <dcterms:modified xsi:type="dcterms:W3CDTF">2023-08-01T20:50:10Z</dcterms:modified>
</cp:coreProperties>
</file>