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01" r:id="rId3"/>
    <p:sldId id="302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77" r:id="rId12"/>
    <p:sldId id="265" r:id="rId13"/>
    <p:sldId id="264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8" r:id="rId26"/>
    <p:sldId id="279" r:id="rId27"/>
    <p:sldId id="280" r:id="rId28"/>
    <p:sldId id="281" r:id="rId29"/>
    <p:sldId id="285" r:id="rId30"/>
    <p:sldId id="298" r:id="rId31"/>
    <p:sldId id="300" r:id="rId32"/>
    <p:sldId id="297" r:id="rId33"/>
    <p:sldId id="303" r:id="rId34"/>
    <p:sldId id="304" r:id="rId35"/>
    <p:sldId id="305" r:id="rId36"/>
    <p:sldId id="306" r:id="rId37"/>
    <p:sldId id="307" r:id="rId38"/>
    <p:sldId id="308" r:id="rId39"/>
    <p:sldId id="309" r:id="rId40"/>
    <p:sldId id="310" r:id="rId41"/>
    <p:sldId id="311" r:id="rId4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5AF4E-A4C5-9438-888E-3DB9F1E99B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Java Final Exam Review Slides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D17E3E-8E44-3F69-9B18-EDF89532A1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v105 by Dave Slemon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79416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F7878E3-6359-C803-AB5B-D9E1A55F152F}"/>
              </a:ext>
            </a:extLst>
          </p:cNvPr>
          <p:cNvSpPr txBox="1"/>
          <p:nvPr/>
        </p:nvSpPr>
        <p:spPr>
          <a:xfrm>
            <a:off x="829107" y="90511"/>
            <a:ext cx="1089082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/>
              <a:t>R4.   </a:t>
            </a:r>
            <a:r>
              <a:rPr lang="en-CA" sz="2400" b="1" dirty="0" err="1"/>
              <a:t>ArrayList</a:t>
            </a:r>
            <a:endParaRPr lang="en-CA" sz="2400" b="1" dirty="0"/>
          </a:p>
          <a:p>
            <a:endParaRPr lang="en-CA" dirty="0"/>
          </a:p>
          <a:p>
            <a:r>
              <a:rPr lang="en-CA" sz="2400" b="1" dirty="0"/>
              <a:t>Write the Java code which will declare and create an array called, </a:t>
            </a:r>
            <a:r>
              <a:rPr lang="en-CA" sz="2400" b="1" dirty="0">
                <a:solidFill>
                  <a:srgbClr val="00B050"/>
                </a:solidFill>
              </a:rPr>
              <a:t>numbers</a:t>
            </a:r>
            <a:r>
              <a:rPr lang="en-CA" sz="2400" b="1" dirty="0"/>
              <a:t> which holds the numbers:  4.5, 5.5 and 6.5. Output the array as shown on the terminal window.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FD21B43-4554-6A57-8732-DC053E9C51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5459" y="1675211"/>
            <a:ext cx="4034736" cy="265826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5670BF-DD73-47F7-E1D7-EF35EEA14CF0}"/>
              </a:ext>
            </a:extLst>
          </p:cNvPr>
          <p:cNvSpPr txBox="1"/>
          <p:nvPr/>
        </p:nvSpPr>
        <p:spPr>
          <a:xfrm>
            <a:off x="8198934" y="2062305"/>
            <a:ext cx="343178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2800" b="1" dirty="0">
                <a:solidFill>
                  <a:schemeClr val="bg1"/>
                </a:solidFill>
              </a:rPr>
              <a:t>[4.5, 5.5, 6.5]</a:t>
            </a:r>
          </a:p>
        </p:txBody>
      </p:sp>
    </p:spTree>
    <p:extLst>
      <p:ext uri="{BB962C8B-B14F-4D97-AF65-F5344CB8AC3E}">
        <p14:creationId xmlns:p14="http://schemas.microsoft.com/office/powerpoint/2010/main" val="284733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FD21B43-4554-6A57-8732-DC053E9C51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5459" y="1675211"/>
            <a:ext cx="4034736" cy="265826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5670BF-DD73-47F7-E1D7-EF35EEA14CF0}"/>
              </a:ext>
            </a:extLst>
          </p:cNvPr>
          <p:cNvSpPr txBox="1"/>
          <p:nvPr/>
        </p:nvSpPr>
        <p:spPr>
          <a:xfrm>
            <a:off x="8198934" y="2062305"/>
            <a:ext cx="343178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2800" b="1" dirty="0">
                <a:solidFill>
                  <a:schemeClr val="bg1"/>
                </a:solidFill>
              </a:rPr>
              <a:t>[4.5, 5.5, 6.5]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51E958-E000-724A-2A91-A22DE7D0090F}"/>
              </a:ext>
            </a:extLst>
          </p:cNvPr>
          <p:cNvSpPr txBox="1"/>
          <p:nvPr/>
        </p:nvSpPr>
        <p:spPr>
          <a:xfrm>
            <a:off x="939491" y="2157519"/>
            <a:ext cx="609414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2000" b="1" dirty="0">
                <a:solidFill>
                  <a:srgbClr val="FF0000"/>
                </a:solidFill>
              </a:rPr>
              <a:t>import </a:t>
            </a:r>
            <a:r>
              <a:rPr lang="en-CA" sz="2000" b="1" dirty="0" err="1">
                <a:solidFill>
                  <a:srgbClr val="FF0000"/>
                </a:solidFill>
              </a:rPr>
              <a:t>java.util.ArrayList</a:t>
            </a:r>
            <a:r>
              <a:rPr lang="en-CA" sz="2000" b="1" dirty="0">
                <a:solidFill>
                  <a:srgbClr val="FF0000"/>
                </a:solidFill>
              </a:rPr>
              <a:t>;</a:t>
            </a:r>
          </a:p>
          <a:p>
            <a:endParaRPr lang="en-CA" sz="2000" b="1" dirty="0">
              <a:solidFill>
                <a:srgbClr val="FF0000"/>
              </a:solidFill>
            </a:endParaRPr>
          </a:p>
          <a:p>
            <a:r>
              <a:rPr lang="en-CA" sz="2000" b="1" dirty="0">
                <a:solidFill>
                  <a:srgbClr val="FF0000"/>
                </a:solidFill>
              </a:rPr>
              <a:t>public class </a:t>
            </a:r>
            <a:r>
              <a:rPr lang="en-CA" sz="2000" b="1" dirty="0" err="1">
                <a:solidFill>
                  <a:srgbClr val="FF0000"/>
                </a:solidFill>
              </a:rPr>
              <a:t>TestProgram</a:t>
            </a:r>
            <a:endParaRPr lang="en-CA" sz="2000" b="1" dirty="0">
              <a:solidFill>
                <a:srgbClr val="FF0000"/>
              </a:solidFill>
            </a:endParaRPr>
          </a:p>
          <a:p>
            <a:r>
              <a:rPr lang="en-CA" sz="2000" b="1" dirty="0">
                <a:solidFill>
                  <a:srgbClr val="FF0000"/>
                </a:solidFill>
              </a:rPr>
              <a:t>{</a:t>
            </a:r>
          </a:p>
          <a:p>
            <a:r>
              <a:rPr lang="en-CA" sz="2000" b="1" dirty="0">
                <a:solidFill>
                  <a:srgbClr val="FF0000"/>
                </a:solidFill>
              </a:rPr>
              <a:t>    public static void main(String[] </a:t>
            </a:r>
            <a:r>
              <a:rPr lang="en-CA" sz="2000" b="1" dirty="0" err="1">
                <a:solidFill>
                  <a:srgbClr val="FF0000"/>
                </a:solidFill>
              </a:rPr>
              <a:t>args</a:t>
            </a:r>
            <a:r>
              <a:rPr lang="en-CA" sz="2000" b="1" dirty="0">
                <a:solidFill>
                  <a:srgbClr val="FF0000"/>
                </a:solidFill>
              </a:rPr>
              <a:t>) {</a:t>
            </a:r>
          </a:p>
          <a:p>
            <a:r>
              <a:rPr lang="en-CA" sz="2000" b="1" dirty="0">
                <a:solidFill>
                  <a:srgbClr val="FF0000"/>
                </a:solidFill>
              </a:rPr>
              <a:t>        </a:t>
            </a:r>
            <a:r>
              <a:rPr lang="en-CA" sz="2000" b="1" dirty="0" err="1">
                <a:solidFill>
                  <a:srgbClr val="FF0000"/>
                </a:solidFill>
              </a:rPr>
              <a:t>ArrayList</a:t>
            </a:r>
            <a:r>
              <a:rPr lang="en-CA" sz="2000" b="1" dirty="0">
                <a:solidFill>
                  <a:srgbClr val="FF0000"/>
                </a:solidFill>
              </a:rPr>
              <a:t>&lt;double&gt; numbers = new </a:t>
            </a:r>
            <a:r>
              <a:rPr lang="en-CA" sz="2000" b="1" dirty="0" err="1">
                <a:solidFill>
                  <a:srgbClr val="FF0000"/>
                </a:solidFill>
              </a:rPr>
              <a:t>ArrayList</a:t>
            </a:r>
            <a:r>
              <a:rPr lang="en-CA" sz="2000" b="1" dirty="0">
                <a:solidFill>
                  <a:srgbClr val="FF0000"/>
                </a:solidFill>
              </a:rPr>
              <a:t>&lt;&gt;();</a:t>
            </a:r>
          </a:p>
          <a:p>
            <a:r>
              <a:rPr lang="en-CA" sz="2000" b="1" dirty="0">
                <a:solidFill>
                  <a:srgbClr val="FF0000"/>
                </a:solidFill>
              </a:rPr>
              <a:t>        </a:t>
            </a:r>
          </a:p>
          <a:p>
            <a:r>
              <a:rPr lang="en-CA" sz="2000" b="1" dirty="0">
                <a:solidFill>
                  <a:srgbClr val="FF0000"/>
                </a:solidFill>
              </a:rPr>
              <a:t>        </a:t>
            </a:r>
            <a:r>
              <a:rPr lang="en-CA" sz="2000" b="1" dirty="0" err="1">
                <a:solidFill>
                  <a:srgbClr val="FF0000"/>
                </a:solidFill>
              </a:rPr>
              <a:t>numbers.add</a:t>
            </a:r>
            <a:r>
              <a:rPr lang="en-CA" sz="2000" b="1" dirty="0">
                <a:solidFill>
                  <a:srgbClr val="FF0000"/>
                </a:solidFill>
              </a:rPr>
              <a:t>(4.5);</a:t>
            </a:r>
          </a:p>
          <a:p>
            <a:r>
              <a:rPr lang="en-CA" sz="2000" b="1" dirty="0">
                <a:solidFill>
                  <a:srgbClr val="FF0000"/>
                </a:solidFill>
              </a:rPr>
              <a:t>        </a:t>
            </a:r>
            <a:r>
              <a:rPr lang="en-CA" sz="2000" b="1" dirty="0" err="1">
                <a:solidFill>
                  <a:srgbClr val="FF0000"/>
                </a:solidFill>
              </a:rPr>
              <a:t>numbers.add</a:t>
            </a:r>
            <a:r>
              <a:rPr lang="en-CA" sz="2000" b="1" dirty="0">
                <a:solidFill>
                  <a:srgbClr val="FF0000"/>
                </a:solidFill>
              </a:rPr>
              <a:t>(5.5);</a:t>
            </a:r>
          </a:p>
          <a:p>
            <a:r>
              <a:rPr lang="en-CA" sz="2000" b="1" dirty="0">
                <a:solidFill>
                  <a:srgbClr val="FF0000"/>
                </a:solidFill>
              </a:rPr>
              <a:t>        </a:t>
            </a:r>
            <a:r>
              <a:rPr lang="en-CA" sz="2000" b="1" dirty="0" err="1">
                <a:solidFill>
                  <a:srgbClr val="FF0000"/>
                </a:solidFill>
              </a:rPr>
              <a:t>numbers.add</a:t>
            </a:r>
            <a:r>
              <a:rPr lang="en-CA" sz="2000" b="1" dirty="0">
                <a:solidFill>
                  <a:srgbClr val="FF0000"/>
                </a:solidFill>
              </a:rPr>
              <a:t>(6.5);</a:t>
            </a:r>
          </a:p>
          <a:p>
            <a:r>
              <a:rPr lang="en-CA" sz="2000" b="1" dirty="0">
                <a:solidFill>
                  <a:srgbClr val="FF0000"/>
                </a:solidFill>
              </a:rPr>
              <a:t>        </a:t>
            </a:r>
          </a:p>
          <a:p>
            <a:r>
              <a:rPr lang="en-CA" sz="2000" b="1" dirty="0">
                <a:solidFill>
                  <a:srgbClr val="FF0000"/>
                </a:solidFill>
              </a:rPr>
              <a:t>        </a:t>
            </a:r>
            <a:r>
              <a:rPr lang="en-CA" sz="2000" b="1" dirty="0" err="1">
                <a:solidFill>
                  <a:srgbClr val="FF0000"/>
                </a:solidFill>
              </a:rPr>
              <a:t>System.out.println</a:t>
            </a:r>
            <a:r>
              <a:rPr lang="en-CA" sz="2000" b="1" dirty="0">
                <a:solidFill>
                  <a:srgbClr val="FF0000"/>
                </a:solidFill>
              </a:rPr>
              <a:t>(numbers);</a:t>
            </a:r>
          </a:p>
          <a:p>
            <a:r>
              <a:rPr lang="en-CA" sz="2000" b="1" dirty="0">
                <a:solidFill>
                  <a:srgbClr val="FF0000"/>
                </a:solidFill>
              </a:rPr>
              <a:t>    }   </a:t>
            </a:r>
          </a:p>
          <a:p>
            <a:r>
              <a:rPr lang="en-CA" sz="2000" b="1" dirty="0">
                <a:solidFill>
                  <a:srgbClr val="FF0000"/>
                </a:solidFill>
              </a:rPr>
              <a:t>}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0006FD-6D0A-748D-C63E-3220D9CF2B1D}"/>
              </a:ext>
            </a:extLst>
          </p:cNvPr>
          <p:cNvSpPr txBox="1"/>
          <p:nvPr/>
        </p:nvSpPr>
        <p:spPr>
          <a:xfrm>
            <a:off x="5453766" y="4717847"/>
            <a:ext cx="37941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>
                <a:solidFill>
                  <a:srgbClr val="7030A0"/>
                </a:solidFill>
              </a:rPr>
              <a:t>Oops!! …there’s something</a:t>
            </a:r>
          </a:p>
          <a:p>
            <a:r>
              <a:rPr lang="en-CA" sz="2400" b="1" dirty="0">
                <a:solidFill>
                  <a:srgbClr val="7030A0"/>
                </a:solidFill>
              </a:rPr>
              <a:t>wrong with this answer.</a:t>
            </a:r>
          </a:p>
          <a:p>
            <a:r>
              <a:rPr lang="en-CA" sz="2400" b="1" dirty="0">
                <a:solidFill>
                  <a:srgbClr val="7030A0"/>
                </a:solidFill>
              </a:rPr>
              <a:t>CAN YOU FIND THE ERROR?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7E09ED-2FF0-F4E1-08E6-A8599AF288B6}"/>
              </a:ext>
            </a:extLst>
          </p:cNvPr>
          <p:cNvSpPr txBox="1"/>
          <p:nvPr/>
        </p:nvSpPr>
        <p:spPr>
          <a:xfrm>
            <a:off x="829107" y="90511"/>
            <a:ext cx="1089082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/>
              <a:t>4.   </a:t>
            </a:r>
            <a:r>
              <a:rPr lang="en-CA" sz="2400" b="1" dirty="0" err="1"/>
              <a:t>ArrayList</a:t>
            </a:r>
            <a:endParaRPr lang="en-CA" sz="2400" b="1" dirty="0"/>
          </a:p>
          <a:p>
            <a:endParaRPr lang="en-CA" dirty="0"/>
          </a:p>
          <a:p>
            <a:r>
              <a:rPr lang="en-CA" sz="2400" b="1" dirty="0"/>
              <a:t>Write the Java code which will declare and create an </a:t>
            </a:r>
            <a:r>
              <a:rPr lang="en-CA" sz="2400" b="1" dirty="0" err="1"/>
              <a:t>arraylist</a:t>
            </a:r>
            <a:r>
              <a:rPr lang="en-CA" sz="2400" b="1" dirty="0"/>
              <a:t> called, </a:t>
            </a:r>
            <a:r>
              <a:rPr lang="en-CA" sz="2400" b="1" dirty="0">
                <a:solidFill>
                  <a:srgbClr val="00B050"/>
                </a:solidFill>
              </a:rPr>
              <a:t>numbers</a:t>
            </a:r>
            <a:r>
              <a:rPr lang="en-CA" sz="2400" b="1" dirty="0"/>
              <a:t> which holds the numbers:  4.5, 5.5 and 6.5. Output the array as shown on the terminal window.</a:t>
            </a:r>
          </a:p>
        </p:txBody>
      </p:sp>
    </p:spTree>
    <p:extLst>
      <p:ext uri="{BB962C8B-B14F-4D97-AF65-F5344CB8AC3E}">
        <p14:creationId xmlns:p14="http://schemas.microsoft.com/office/powerpoint/2010/main" val="1887023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F7878E3-6359-C803-AB5B-D9E1A55F152F}"/>
              </a:ext>
            </a:extLst>
          </p:cNvPr>
          <p:cNvSpPr txBox="1"/>
          <p:nvPr/>
        </p:nvSpPr>
        <p:spPr>
          <a:xfrm>
            <a:off x="829107" y="90511"/>
            <a:ext cx="1089082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/>
              <a:t>4.   </a:t>
            </a:r>
            <a:r>
              <a:rPr lang="en-CA" sz="2400" b="1" dirty="0" err="1"/>
              <a:t>ArrayList</a:t>
            </a:r>
            <a:endParaRPr lang="en-CA" sz="2400" b="1" dirty="0"/>
          </a:p>
          <a:p>
            <a:endParaRPr lang="en-CA" dirty="0"/>
          </a:p>
          <a:p>
            <a:r>
              <a:rPr lang="en-CA" sz="2400" b="1" dirty="0"/>
              <a:t>Write the Java code which will declare and create an </a:t>
            </a:r>
            <a:r>
              <a:rPr lang="en-CA" sz="2400" b="1" dirty="0" err="1"/>
              <a:t>arraylist</a:t>
            </a:r>
            <a:r>
              <a:rPr lang="en-CA" sz="2400" b="1" dirty="0"/>
              <a:t> called, numbers which holds the numbers:  4.5, 5.5 and 6.5.   When the program is run the output is shown on the terminal window.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FD21B43-4554-6A57-8732-DC053E9C51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5459" y="1675211"/>
            <a:ext cx="4034736" cy="265826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5670BF-DD73-47F7-E1D7-EF35EEA14CF0}"/>
              </a:ext>
            </a:extLst>
          </p:cNvPr>
          <p:cNvSpPr txBox="1"/>
          <p:nvPr/>
        </p:nvSpPr>
        <p:spPr>
          <a:xfrm>
            <a:off x="8198934" y="2062305"/>
            <a:ext cx="343178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2800" b="1" dirty="0">
                <a:solidFill>
                  <a:schemeClr val="bg1"/>
                </a:solidFill>
              </a:rPr>
              <a:t>[4.5, 5.5, 6.5]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51E958-E000-724A-2A91-A22DE7D0090F}"/>
              </a:ext>
            </a:extLst>
          </p:cNvPr>
          <p:cNvSpPr txBox="1"/>
          <p:nvPr/>
        </p:nvSpPr>
        <p:spPr>
          <a:xfrm>
            <a:off x="939491" y="2157519"/>
            <a:ext cx="609414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2000" b="1" dirty="0">
                <a:solidFill>
                  <a:srgbClr val="FF0000"/>
                </a:solidFill>
              </a:rPr>
              <a:t>import </a:t>
            </a:r>
            <a:r>
              <a:rPr lang="en-CA" sz="2000" b="1" dirty="0" err="1">
                <a:solidFill>
                  <a:srgbClr val="FF0000"/>
                </a:solidFill>
              </a:rPr>
              <a:t>java.util.ArrayList</a:t>
            </a:r>
            <a:r>
              <a:rPr lang="en-CA" sz="2000" b="1" dirty="0">
                <a:solidFill>
                  <a:srgbClr val="FF0000"/>
                </a:solidFill>
              </a:rPr>
              <a:t>;</a:t>
            </a:r>
          </a:p>
          <a:p>
            <a:endParaRPr lang="en-CA" sz="2000" b="1" dirty="0">
              <a:solidFill>
                <a:srgbClr val="FF0000"/>
              </a:solidFill>
            </a:endParaRPr>
          </a:p>
          <a:p>
            <a:r>
              <a:rPr lang="en-CA" sz="2000" b="1" dirty="0">
                <a:solidFill>
                  <a:srgbClr val="FF0000"/>
                </a:solidFill>
              </a:rPr>
              <a:t>public class </a:t>
            </a:r>
            <a:r>
              <a:rPr lang="en-CA" sz="2000" b="1" dirty="0" err="1">
                <a:solidFill>
                  <a:srgbClr val="FF0000"/>
                </a:solidFill>
              </a:rPr>
              <a:t>TestProgram</a:t>
            </a:r>
            <a:endParaRPr lang="en-CA" sz="2000" b="1" dirty="0">
              <a:solidFill>
                <a:srgbClr val="FF0000"/>
              </a:solidFill>
            </a:endParaRPr>
          </a:p>
          <a:p>
            <a:r>
              <a:rPr lang="en-CA" sz="2000" b="1" dirty="0">
                <a:solidFill>
                  <a:srgbClr val="FF0000"/>
                </a:solidFill>
              </a:rPr>
              <a:t>{</a:t>
            </a:r>
          </a:p>
          <a:p>
            <a:r>
              <a:rPr lang="en-CA" sz="2000" b="1" dirty="0">
                <a:solidFill>
                  <a:srgbClr val="FF0000"/>
                </a:solidFill>
              </a:rPr>
              <a:t>    public static void main(String[] </a:t>
            </a:r>
            <a:r>
              <a:rPr lang="en-CA" sz="2000" b="1" dirty="0" err="1">
                <a:solidFill>
                  <a:srgbClr val="FF0000"/>
                </a:solidFill>
              </a:rPr>
              <a:t>args</a:t>
            </a:r>
            <a:r>
              <a:rPr lang="en-CA" sz="2000" b="1" dirty="0">
                <a:solidFill>
                  <a:srgbClr val="FF0000"/>
                </a:solidFill>
              </a:rPr>
              <a:t>) {</a:t>
            </a:r>
          </a:p>
          <a:p>
            <a:r>
              <a:rPr lang="en-CA" sz="2000" b="1" dirty="0">
                <a:solidFill>
                  <a:srgbClr val="FF0000"/>
                </a:solidFill>
              </a:rPr>
              <a:t>        </a:t>
            </a:r>
            <a:r>
              <a:rPr lang="en-CA" sz="2000" b="1" dirty="0" err="1">
                <a:solidFill>
                  <a:srgbClr val="FF0000"/>
                </a:solidFill>
              </a:rPr>
              <a:t>ArrayList</a:t>
            </a:r>
            <a:r>
              <a:rPr lang="en-CA" sz="2000" b="1" dirty="0">
                <a:solidFill>
                  <a:srgbClr val="FF0000"/>
                </a:solidFill>
              </a:rPr>
              <a:t>&lt;Double&gt; numbers = new </a:t>
            </a:r>
            <a:r>
              <a:rPr lang="en-CA" sz="2000" b="1" dirty="0" err="1">
                <a:solidFill>
                  <a:srgbClr val="FF0000"/>
                </a:solidFill>
              </a:rPr>
              <a:t>ArrayList</a:t>
            </a:r>
            <a:r>
              <a:rPr lang="en-CA" sz="2000" b="1" dirty="0">
                <a:solidFill>
                  <a:srgbClr val="FF0000"/>
                </a:solidFill>
              </a:rPr>
              <a:t>&lt;&gt;();</a:t>
            </a:r>
          </a:p>
          <a:p>
            <a:r>
              <a:rPr lang="en-CA" sz="2000" b="1" dirty="0">
                <a:solidFill>
                  <a:srgbClr val="FF0000"/>
                </a:solidFill>
              </a:rPr>
              <a:t>        </a:t>
            </a:r>
          </a:p>
          <a:p>
            <a:r>
              <a:rPr lang="en-CA" sz="2000" b="1" dirty="0">
                <a:solidFill>
                  <a:srgbClr val="FF0000"/>
                </a:solidFill>
              </a:rPr>
              <a:t>        </a:t>
            </a:r>
            <a:r>
              <a:rPr lang="en-CA" sz="2000" b="1" dirty="0" err="1">
                <a:solidFill>
                  <a:srgbClr val="FF0000"/>
                </a:solidFill>
              </a:rPr>
              <a:t>numbers.add</a:t>
            </a:r>
            <a:r>
              <a:rPr lang="en-CA" sz="2000" b="1" dirty="0">
                <a:solidFill>
                  <a:srgbClr val="FF0000"/>
                </a:solidFill>
              </a:rPr>
              <a:t>(4.5);</a:t>
            </a:r>
          </a:p>
          <a:p>
            <a:r>
              <a:rPr lang="en-CA" sz="2000" b="1" dirty="0">
                <a:solidFill>
                  <a:srgbClr val="FF0000"/>
                </a:solidFill>
              </a:rPr>
              <a:t>        </a:t>
            </a:r>
            <a:r>
              <a:rPr lang="en-CA" sz="2000" b="1" dirty="0" err="1">
                <a:solidFill>
                  <a:srgbClr val="FF0000"/>
                </a:solidFill>
              </a:rPr>
              <a:t>numbers.add</a:t>
            </a:r>
            <a:r>
              <a:rPr lang="en-CA" sz="2000" b="1" dirty="0">
                <a:solidFill>
                  <a:srgbClr val="FF0000"/>
                </a:solidFill>
              </a:rPr>
              <a:t>(5.5);</a:t>
            </a:r>
          </a:p>
          <a:p>
            <a:r>
              <a:rPr lang="en-CA" sz="2000" b="1" dirty="0">
                <a:solidFill>
                  <a:srgbClr val="FF0000"/>
                </a:solidFill>
              </a:rPr>
              <a:t>        </a:t>
            </a:r>
            <a:r>
              <a:rPr lang="en-CA" sz="2000" b="1" dirty="0" err="1">
                <a:solidFill>
                  <a:srgbClr val="FF0000"/>
                </a:solidFill>
              </a:rPr>
              <a:t>numbers.add</a:t>
            </a:r>
            <a:r>
              <a:rPr lang="en-CA" sz="2000" b="1" dirty="0">
                <a:solidFill>
                  <a:srgbClr val="FF0000"/>
                </a:solidFill>
              </a:rPr>
              <a:t>(6.5);</a:t>
            </a:r>
          </a:p>
          <a:p>
            <a:r>
              <a:rPr lang="en-CA" sz="2000" b="1" dirty="0">
                <a:solidFill>
                  <a:srgbClr val="FF0000"/>
                </a:solidFill>
              </a:rPr>
              <a:t>        </a:t>
            </a:r>
          </a:p>
          <a:p>
            <a:r>
              <a:rPr lang="en-CA" sz="2000" b="1" dirty="0">
                <a:solidFill>
                  <a:srgbClr val="FF0000"/>
                </a:solidFill>
              </a:rPr>
              <a:t>        </a:t>
            </a:r>
            <a:r>
              <a:rPr lang="en-CA" sz="2000" b="1" dirty="0" err="1">
                <a:solidFill>
                  <a:srgbClr val="FF0000"/>
                </a:solidFill>
              </a:rPr>
              <a:t>System.out.println</a:t>
            </a:r>
            <a:r>
              <a:rPr lang="en-CA" sz="2000" b="1" dirty="0">
                <a:solidFill>
                  <a:srgbClr val="FF0000"/>
                </a:solidFill>
              </a:rPr>
              <a:t>(numbers);</a:t>
            </a:r>
          </a:p>
          <a:p>
            <a:r>
              <a:rPr lang="en-CA" sz="2000" b="1" dirty="0">
                <a:solidFill>
                  <a:srgbClr val="FF0000"/>
                </a:solidFill>
              </a:rPr>
              <a:t>    }   </a:t>
            </a:r>
          </a:p>
          <a:p>
            <a:r>
              <a:rPr lang="en-CA" sz="2000" b="1" dirty="0">
                <a:solidFill>
                  <a:srgbClr val="FF0000"/>
                </a:solidFill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D534CD-4103-5690-12CA-6A820A223581}"/>
              </a:ext>
            </a:extLst>
          </p:cNvPr>
          <p:cNvSpPr txBox="1"/>
          <p:nvPr/>
        </p:nvSpPr>
        <p:spPr>
          <a:xfrm>
            <a:off x="4699905" y="4348857"/>
            <a:ext cx="7899022" cy="23391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>
                <a:solidFill>
                  <a:srgbClr val="00B050"/>
                </a:solidFill>
              </a:rPr>
              <a:t>MAJOR ISSUE:</a:t>
            </a:r>
          </a:p>
          <a:p>
            <a:r>
              <a:rPr lang="en-CA" b="1" dirty="0">
                <a:solidFill>
                  <a:srgbClr val="00B050"/>
                </a:solidFill>
              </a:rPr>
              <a:t>In Java, </a:t>
            </a:r>
            <a:r>
              <a:rPr lang="en-CA" b="1" dirty="0" err="1">
                <a:solidFill>
                  <a:srgbClr val="00B050"/>
                </a:solidFill>
              </a:rPr>
              <a:t>ArrayList</a:t>
            </a:r>
            <a:r>
              <a:rPr lang="en-CA" b="1" dirty="0">
                <a:solidFill>
                  <a:srgbClr val="00B050"/>
                </a:solidFill>
              </a:rPr>
              <a:t> stores object references rather than the actual objects </a:t>
            </a:r>
          </a:p>
          <a:p>
            <a:r>
              <a:rPr lang="en-CA" b="1" dirty="0">
                <a:solidFill>
                  <a:srgbClr val="00B050"/>
                </a:solidFill>
              </a:rPr>
              <a:t>themselves. This applies to all Java collections.</a:t>
            </a:r>
          </a:p>
          <a:p>
            <a:endParaRPr lang="en-CA" b="1" dirty="0">
              <a:solidFill>
                <a:srgbClr val="00B050"/>
              </a:solidFill>
            </a:endParaRPr>
          </a:p>
          <a:p>
            <a:r>
              <a:rPr lang="en-CA" b="1" dirty="0">
                <a:solidFill>
                  <a:srgbClr val="00B050"/>
                </a:solidFill>
              </a:rPr>
              <a:t>When you add an element to an </a:t>
            </a:r>
            <a:r>
              <a:rPr lang="en-CA" b="1" dirty="0" err="1">
                <a:solidFill>
                  <a:srgbClr val="00B050"/>
                </a:solidFill>
              </a:rPr>
              <a:t>ArrayList</a:t>
            </a:r>
            <a:r>
              <a:rPr lang="en-CA" b="1" dirty="0">
                <a:solidFill>
                  <a:srgbClr val="00B050"/>
                </a:solidFill>
              </a:rPr>
              <a:t>, it stores a reference to the object </a:t>
            </a:r>
          </a:p>
          <a:p>
            <a:r>
              <a:rPr lang="en-CA" b="1" dirty="0">
                <a:solidFill>
                  <a:srgbClr val="00B050"/>
                </a:solidFill>
              </a:rPr>
              <a:t>you added, not a copy of the object's data.   </a:t>
            </a:r>
            <a:r>
              <a:rPr lang="en-CA" b="1" dirty="0">
                <a:solidFill>
                  <a:srgbClr val="7030A0"/>
                </a:solidFill>
              </a:rPr>
              <a:t>YOU CAN NOT STORE primitive types</a:t>
            </a:r>
          </a:p>
          <a:p>
            <a:r>
              <a:rPr lang="en-CA" b="1" dirty="0">
                <a:solidFill>
                  <a:srgbClr val="7030A0"/>
                </a:solidFill>
              </a:rPr>
              <a:t>like, </a:t>
            </a:r>
            <a:r>
              <a:rPr lang="en-CA" sz="2000" b="1" i="1" dirty="0"/>
              <a:t>int, double, </a:t>
            </a:r>
            <a:r>
              <a:rPr lang="en-CA" sz="2000" b="1" i="1" dirty="0" err="1"/>
              <a:t>boolean</a:t>
            </a:r>
            <a:r>
              <a:rPr lang="en-CA" sz="2000" b="1" i="1" dirty="0"/>
              <a:t> </a:t>
            </a:r>
            <a:r>
              <a:rPr lang="en-CA" b="1" dirty="0">
                <a:solidFill>
                  <a:srgbClr val="7030A0"/>
                </a:solidFill>
              </a:rPr>
              <a:t>or </a:t>
            </a:r>
            <a:r>
              <a:rPr lang="en-CA" b="1" i="1" dirty="0"/>
              <a:t>char </a:t>
            </a:r>
            <a:r>
              <a:rPr lang="en-CA" b="1" dirty="0">
                <a:solidFill>
                  <a:srgbClr val="7030A0"/>
                </a:solidFill>
              </a:rPr>
              <a:t>in an </a:t>
            </a:r>
            <a:r>
              <a:rPr lang="en-CA" b="1" dirty="0" err="1">
                <a:solidFill>
                  <a:srgbClr val="7030A0"/>
                </a:solidFill>
              </a:rPr>
              <a:t>ArrayList</a:t>
            </a:r>
            <a:r>
              <a:rPr lang="en-CA" b="1" dirty="0">
                <a:solidFill>
                  <a:srgbClr val="7030A0"/>
                </a:solidFill>
              </a:rPr>
              <a:t>.   Use their corresponding </a:t>
            </a:r>
          </a:p>
          <a:p>
            <a:r>
              <a:rPr lang="en-CA" b="1" dirty="0">
                <a:solidFill>
                  <a:srgbClr val="7030A0"/>
                </a:solidFill>
              </a:rPr>
              <a:t>primitive wrapper instead! (i.e. Integer, Double, Boolean or Char )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2F56157-70B7-9439-1A64-C2F278774BCE}"/>
              </a:ext>
            </a:extLst>
          </p:cNvPr>
          <p:cNvCxnSpPr>
            <a:cxnSpLocks/>
          </p:cNvCxnSpPr>
          <p:nvPr/>
        </p:nvCxnSpPr>
        <p:spPr>
          <a:xfrm flipH="1" flipV="1">
            <a:off x="3212983" y="4018327"/>
            <a:ext cx="3061536" cy="23573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7767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1FAF36C-5CE3-2117-A2D2-081C3523550E}"/>
              </a:ext>
            </a:extLst>
          </p:cNvPr>
          <p:cNvSpPr txBox="1"/>
          <p:nvPr/>
        </p:nvSpPr>
        <p:spPr>
          <a:xfrm>
            <a:off x="768069" y="0"/>
            <a:ext cx="680179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/>
              <a:t>5.   Catching and Throwing Unchecked Exceptions</a:t>
            </a:r>
          </a:p>
          <a:p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EF9808-F569-F0F3-7A77-732B38957DBB}"/>
              </a:ext>
            </a:extLst>
          </p:cNvPr>
          <p:cNvSpPr txBox="1"/>
          <p:nvPr/>
        </p:nvSpPr>
        <p:spPr>
          <a:xfrm>
            <a:off x="1252056" y="1763909"/>
            <a:ext cx="820233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/>
              <a:t>public class </a:t>
            </a:r>
            <a:r>
              <a:rPr lang="en-CA" dirty="0" err="1"/>
              <a:t>ExceptionExample</a:t>
            </a:r>
            <a:r>
              <a:rPr lang="en-CA" dirty="0"/>
              <a:t> {</a:t>
            </a:r>
          </a:p>
          <a:p>
            <a:r>
              <a:rPr lang="en-CA" dirty="0"/>
              <a:t>    public static void main(String[] </a:t>
            </a:r>
            <a:r>
              <a:rPr lang="en-CA" dirty="0" err="1"/>
              <a:t>args</a:t>
            </a:r>
            <a:r>
              <a:rPr lang="en-CA" dirty="0"/>
              <a:t>) {</a:t>
            </a:r>
          </a:p>
          <a:p>
            <a:r>
              <a:rPr lang="en-CA" dirty="0"/>
              <a:t>	    int[] numbers = { 1, 2, 3, 4, 5 };</a:t>
            </a:r>
          </a:p>
          <a:p>
            <a:r>
              <a:rPr lang="en-CA" dirty="0"/>
              <a:t>            int index = 10;</a:t>
            </a:r>
          </a:p>
          <a:p>
            <a:r>
              <a:rPr lang="en-CA" dirty="0"/>
              <a:t>            int result = </a:t>
            </a:r>
            <a:r>
              <a:rPr lang="en-CA" dirty="0" err="1"/>
              <a:t>getElementAt</a:t>
            </a:r>
            <a:r>
              <a:rPr lang="en-CA" dirty="0"/>
              <a:t>(numbers, index);</a:t>
            </a:r>
          </a:p>
          <a:p>
            <a:r>
              <a:rPr lang="en-CA" dirty="0"/>
              <a:t>            </a:t>
            </a:r>
            <a:r>
              <a:rPr lang="en-CA" dirty="0" err="1"/>
              <a:t>System.out.println</a:t>
            </a:r>
            <a:r>
              <a:rPr lang="en-CA" dirty="0"/>
              <a:t>("Element at index " + index + ": " + result);</a:t>
            </a:r>
          </a:p>
          <a:p>
            <a:r>
              <a:rPr lang="en-CA" dirty="0"/>
              <a:t>}</a:t>
            </a:r>
          </a:p>
          <a:p>
            <a:endParaRPr lang="en-CA" dirty="0"/>
          </a:p>
          <a:p>
            <a:r>
              <a:rPr lang="en-CA" dirty="0"/>
              <a:t>    public static int </a:t>
            </a:r>
            <a:r>
              <a:rPr lang="en-CA" dirty="0" err="1"/>
              <a:t>getElementAt</a:t>
            </a:r>
            <a:r>
              <a:rPr lang="en-CA" dirty="0"/>
              <a:t>(int[] </a:t>
            </a:r>
            <a:r>
              <a:rPr lang="en-CA" dirty="0" err="1"/>
              <a:t>arr</a:t>
            </a:r>
            <a:r>
              <a:rPr lang="en-CA" dirty="0"/>
              <a:t>, int index) {</a:t>
            </a:r>
          </a:p>
          <a:p>
            <a:r>
              <a:rPr lang="en-CA" dirty="0"/>
              <a:t>        if (index &lt; 0 || index &gt;= </a:t>
            </a:r>
            <a:r>
              <a:rPr lang="en-CA" dirty="0" err="1"/>
              <a:t>arr.length</a:t>
            </a:r>
            <a:r>
              <a:rPr lang="en-CA" dirty="0"/>
              <a:t>) {</a:t>
            </a:r>
          </a:p>
          <a:p>
            <a:r>
              <a:rPr lang="en-CA" dirty="0"/>
              <a:t>            </a:t>
            </a:r>
            <a:r>
              <a:rPr lang="en-CA" dirty="0" err="1"/>
              <a:t>System.out.println</a:t>
            </a:r>
            <a:r>
              <a:rPr lang="en-CA" dirty="0"/>
              <a:t>(“Error: index out of bounds”);</a:t>
            </a:r>
          </a:p>
          <a:p>
            <a:r>
              <a:rPr lang="en-CA" dirty="0"/>
              <a:t>        }</a:t>
            </a:r>
          </a:p>
          <a:p>
            <a:r>
              <a:rPr lang="en-CA" dirty="0"/>
              <a:t>        return </a:t>
            </a:r>
            <a:r>
              <a:rPr lang="en-CA" dirty="0" err="1"/>
              <a:t>arr</a:t>
            </a:r>
            <a:r>
              <a:rPr lang="en-CA" dirty="0"/>
              <a:t>[index];</a:t>
            </a:r>
          </a:p>
          <a:p>
            <a:r>
              <a:rPr lang="en-CA" dirty="0"/>
              <a:t>    }</a:t>
            </a:r>
          </a:p>
          <a:p>
            <a:r>
              <a:rPr lang="en-CA" dirty="0"/>
              <a:t>}</a:t>
            </a:r>
          </a:p>
          <a:p>
            <a:endParaRPr lang="en-C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AE6A1D-E307-434D-F5D5-6CD10EA99028}"/>
              </a:ext>
            </a:extLst>
          </p:cNvPr>
          <p:cNvSpPr txBox="1"/>
          <p:nvPr/>
        </p:nvSpPr>
        <p:spPr>
          <a:xfrm>
            <a:off x="768069" y="494950"/>
            <a:ext cx="101598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Study the program below, it crashes with an </a:t>
            </a:r>
            <a:r>
              <a:rPr lang="en-CA" b="0" i="0" dirty="0" err="1">
                <a:solidFill>
                  <a:srgbClr val="F22C3D"/>
                </a:solidFill>
                <a:effectLst/>
                <a:latin typeface="Söhne Mono"/>
              </a:rPr>
              <a:t>ArrayIndexOutOfBoundsException</a:t>
            </a:r>
            <a:r>
              <a:rPr lang="en-CA" dirty="0">
                <a:solidFill>
                  <a:srgbClr val="F22C3D"/>
                </a:solidFill>
                <a:latin typeface="Söhne Mono"/>
              </a:rPr>
              <a:t>.  </a:t>
            </a:r>
            <a:r>
              <a:rPr lang="en-CA" dirty="0">
                <a:latin typeface="Söhne Mono"/>
              </a:rPr>
              <a:t>It does however display</a:t>
            </a:r>
          </a:p>
          <a:p>
            <a:r>
              <a:rPr lang="en-CA" dirty="0">
                <a:latin typeface="Söhne Mono"/>
              </a:rPr>
              <a:t>“Error: index out of bounds” to the terminal window before it crashes.   CAN YOU FIX THE PROGRAM SO IT</a:t>
            </a:r>
          </a:p>
          <a:p>
            <a:r>
              <a:rPr lang="en-CA" dirty="0">
                <a:latin typeface="Söhne Mono"/>
              </a:rPr>
              <a:t>DOESN’T CRASH, and STILL DISPLAYS THE SAME ERROR TO THE TERMINAL WINDOW?</a:t>
            </a:r>
            <a:endParaRPr lang="en-CA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F3387A-0C34-E2EC-B127-77E1927950F3}"/>
              </a:ext>
            </a:extLst>
          </p:cNvPr>
          <p:cNvSpPr txBox="1"/>
          <p:nvPr/>
        </p:nvSpPr>
        <p:spPr>
          <a:xfrm>
            <a:off x="8699383" y="5008228"/>
            <a:ext cx="315830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>
                <a:solidFill>
                  <a:srgbClr val="92D050"/>
                </a:solidFill>
              </a:rPr>
              <a:t>you’re going to have to remove</a:t>
            </a:r>
          </a:p>
          <a:p>
            <a:r>
              <a:rPr lang="en-CA" b="1" dirty="0">
                <a:solidFill>
                  <a:srgbClr val="92D050"/>
                </a:solidFill>
              </a:rPr>
              <a:t>This line and replace it with </a:t>
            </a:r>
          </a:p>
          <a:p>
            <a:r>
              <a:rPr lang="en-CA" b="1" dirty="0">
                <a:solidFill>
                  <a:srgbClr val="92D050"/>
                </a:solidFill>
              </a:rPr>
              <a:t>something else</a:t>
            </a:r>
          </a:p>
          <a:p>
            <a:endParaRPr lang="en-CA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DB8BA9-94CF-02A0-015E-87EDCE3512D1}"/>
              </a:ext>
            </a:extLst>
          </p:cNvPr>
          <p:cNvSpPr txBox="1"/>
          <p:nvPr/>
        </p:nvSpPr>
        <p:spPr>
          <a:xfrm>
            <a:off x="8867163" y="2248250"/>
            <a:ext cx="27179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>
                <a:solidFill>
                  <a:srgbClr val="92D050"/>
                </a:solidFill>
              </a:rPr>
              <a:t>you will need to catch the </a:t>
            </a:r>
          </a:p>
          <a:p>
            <a:r>
              <a:rPr lang="en-CA" b="1" dirty="0">
                <a:solidFill>
                  <a:srgbClr val="92D050"/>
                </a:solidFill>
              </a:rPr>
              <a:t>exception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963E189-E8C5-2785-F803-1BC291E84570}"/>
              </a:ext>
            </a:extLst>
          </p:cNvPr>
          <p:cNvCxnSpPr/>
          <p:nvPr/>
        </p:nvCxnSpPr>
        <p:spPr>
          <a:xfrm flipH="1">
            <a:off x="6266576" y="2600587"/>
            <a:ext cx="2516697" cy="4949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498141E-3685-A2D2-4DAD-914E30858CF8}"/>
              </a:ext>
            </a:extLst>
          </p:cNvPr>
          <p:cNvCxnSpPr/>
          <p:nvPr/>
        </p:nvCxnSpPr>
        <p:spPr>
          <a:xfrm flipH="1" flipV="1">
            <a:off x="6744749" y="4697835"/>
            <a:ext cx="1954634" cy="7633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3186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1812CF4-DCF9-31DA-810E-CC520AD66A5B}"/>
              </a:ext>
            </a:extLst>
          </p:cNvPr>
          <p:cNvSpPr txBox="1"/>
          <p:nvPr/>
        </p:nvSpPr>
        <p:spPr>
          <a:xfrm>
            <a:off x="768069" y="1317072"/>
            <a:ext cx="8783273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rgbClr val="FF0000"/>
                </a:solidFill>
              </a:rPr>
              <a:t>public class </a:t>
            </a:r>
            <a:r>
              <a:rPr lang="en-CA" b="1" dirty="0" err="1">
                <a:solidFill>
                  <a:srgbClr val="FF0000"/>
                </a:solidFill>
              </a:rPr>
              <a:t>ExceptionExample</a:t>
            </a:r>
            <a:r>
              <a:rPr lang="en-CA" b="1" dirty="0">
                <a:solidFill>
                  <a:srgbClr val="FF0000"/>
                </a:solidFill>
              </a:rPr>
              <a:t> {</a:t>
            </a:r>
          </a:p>
          <a:p>
            <a:r>
              <a:rPr lang="en-CA" b="1" dirty="0">
                <a:solidFill>
                  <a:srgbClr val="FF0000"/>
                </a:solidFill>
              </a:rPr>
              <a:t>    public static void main(String[] </a:t>
            </a:r>
            <a:r>
              <a:rPr lang="en-CA" b="1" dirty="0" err="1">
                <a:solidFill>
                  <a:srgbClr val="FF0000"/>
                </a:solidFill>
              </a:rPr>
              <a:t>args</a:t>
            </a:r>
            <a:r>
              <a:rPr lang="en-CA" b="1" dirty="0">
                <a:solidFill>
                  <a:srgbClr val="FF0000"/>
                </a:solidFill>
              </a:rPr>
              <a:t>) {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</a:t>
            </a:r>
            <a:r>
              <a:rPr lang="en-CA" b="1" dirty="0">
                <a:solidFill>
                  <a:srgbClr val="7030A0"/>
                </a:solidFill>
              </a:rPr>
              <a:t>try {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    int[] numbers = { 1, 2, 3, 4, 5 };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    int index = 10;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    int result = </a:t>
            </a:r>
            <a:r>
              <a:rPr lang="en-CA" b="1" dirty="0" err="1">
                <a:solidFill>
                  <a:srgbClr val="FF0000"/>
                </a:solidFill>
              </a:rPr>
              <a:t>getElementAt</a:t>
            </a:r>
            <a:r>
              <a:rPr lang="en-CA" b="1" dirty="0">
                <a:solidFill>
                  <a:srgbClr val="FF0000"/>
                </a:solidFill>
              </a:rPr>
              <a:t>(numbers, index);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    </a:t>
            </a:r>
            <a:r>
              <a:rPr lang="en-CA" b="1" dirty="0" err="1">
                <a:solidFill>
                  <a:srgbClr val="FF0000"/>
                </a:solidFill>
              </a:rPr>
              <a:t>System.out.println</a:t>
            </a:r>
            <a:r>
              <a:rPr lang="en-CA" b="1" dirty="0">
                <a:solidFill>
                  <a:srgbClr val="FF0000"/>
                </a:solidFill>
              </a:rPr>
              <a:t>("Element at index " + index + ": " + result);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</a:t>
            </a:r>
            <a:r>
              <a:rPr lang="en-CA" b="1" dirty="0">
                <a:solidFill>
                  <a:srgbClr val="7030A0"/>
                </a:solidFill>
              </a:rPr>
              <a:t>}</a:t>
            </a:r>
            <a:r>
              <a:rPr lang="en-CA" b="1" dirty="0">
                <a:solidFill>
                  <a:srgbClr val="FF0000"/>
                </a:solidFill>
              </a:rPr>
              <a:t> </a:t>
            </a:r>
            <a:r>
              <a:rPr lang="en-CA" b="1" dirty="0">
                <a:solidFill>
                  <a:srgbClr val="7030A0"/>
                </a:solidFill>
              </a:rPr>
              <a:t>catch</a:t>
            </a:r>
            <a:r>
              <a:rPr lang="en-CA" b="1" dirty="0">
                <a:solidFill>
                  <a:srgbClr val="FF0000"/>
                </a:solidFill>
              </a:rPr>
              <a:t> (</a:t>
            </a:r>
            <a:r>
              <a:rPr lang="en-CA" b="1" dirty="0" err="1">
                <a:solidFill>
                  <a:srgbClr val="FF0000"/>
                </a:solidFill>
              </a:rPr>
              <a:t>ArrayIndexOutOfBoundsException</a:t>
            </a:r>
            <a:r>
              <a:rPr lang="en-CA" b="1" dirty="0">
                <a:solidFill>
                  <a:srgbClr val="FF0000"/>
                </a:solidFill>
              </a:rPr>
              <a:t> e) </a:t>
            </a:r>
            <a:r>
              <a:rPr lang="en-CA" b="1" dirty="0">
                <a:solidFill>
                  <a:srgbClr val="7030A0"/>
                </a:solidFill>
              </a:rPr>
              <a:t>{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    </a:t>
            </a:r>
            <a:r>
              <a:rPr lang="en-CA" b="1" dirty="0" err="1">
                <a:solidFill>
                  <a:srgbClr val="FF0000"/>
                </a:solidFill>
              </a:rPr>
              <a:t>System.out.println</a:t>
            </a:r>
            <a:r>
              <a:rPr lang="en-CA" b="1" dirty="0">
                <a:solidFill>
                  <a:srgbClr val="FF0000"/>
                </a:solidFill>
              </a:rPr>
              <a:t>("Caught an exception: " + </a:t>
            </a:r>
            <a:r>
              <a:rPr lang="en-CA" b="1" dirty="0" err="1">
                <a:solidFill>
                  <a:srgbClr val="FF0000"/>
                </a:solidFill>
              </a:rPr>
              <a:t>e.getMessage</a:t>
            </a:r>
            <a:r>
              <a:rPr lang="en-CA" b="1" dirty="0">
                <a:solidFill>
                  <a:srgbClr val="FF0000"/>
                </a:solidFill>
              </a:rPr>
              <a:t>());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</a:t>
            </a:r>
            <a:r>
              <a:rPr lang="en-CA" b="1" dirty="0">
                <a:solidFill>
                  <a:srgbClr val="7030A0"/>
                </a:solidFill>
              </a:rPr>
              <a:t> }</a:t>
            </a:r>
          </a:p>
          <a:p>
            <a:r>
              <a:rPr lang="en-CA" b="1" dirty="0">
                <a:solidFill>
                  <a:srgbClr val="FF0000"/>
                </a:solidFill>
              </a:rPr>
              <a:t>    }</a:t>
            </a:r>
          </a:p>
          <a:p>
            <a:endParaRPr lang="en-CA" b="1" dirty="0">
              <a:solidFill>
                <a:srgbClr val="FF0000"/>
              </a:solidFill>
            </a:endParaRPr>
          </a:p>
          <a:p>
            <a:r>
              <a:rPr lang="en-CA" b="1" dirty="0">
                <a:solidFill>
                  <a:srgbClr val="FF0000"/>
                </a:solidFill>
              </a:rPr>
              <a:t>    public static int </a:t>
            </a:r>
            <a:r>
              <a:rPr lang="en-CA" b="1" dirty="0" err="1">
                <a:solidFill>
                  <a:srgbClr val="FF0000"/>
                </a:solidFill>
              </a:rPr>
              <a:t>getElementAt</a:t>
            </a:r>
            <a:r>
              <a:rPr lang="en-CA" b="1" dirty="0">
                <a:solidFill>
                  <a:srgbClr val="FF0000"/>
                </a:solidFill>
              </a:rPr>
              <a:t>(int[] </a:t>
            </a:r>
            <a:r>
              <a:rPr lang="en-CA" b="1" dirty="0" err="1">
                <a:solidFill>
                  <a:srgbClr val="FF0000"/>
                </a:solidFill>
              </a:rPr>
              <a:t>arr</a:t>
            </a:r>
            <a:r>
              <a:rPr lang="en-CA" b="1" dirty="0">
                <a:solidFill>
                  <a:srgbClr val="FF0000"/>
                </a:solidFill>
              </a:rPr>
              <a:t>, int index) {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if (index &lt; 0 || index &gt;= </a:t>
            </a:r>
            <a:r>
              <a:rPr lang="en-CA" b="1" dirty="0" err="1">
                <a:solidFill>
                  <a:srgbClr val="FF0000"/>
                </a:solidFill>
              </a:rPr>
              <a:t>arr.length</a:t>
            </a:r>
            <a:r>
              <a:rPr lang="en-CA" b="1" dirty="0">
                <a:solidFill>
                  <a:srgbClr val="FF0000"/>
                </a:solidFill>
              </a:rPr>
              <a:t>) {</a:t>
            </a:r>
          </a:p>
          <a:p>
            <a:r>
              <a:rPr lang="en-CA" b="1" dirty="0">
                <a:solidFill>
                  <a:srgbClr val="7030A0"/>
                </a:solidFill>
              </a:rPr>
              <a:t>            throw new </a:t>
            </a:r>
            <a:r>
              <a:rPr lang="en-CA" b="1" dirty="0" err="1">
                <a:solidFill>
                  <a:srgbClr val="7030A0"/>
                </a:solidFill>
              </a:rPr>
              <a:t>ArrayIndexOutOfBoundsException</a:t>
            </a:r>
            <a:r>
              <a:rPr lang="en-CA" b="1" dirty="0">
                <a:solidFill>
                  <a:srgbClr val="7030A0"/>
                </a:solidFill>
              </a:rPr>
              <a:t>(" Error: index out of bounds”);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}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return </a:t>
            </a:r>
            <a:r>
              <a:rPr lang="en-CA" b="1" dirty="0" err="1">
                <a:solidFill>
                  <a:srgbClr val="FF0000"/>
                </a:solidFill>
              </a:rPr>
              <a:t>arr</a:t>
            </a:r>
            <a:r>
              <a:rPr lang="en-CA" b="1" dirty="0">
                <a:solidFill>
                  <a:srgbClr val="FF0000"/>
                </a:solidFill>
              </a:rPr>
              <a:t>[index];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}</a:t>
            </a:r>
          </a:p>
          <a:p>
            <a:r>
              <a:rPr lang="en-CA" b="1" dirty="0">
                <a:solidFill>
                  <a:srgbClr val="FF0000"/>
                </a:solidFill>
              </a:rPr>
              <a:t>}</a:t>
            </a:r>
          </a:p>
          <a:p>
            <a:endParaRPr lang="en-CA" dirty="0"/>
          </a:p>
          <a:p>
            <a:endParaRPr lang="en-CA" dirty="0"/>
          </a:p>
          <a:p>
            <a:r>
              <a:rPr lang="en-CA" dirty="0"/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1FAF36C-5CE3-2117-A2D2-081C3523550E}"/>
              </a:ext>
            </a:extLst>
          </p:cNvPr>
          <p:cNvSpPr txBox="1"/>
          <p:nvPr/>
        </p:nvSpPr>
        <p:spPr>
          <a:xfrm>
            <a:off x="768069" y="0"/>
            <a:ext cx="680179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/>
              <a:t>5.   Catching and Throwing Unchecked Exceptions</a:t>
            </a:r>
          </a:p>
          <a:p>
            <a:endParaRPr lang="en-C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AE6A1D-E307-434D-F5D5-6CD10EA99028}"/>
              </a:ext>
            </a:extLst>
          </p:cNvPr>
          <p:cNvSpPr txBox="1"/>
          <p:nvPr/>
        </p:nvSpPr>
        <p:spPr>
          <a:xfrm>
            <a:off x="768069" y="494950"/>
            <a:ext cx="101598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Study the program below, it crashes with an </a:t>
            </a:r>
            <a:r>
              <a:rPr lang="en-CA" b="0" i="0" dirty="0" err="1">
                <a:solidFill>
                  <a:srgbClr val="F22C3D"/>
                </a:solidFill>
                <a:effectLst/>
                <a:latin typeface="Söhne Mono"/>
              </a:rPr>
              <a:t>ArrayIndexOutOfBoundsException</a:t>
            </a:r>
            <a:r>
              <a:rPr lang="en-CA" dirty="0">
                <a:solidFill>
                  <a:srgbClr val="F22C3D"/>
                </a:solidFill>
                <a:latin typeface="Söhne Mono"/>
              </a:rPr>
              <a:t>.  </a:t>
            </a:r>
            <a:r>
              <a:rPr lang="en-CA" dirty="0">
                <a:latin typeface="Söhne Mono"/>
              </a:rPr>
              <a:t>It does however display</a:t>
            </a:r>
          </a:p>
          <a:p>
            <a:r>
              <a:rPr lang="en-CA" dirty="0">
                <a:latin typeface="Söhne Mono"/>
              </a:rPr>
              <a:t>“Error: index out of bounds” to the terminal window before it crashes.   CAN YOU FIX THE PROGRAM SO IT</a:t>
            </a:r>
          </a:p>
          <a:p>
            <a:r>
              <a:rPr lang="en-CA" dirty="0">
                <a:latin typeface="Söhne Mono"/>
              </a:rPr>
              <a:t>DOESN’T CRASH, and STILL DISPLAYS THE SAME ERROR TO THE TERMINAL WINDOW?</a:t>
            </a:r>
            <a:endParaRPr lang="en-CA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F3387A-0C34-E2EC-B127-77E1927950F3}"/>
              </a:ext>
            </a:extLst>
          </p:cNvPr>
          <p:cNvSpPr txBox="1"/>
          <p:nvPr/>
        </p:nvSpPr>
        <p:spPr>
          <a:xfrm>
            <a:off x="8867163" y="4137665"/>
            <a:ext cx="20719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>
                <a:solidFill>
                  <a:srgbClr val="92D050"/>
                </a:solidFill>
              </a:rPr>
              <a:t>THROW EXCEPTION</a:t>
            </a:r>
          </a:p>
          <a:p>
            <a:endParaRPr lang="en-CA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DB8BA9-94CF-02A0-015E-87EDCE3512D1}"/>
              </a:ext>
            </a:extLst>
          </p:cNvPr>
          <p:cNvSpPr txBox="1"/>
          <p:nvPr/>
        </p:nvSpPr>
        <p:spPr>
          <a:xfrm>
            <a:off x="8867163" y="2248250"/>
            <a:ext cx="1970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>
                <a:solidFill>
                  <a:srgbClr val="92D050"/>
                </a:solidFill>
              </a:rPr>
              <a:t>CATCH EXCEPTION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963E189-E8C5-2785-F803-1BC291E84570}"/>
              </a:ext>
            </a:extLst>
          </p:cNvPr>
          <p:cNvCxnSpPr>
            <a:cxnSpLocks/>
          </p:cNvCxnSpPr>
          <p:nvPr/>
        </p:nvCxnSpPr>
        <p:spPr>
          <a:xfrm flipH="1" flipV="1">
            <a:off x="1828800" y="1996688"/>
            <a:ext cx="6946084" cy="4362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498141E-3685-A2D2-4DAD-914E30858CF8}"/>
              </a:ext>
            </a:extLst>
          </p:cNvPr>
          <p:cNvCxnSpPr>
            <a:cxnSpLocks/>
          </p:cNvCxnSpPr>
          <p:nvPr/>
        </p:nvCxnSpPr>
        <p:spPr>
          <a:xfrm flipH="1">
            <a:off x="2021747" y="4311941"/>
            <a:ext cx="6845416" cy="9311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27826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A8B0793-C9C1-F643-EAD9-E88D98BD76AE}"/>
              </a:ext>
            </a:extLst>
          </p:cNvPr>
          <p:cNvSpPr txBox="1"/>
          <p:nvPr/>
        </p:nvSpPr>
        <p:spPr>
          <a:xfrm>
            <a:off x="789617" y="98900"/>
            <a:ext cx="64193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/>
              <a:t>6.   Built-In Arrays &amp; Going from UML-&gt;Code</a:t>
            </a:r>
          </a:p>
          <a:p>
            <a:endParaRPr lang="en-CA" sz="24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5CCE45-3E93-5C1E-2400-33C78D68B9BD}"/>
              </a:ext>
            </a:extLst>
          </p:cNvPr>
          <p:cNvSpPr txBox="1"/>
          <p:nvPr/>
        </p:nvSpPr>
        <p:spPr>
          <a:xfrm>
            <a:off x="1084456" y="694380"/>
            <a:ext cx="544610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/>
              <a:t>Code the following class into Java </a:t>
            </a:r>
          </a:p>
          <a:p>
            <a:r>
              <a:rPr lang="en-CA" sz="2800" dirty="0"/>
              <a:t>so that the main </a:t>
            </a:r>
            <a:r>
              <a:rPr lang="en-CA" sz="2800" dirty="0" err="1"/>
              <a:t>pgm</a:t>
            </a:r>
            <a:r>
              <a:rPr lang="en-CA" sz="2800" dirty="0"/>
              <a:t> below works.</a:t>
            </a:r>
          </a:p>
          <a:p>
            <a:endParaRPr lang="en-CA" sz="2800" dirty="0"/>
          </a:p>
          <a:p>
            <a:r>
              <a:rPr lang="en-CA" sz="2800" dirty="0"/>
              <a:t>(no need for exceptions)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4B2EB0-A860-9E3F-C82A-83DFE58A6F3A}"/>
              </a:ext>
            </a:extLst>
          </p:cNvPr>
          <p:cNvSpPr txBox="1"/>
          <p:nvPr/>
        </p:nvSpPr>
        <p:spPr>
          <a:xfrm>
            <a:off x="876245" y="2853180"/>
            <a:ext cx="8213601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b="1" dirty="0">
                <a:solidFill>
                  <a:srgbClr val="00B050"/>
                </a:solidFill>
              </a:rPr>
              <a:t>   public static void main(String[] </a:t>
            </a:r>
            <a:r>
              <a:rPr lang="en-CA" b="1" dirty="0" err="1">
                <a:solidFill>
                  <a:srgbClr val="00B050"/>
                </a:solidFill>
              </a:rPr>
              <a:t>args</a:t>
            </a:r>
            <a:r>
              <a:rPr lang="en-CA" b="1" dirty="0">
                <a:solidFill>
                  <a:srgbClr val="00B050"/>
                </a:solidFill>
              </a:rPr>
              <a:t>) {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  double[] </a:t>
            </a:r>
            <a:r>
              <a:rPr lang="en-CA" b="1" dirty="0" err="1">
                <a:solidFill>
                  <a:srgbClr val="00B050"/>
                </a:solidFill>
              </a:rPr>
              <a:t>exampleArray</a:t>
            </a:r>
            <a:r>
              <a:rPr lang="en-CA" b="1" dirty="0">
                <a:solidFill>
                  <a:srgbClr val="00B050"/>
                </a:solidFill>
              </a:rPr>
              <a:t> = { 3.5, 2.0, 9.8, 1.2, 6.4 };</a:t>
            </a:r>
          </a:p>
          <a:p>
            <a:endParaRPr lang="en-CA" b="1" dirty="0">
              <a:solidFill>
                <a:srgbClr val="00B050"/>
              </a:solidFill>
            </a:endParaRPr>
          </a:p>
          <a:p>
            <a:r>
              <a:rPr lang="en-CA" b="1" dirty="0">
                <a:solidFill>
                  <a:srgbClr val="00B050"/>
                </a:solidFill>
              </a:rPr>
              <a:t>        </a:t>
            </a:r>
            <a:r>
              <a:rPr lang="en-CA" b="1" dirty="0" err="1">
                <a:solidFill>
                  <a:srgbClr val="00B050"/>
                </a:solidFill>
              </a:rPr>
              <a:t>ArrayExample</a:t>
            </a:r>
            <a:r>
              <a:rPr lang="en-CA" b="1" dirty="0">
                <a:solidFill>
                  <a:srgbClr val="00B050"/>
                </a:solidFill>
              </a:rPr>
              <a:t> example = new </a:t>
            </a:r>
            <a:r>
              <a:rPr lang="en-CA" b="1" dirty="0" err="1">
                <a:solidFill>
                  <a:srgbClr val="00B050"/>
                </a:solidFill>
              </a:rPr>
              <a:t>ArrayExample</a:t>
            </a:r>
            <a:r>
              <a:rPr lang="en-CA" b="1" dirty="0">
                <a:solidFill>
                  <a:srgbClr val="00B050"/>
                </a:solidFill>
              </a:rPr>
              <a:t>(</a:t>
            </a:r>
            <a:r>
              <a:rPr lang="en-CA" b="1" dirty="0" err="1">
                <a:solidFill>
                  <a:srgbClr val="00B050"/>
                </a:solidFill>
              </a:rPr>
              <a:t>exampleArray</a:t>
            </a:r>
            <a:r>
              <a:rPr lang="en-CA" b="1" dirty="0">
                <a:solidFill>
                  <a:srgbClr val="00B050"/>
                </a:solidFill>
              </a:rPr>
              <a:t>);</a:t>
            </a:r>
          </a:p>
          <a:p>
            <a:endParaRPr lang="en-CA" b="1" dirty="0">
              <a:solidFill>
                <a:srgbClr val="00B050"/>
              </a:solidFill>
            </a:endParaRPr>
          </a:p>
          <a:p>
            <a:r>
              <a:rPr lang="en-CA" b="1" dirty="0">
                <a:solidFill>
                  <a:srgbClr val="00B050"/>
                </a:solidFill>
              </a:rPr>
              <a:t>        </a:t>
            </a:r>
            <a:r>
              <a:rPr lang="en-CA" b="1" dirty="0" err="1">
                <a:solidFill>
                  <a:srgbClr val="00B050"/>
                </a:solidFill>
              </a:rPr>
              <a:t>System.out.println</a:t>
            </a:r>
            <a:r>
              <a:rPr lang="en-CA" b="1" dirty="0">
                <a:solidFill>
                  <a:srgbClr val="00B050"/>
                </a:solidFill>
              </a:rPr>
              <a:t>("Original Array:");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  for (double num : </a:t>
            </a:r>
            <a:r>
              <a:rPr lang="en-CA" b="1" dirty="0" err="1">
                <a:solidFill>
                  <a:srgbClr val="00B050"/>
                </a:solidFill>
              </a:rPr>
              <a:t>example.getDoubleArray</a:t>
            </a:r>
            <a:r>
              <a:rPr lang="en-CA" b="1" dirty="0">
                <a:solidFill>
                  <a:srgbClr val="00B050"/>
                </a:solidFill>
              </a:rPr>
              <a:t>()) {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      </a:t>
            </a:r>
            <a:r>
              <a:rPr lang="en-CA" b="1" dirty="0" err="1">
                <a:solidFill>
                  <a:srgbClr val="00B050"/>
                </a:solidFill>
              </a:rPr>
              <a:t>System.out.print</a:t>
            </a:r>
            <a:r>
              <a:rPr lang="en-CA" b="1" dirty="0">
                <a:solidFill>
                  <a:srgbClr val="00B050"/>
                </a:solidFill>
              </a:rPr>
              <a:t>(num + " ");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  }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  </a:t>
            </a:r>
            <a:r>
              <a:rPr lang="en-CA" b="1" dirty="0" err="1">
                <a:solidFill>
                  <a:srgbClr val="00B050"/>
                </a:solidFill>
              </a:rPr>
              <a:t>System.out.println</a:t>
            </a:r>
            <a:r>
              <a:rPr lang="en-CA" b="1" dirty="0">
                <a:solidFill>
                  <a:srgbClr val="00B050"/>
                </a:solidFill>
              </a:rPr>
              <a:t>("\</a:t>
            </a:r>
            <a:r>
              <a:rPr lang="en-CA" b="1" dirty="0" err="1">
                <a:solidFill>
                  <a:srgbClr val="00B050"/>
                </a:solidFill>
              </a:rPr>
              <a:t>nAverage</a:t>
            </a:r>
            <a:r>
              <a:rPr lang="en-CA" b="1" dirty="0">
                <a:solidFill>
                  <a:srgbClr val="00B050"/>
                </a:solidFill>
              </a:rPr>
              <a:t>: " + </a:t>
            </a:r>
            <a:r>
              <a:rPr lang="en-CA" b="1" dirty="0" err="1">
                <a:solidFill>
                  <a:srgbClr val="00B050"/>
                </a:solidFill>
              </a:rPr>
              <a:t>example.calculateAverage</a:t>
            </a:r>
            <a:r>
              <a:rPr lang="en-CA" b="1" dirty="0">
                <a:solidFill>
                  <a:srgbClr val="00B050"/>
                </a:solidFill>
              </a:rPr>
              <a:t>());</a:t>
            </a:r>
          </a:p>
          <a:p>
            <a:r>
              <a:rPr lang="en-CA" b="1" dirty="0">
                <a:solidFill>
                  <a:srgbClr val="00B050"/>
                </a:solidFill>
              </a:rPr>
              <a:t>    }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1BCF670-3366-9A1D-5097-F1359B827D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3245" y="916229"/>
            <a:ext cx="4818755" cy="4637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2285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A8B0793-C9C1-F643-EAD9-E88D98BD76AE}"/>
              </a:ext>
            </a:extLst>
          </p:cNvPr>
          <p:cNvSpPr txBox="1"/>
          <p:nvPr/>
        </p:nvSpPr>
        <p:spPr>
          <a:xfrm>
            <a:off x="789617" y="98900"/>
            <a:ext cx="57958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/>
              <a:t>6.   Built-In Arrays &amp; Going from UML-&gt;Code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0158D6-1B14-1761-BD43-12B32C257462}"/>
              </a:ext>
            </a:extLst>
          </p:cNvPr>
          <p:cNvSpPr txBox="1"/>
          <p:nvPr/>
        </p:nvSpPr>
        <p:spPr>
          <a:xfrm>
            <a:off x="789617" y="733265"/>
            <a:ext cx="5475556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b="1" dirty="0">
                <a:solidFill>
                  <a:srgbClr val="FF0000"/>
                </a:solidFill>
              </a:rPr>
              <a:t>public class </a:t>
            </a:r>
            <a:r>
              <a:rPr lang="en-CA" b="1" dirty="0" err="1">
                <a:solidFill>
                  <a:srgbClr val="FF0000"/>
                </a:solidFill>
              </a:rPr>
              <a:t>ArrayExample</a:t>
            </a:r>
            <a:r>
              <a:rPr lang="en-CA" b="1" dirty="0">
                <a:solidFill>
                  <a:srgbClr val="FF0000"/>
                </a:solidFill>
              </a:rPr>
              <a:t> {</a:t>
            </a:r>
          </a:p>
          <a:p>
            <a:r>
              <a:rPr lang="en-CA" b="1" dirty="0">
                <a:solidFill>
                  <a:srgbClr val="FF0000"/>
                </a:solidFill>
              </a:rPr>
              <a:t>    private double[ ] </a:t>
            </a:r>
            <a:r>
              <a:rPr lang="en-CA" b="1" dirty="0" err="1">
                <a:solidFill>
                  <a:srgbClr val="FF0000"/>
                </a:solidFill>
              </a:rPr>
              <a:t>doubleArray</a:t>
            </a:r>
            <a:r>
              <a:rPr lang="en-CA" b="1" dirty="0">
                <a:solidFill>
                  <a:srgbClr val="FF0000"/>
                </a:solidFill>
              </a:rPr>
              <a:t>;</a:t>
            </a:r>
          </a:p>
          <a:p>
            <a:endParaRPr lang="en-CA" b="1" dirty="0">
              <a:solidFill>
                <a:srgbClr val="FF0000"/>
              </a:solidFill>
            </a:endParaRPr>
          </a:p>
          <a:p>
            <a:r>
              <a:rPr lang="en-CA" b="1" dirty="0">
                <a:solidFill>
                  <a:srgbClr val="FF0000"/>
                </a:solidFill>
              </a:rPr>
              <a:t>    public </a:t>
            </a:r>
            <a:r>
              <a:rPr lang="en-CA" b="1" dirty="0" err="1">
                <a:solidFill>
                  <a:srgbClr val="FF0000"/>
                </a:solidFill>
              </a:rPr>
              <a:t>ArrayExample</a:t>
            </a:r>
            <a:r>
              <a:rPr lang="en-CA" b="1" dirty="0">
                <a:solidFill>
                  <a:srgbClr val="FF0000"/>
                </a:solidFill>
              </a:rPr>
              <a:t>(double[ ] array) {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// Constructor to initialize the instance variable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</a:t>
            </a:r>
            <a:r>
              <a:rPr lang="en-CA" b="1" dirty="0" err="1">
                <a:solidFill>
                  <a:srgbClr val="FF0000"/>
                </a:solidFill>
              </a:rPr>
              <a:t>doubleArray</a:t>
            </a:r>
            <a:r>
              <a:rPr lang="en-CA" b="1" dirty="0">
                <a:solidFill>
                  <a:srgbClr val="FF0000"/>
                </a:solidFill>
              </a:rPr>
              <a:t> = array;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}</a:t>
            </a:r>
          </a:p>
          <a:p>
            <a:endParaRPr lang="en-CA" b="1" dirty="0">
              <a:solidFill>
                <a:srgbClr val="FF0000"/>
              </a:solidFill>
            </a:endParaRPr>
          </a:p>
          <a:p>
            <a:r>
              <a:rPr lang="en-CA" b="1" dirty="0">
                <a:solidFill>
                  <a:srgbClr val="FF0000"/>
                </a:solidFill>
              </a:rPr>
              <a:t>    public double[ ] </a:t>
            </a:r>
            <a:r>
              <a:rPr lang="en-CA" b="1" dirty="0" err="1">
                <a:solidFill>
                  <a:srgbClr val="FF0000"/>
                </a:solidFill>
              </a:rPr>
              <a:t>getDoubleArray</a:t>
            </a:r>
            <a:r>
              <a:rPr lang="en-CA" b="1" dirty="0">
                <a:solidFill>
                  <a:srgbClr val="FF0000"/>
                </a:solidFill>
              </a:rPr>
              <a:t>() {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return </a:t>
            </a:r>
            <a:r>
              <a:rPr lang="en-CA" b="1" dirty="0" err="1">
                <a:solidFill>
                  <a:srgbClr val="FF0000"/>
                </a:solidFill>
              </a:rPr>
              <a:t>doubleArray</a:t>
            </a:r>
            <a:r>
              <a:rPr lang="en-CA" b="1" dirty="0">
                <a:solidFill>
                  <a:srgbClr val="FF0000"/>
                </a:solidFill>
              </a:rPr>
              <a:t>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}</a:t>
            </a:r>
          </a:p>
          <a:p>
            <a:endParaRPr lang="en-CA" b="1" dirty="0">
              <a:solidFill>
                <a:srgbClr val="FF0000"/>
              </a:solidFill>
            </a:endParaRPr>
          </a:p>
          <a:p>
            <a:r>
              <a:rPr lang="en-CA" b="1" dirty="0">
                <a:solidFill>
                  <a:srgbClr val="FF0000"/>
                </a:solidFill>
              </a:rPr>
              <a:t>    public void </a:t>
            </a:r>
            <a:r>
              <a:rPr lang="en-CA" b="1" dirty="0" err="1">
                <a:solidFill>
                  <a:srgbClr val="FF0000"/>
                </a:solidFill>
              </a:rPr>
              <a:t>setDoubleArray</a:t>
            </a:r>
            <a:r>
              <a:rPr lang="en-CA" b="1" dirty="0">
                <a:solidFill>
                  <a:srgbClr val="FF0000"/>
                </a:solidFill>
              </a:rPr>
              <a:t>(double[ ] </a:t>
            </a:r>
            <a:r>
              <a:rPr lang="en-CA" b="1" dirty="0" err="1">
                <a:solidFill>
                  <a:srgbClr val="FF0000"/>
                </a:solidFill>
              </a:rPr>
              <a:t>newArray</a:t>
            </a:r>
            <a:r>
              <a:rPr lang="en-CA" b="1" dirty="0">
                <a:solidFill>
                  <a:srgbClr val="FF0000"/>
                </a:solidFill>
              </a:rPr>
              <a:t>) {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</a:t>
            </a:r>
            <a:r>
              <a:rPr lang="en-CA" b="1" dirty="0" err="1">
                <a:solidFill>
                  <a:srgbClr val="FF0000"/>
                </a:solidFill>
              </a:rPr>
              <a:t>doubleArray</a:t>
            </a:r>
            <a:r>
              <a:rPr lang="en-CA" b="1" dirty="0">
                <a:solidFill>
                  <a:srgbClr val="FF0000"/>
                </a:solidFill>
              </a:rPr>
              <a:t> = </a:t>
            </a:r>
            <a:r>
              <a:rPr lang="en-CA" b="1" dirty="0" err="1">
                <a:solidFill>
                  <a:srgbClr val="FF0000"/>
                </a:solidFill>
              </a:rPr>
              <a:t>newArray</a:t>
            </a:r>
            <a:r>
              <a:rPr lang="en-CA" b="1" dirty="0">
                <a:solidFill>
                  <a:srgbClr val="FF0000"/>
                </a:solidFill>
              </a:rPr>
              <a:t>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}</a:t>
            </a:r>
          </a:p>
          <a:p>
            <a:endParaRPr lang="en-CA" b="1" dirty="0">
              <a:solidFill>
                <a:srgbClr val="7030A0"/>
              </a:solidFill>
            </a:endParaRPr>
          </a:p>
          <a:p>
            <a:r>
              <a:rPr lang="en-CA" b="1" dirty="0">
                <a:solidFill>
                  <a:srgbClr val="7030A0"/>
                </a:solidFill>
              </a:rPr>
              <a:t>  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3AE71A-1B92-086A-57E2-E300D7144D10}"/>
              </a:ext>
            </a:extLst>
          </p:cNvPr>
          <p:cNvSpPr txBox="1"/>
          <p:nvPr/>
        </p:nvSpPr>
        <p:spPr>
          <a:xfrm>
            <a:off x="5936340" y="3116405"/>
            <a:ext cx="634571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rgbClr val="FF0000"/>
                </a:solidFill>
              </a:rPr>
              <a:t>public double </a:t>
            </a:r>
            <a:r>
              <a:rPr lang="en-CA" b="1" dirty="0" err="1">
                <a:solidFill>
                  <a:srgbClr val="FF0000"/>
                </a:solidFill>
              </a:rPr>
              <a:t>calculateAverage</a:t>
            </a:r>
            <a:r>
              <a:rPr lang="en-CA" b="1" dirty="0">
                <a:solidFill>
                  <a:srgbClr val="FF0000"/>
                </a:solidFill>
              </a:rPr>
              <a:t>() {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// Calculate and return the average 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if (</a:t>
            </a:r>
            <a:r>
              <a:rPr lang="en-CA" b="1" dirty="0" err="1">
                <a:solidFill>
                  <a:srgbClr val="FF0000"/>
                </a:solidFill>
              </a:rPr>
              <a:t>doubleArray.length</a:t>
            </a:r>
            <a:r>
              <a:rPr lang="en-CA" b="1" dirty="0">
                <a:solidFill>
                  <a:srgbClr val="FF0000"/>
                </a:solidFill>
              </a:rPr>
              <a:t> == 0) {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    return 0.0; // Handle the case when the array is empty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}</a:t>
            </a:r>
          </a:p>
          <a:p>
            <a:endParaRPr lang="en-CA" b="1" dirty="0">
              <a:solidFill>
                <a:srgbClr val="FF0000"/>
              </a:solidFill>
            </a:endParaRPr>
          </a:p>
          <a:p>
            <a:r>
              <a:rPr lang="en-CA" b="1" dirty="0">
                <a:solidFill>
                  <a:srgbClr val="FF0000"/>
                </a:solidFill>
              </a:rPr>
              <a:t>        double sum = 0.0;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for (double num : </a:t>
            </a:r>
            <a:r>
              <a:rPr lang="en-CA" b="1" dirty="0" err="1">
                <a:solidFill>
                  <a:srgbClr val="FF0000"/>
                </a:solidFill>
              </a:rPr>
              <a:t>doubleArray</a:t>
            </a:r>
            <a:r>
              <a:rPr lang="en-CA" b="1" dirty="0">
                <a:solidFill>
                  <a:srgbClr val="FF0000"/>
                </a:solidFill>
              </a:rPr>
              <a:t>) {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    sum += num;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}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return sum / </a:t>
            </a:r>
            <a:r>
              <a:rPr lang="en-CA" b="1" dirty="0" err="1">
                <a:solidFill>
                  <a:srgbClr val="FF0000"/>
                </a:solidFill>
              </a:rPr>
              <a:t>doubleArray.length</a:t>
            </a:r>
            <a:r>
              <a:rPr lang="en-CA" b="1" dirty="0">
                <a:solidFill>
                  <a:srgbClr val="FF0000"/>
                </a:solidFill>
              </a:rPr>
              <a:t>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}</a:t>
            </a:r>
          </a:p>
          <a:p>
            <a:endParaRPr lang="en-C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A3C050-EC54-322C-99F3-316BBBF25A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0571" y="48276"/>
            <a:ext cx="4371429" cy="2984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5808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0AA5A90-8F64-13F3-BE9F-0EACD5A6D979}"/>
              </a:ext>
            </a:extLst>
          </p:cNvPr>
          <p:cNvSpPr txBox="1"/>
          <p:nvPr/>
        </p:nvSpPr>
        <p:spPr>
          <a:xfrm>
            <a:off x="822121" y="224734"/>
            <a:ext cx="64193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/>
              <a:t>7. One-liners</a:t>
            </a:r>
          </a:p>
          <a:p>
            <a:endParaRPr lang="en-CA" sz="24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8E6B90-EBCF-BF2A-01F7-DEA935A7AF9E}"/>
              </a:ext>
            </a:extLst>
          </p:cNvPr>
          <p:cNvSpPr txBox="1"/>
          <p:nvPr/>
        </p:nvSpPr>
        <p:spPr>
          <a:xfrm>
            <a:off x="1291905" y="1132515"/>
            <a:ext cx="10219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a.  What’s the line that a button, called </a:t>
            </a:r>
            <a:r>
              <a:rPr lang="en-CA" b="1" dirty="0" err="1">
                <a:solidFill>
                  <a:srgbClr val="00B050"/>
                </a:solidFill>
              </a:rPr>
              <a:t>GoButton</a:t>
            </a:r>
            <a:r>
              <a:rPr lang="en-CA" dirty="0"/>
              <a:t> uses to trigger a handler routine called,  </a:t>
            </a:r>
            <a:r>
              <a:rPr lang="en-CA" b="1" dirty="0" err="1">
                <a:solidFill>
                  <a:srgbClr val="00B050"/>
                </a:solidFill>
              </a:rPr>
              <a:t>goButtonTask</a:t>
            </a:r>
            <a:endParaRPr lang="en-CA" b="1" dirty="0">
              <a:solidFill>
                <a:srgbClr val="00B05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5AB7CA-C7A7-F443-DFEF-ED590E334A5A}"/>
              </a:ext>
            </a:extLst>
          </p:cNvPr>
          <p:cNvSpPr txBox="1"/>
          <p:nvPr/>
        </p:nvSpPr>
        <p:spPr>
          <a:xfrm>
            <a:off x="3053593" y="1803633"/>
            <a:ext cx="4484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err="1">
                <a:solidFill>
                  <a:srgbClr val="FF0000"/>
                </a:solidFill>
              </a:rPr>
              <a:t>GoButton.setOnAction</a:t>
            </a:r>
            <a:r>
              <a:rPr lang="en-CA" b="1" dirty="0">
                <a:solidFill>
                  <a:srgbClr val="FF0000"/>
                </a:solidFill>
              </a:rPr>
              <a:t>( this:: </a:t>
            </a:r>
            <a:r>
              <a:rPr lang="en-CA" b="1" dirty="0" err="1">
                <a:solidFill>
                  <a:srgbClr val="FF0000"/>
                </a:solidFill>
              </a:rPr>
              <a:t>goButtonTask</a:t>
            </a:r>
            <a:r>
              <a:rPr lang="en-CA" b="1" dirty="0">
                <a:solidFill>
                  <a:srgbClr val="FF0000"/>
                </a:solidFill>
              </a:rPr>
              <a:t> );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C1913E-543F-3616-9D94-68F312501C5B}"/>
              </a:ext>
            </a:extLst>
          </p:cNvPr>
          <p:cNvSpPr txBox="1"/>
          <p:nvPr/>
        </p:nvSpPr>
        <p:spPr>
          <a:xfrm>
            <a:off x="1291905" y="2422215"/>
            <a:ext cx="9440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b.  What’s the line that declares and populates a 1-d built-in integer array with values, 3, 9 &amp; 27</a:t>
            </a:r>
            <a:endParaRPr lang="en-CA" b="1" dirty="0">
              <a:solidFill>
                <a:srgbClr val="00B05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895042-43F3-1742-B1F0-02C97A80D47E}"/>
              </a:ext>
            </a:extLst>
          </p:cNvPr>
          <p:cNvSpPr txBox="1"/>
          <p:nvPr/>
        </p:nvSpPr>
        <p:spPr>
          <a:xfrm>
            <a:off x="3088909" y="3093333"/>
            <a:ext cx="2907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>
                <a:solidFill>
                  <a:srgbClr val="FF0000"/>
                </a:solidFill>
              </a:rPr>
              <a:t>int[ ] numbers = { 3, 9, 27 } 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E6D993-969E-2EF8-2AAE-906279E9CC27}"/>
              </a:ext>
            </a:extLst>
          </p:cNvPr>
          <p:cNvSpPr txBox="1"/>
          <p:nvPr/>
        </p:nvSpPr>
        <p:spPr>
          <a:xfrm>
            <a:off x="1291905" y="3697122"/>
            <a:ext cx="91462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LcPeriod" startAt="3"/>
            </a:pPr>
            <a:r>
              <a:rPr lang="en-CA" dirty="0"/>
              <a:t>What’s the line that triggers a routine called, </a:t>
            </a:r>
            <a:r>
              <a:rPr lang="en-CA" dirty="0" err="1"/>
              <a:t>pressHander</a:t>
            </a:r>
            <a:r>
              <a:rPr lang="en-CA" dirty="0"/>
              <a:t> to run in a canvas called, “c”,  </a:t>
            </a:r>
          </a:p>
          <a:p>
            <a:r>
              <a:rPr lang="en-CA" dirty="0"/>
              <a:t>after the primary mouse button is pressed?</a:t>
            </a:r>
            <a:endParaRPr lang="en-CA" b="1" dirty="0">
              <a:solidFill>
                <a:srgbClr val="00B05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47032D-AB41-3F5A-BAAD-12D3377E1466}"/>
              </a:ext>
            </a:extLst>
          </p:cNvPr>
          <p:cNvSpPr txBox="1"/>
          <p:nvPr/>
        </p:nvSpPr>
        <p:spPr>
          <a:xfrm>
            <a:off x="3053593" y="4513519"/>
            <a:ext cx="7165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err="1">
                <a:solidFill>
                  <a:srgbClr val="FF0000"/>
                </a:solidFill>
              </a:rPr>
              <a:t>c.addEventHandler</a:t>
            </a:r>
            <a:r>
              <a:rPr lang="en-CA" b="1" dirty="0">
                <a:solidFill>
                  <a:srgbClr val="FF0000"/>
                </a:solidFill>
              </a:rPr>
              <a:t>(</a:t>
            </a:r>
            <a:r>
              <a:rPr lang="en-CA" b="1" dirty="0" err="1">
                <a:solidFill>
                  <a:srgbClr val="FF0000"/>
                </a:solidFill>
              </a:rPr>
              <a:t>MouseEvent.MOUSE_PRESSED</a:t>
            </a:r>
            <a:r>
              <a:rPr lang="en-CA" b="1" dirty="0">
                <a:solidFill>
                  <a:srgbClr val="FF0000"/>
                </a:solidFill>
              </a:rPr>
              <a:t>, this::</a:t>
            </a:r>
            <a:r>
              <a:rPr lang="en-CA" b="1" dirty="0" err="1">
                <a:solidFill>
                  <a:srgbClr val="FF0000"/>
                </a:solidFill>
              </a:rPr>
              <a:t>pressHandler</a:t>
            </a:r>
            <a:r>
              <a:rPr lang="en-CA" b="1" dirty="0">
                <a:solidFill>
                  <a:srgbClr val="FF0000"/>
                </a:solidFill>
              </a:rPr>
              <a:t>);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EF0C45-9213-0BF9-3C9F-482DEF3C01BE}"/>
              </a:ext>
            </a:extLst>
          </p:cNvPr>
          <p:cNvSpPr txBox="1"/>
          <p:nvPr/>
        </p:nvSpPr>
        <p:spPr>
          <a:xfrm>
            <a:off x="1291905" y="5079154"/>
            <a:ext cx="6463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d. What’s the line which will declare an String </a:t>
            </a:r>
            <a:r>
              <a:rPr lang="en-CA" dirty="0" err="1"/>
              <a:t>arraylist</a:t>
            </a:r>
            <a:r>
              <a:rPr lang="en-CA" dirty="0"/>
              <a:t> called,  A.</a:t>
            </a:r>
            <a:endParaRPr lang="en-CA" b="1" dirty="0">
              <a:solidFill>
                <a:srgbClr val="00B05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94C421F-C4E1-673D-9EBA-B820A8E6C94D}"/>
              </a:ext>
            </a:extLst>
          </p:cNvPr>
          <p:cNvSpPr txBox="1"/>
          <p:nvPr/>
        </p:nvSpPr>
        <p:spPr>
          <a:xfrm>
            <a:off x="3053593" y="5657671"/>
            <a:ext cx="46766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err="1">
                <a:solidFill>
                  <a:srgbClr val="FF0000"/>
                </a:solidFill>
              </a:rPr>
              <a:t>ArrayList</a:t>
            </a:r>
            <a:r>
              <a:rPr lang="en-CA" b="1" dirty="0">
                <a:solidFill>
                  <a:srgbClr val="FF0000"/>
                </a:solidFill>
              </a:rPr>
              <a:t>&lt;String&gt; A = new </a:t>
            </a:r>
            <a:r>
              <a:rPr lang="en-CA" b="1" dirty="0" err="1">
                <a:solidFill>
                  <a:srgbClr val="FF0000"/>
                </a:solidFill>
              </a:rPr>
              <a:t>ArrayList</a:t>
            </a:r>
            <a:r>
              <a:rPr lang="en-CA" b="1" dirty="0">
                <a:solidFill>
                  <a:srgbClr val="FF0000"/>
                </a:solidFill>
              </a:rPr>
              <a:t>&lt;String&gt;( );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                          or</a:t>
            </a:r>
          </a:p>
          <a:p>
            <a:r>
              <a:rPr lang="en-CA" b="1" dirty="0" err="1">
                <a:solidFill>
                  <a:srgbClr val="FF0000"/>
                </a:solidFill>
              </a:rPr>
              <a:t>ArrayList</a:t>
            </a:r>
            <a:r>
              <a:rPr lang="en-CA" b="1" dirty="0">
                <a:solidFill>
                  <a:srgbClr val="FF0000"/>
                </a:solidFill>
              </a:rPr>
              <a:t>&lt;String&gt; A = new </a:t>
            </a:r>
            <a:r>
              <a:rPr lang="en-CA" b="1" dirty="0" err="1">
                <a:solidFill>
                  <a:srgbClr val="FF0000"/>
                </a:solidFill>
              </a:rPr>
              <a:t>ArrayList</a:t>
            </a:r>
            <a:r>
              <a:rPr lang="en-CA" b="1" dirty="0">
                <a:solidFill>
                  <a:srgbClr val="FF0000"/>
                </a:solidFill>
              </a:rPr>
              <a:t>&lt;&gt;( );</a:t>
            </a:r>
          </a:p>
          <a:p>
            <a:endParaRPr lang="en-CA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802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6D35CBE-E74A-44B4-E01A-41280A99CF82}"/>
              </a:ext>
            </a:extLst>
          </p:cNvPr>
          <p:cNvSpPr txBox="1"/>
          <p:nvPr/>
        </p:nvSpPr>
        <p:spPr>
          <a:xfrm>
            <a:off x="822121" y="224734"/>
            <a:ext cx="64193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/>
              <a:t>7. One-liners</a:t>
            </a:r>
          </a:p>
          <a:p>
            <a:endParaRPr lang="en-CA" sz="24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E03FE0-1F04-90B3-7697-D2B164309FCA}"/>
              </a:ext>
            </a:extLst>
          </p:cNvPr>
          <p:cNvSpPr txBox="1"/>
          <p:nvPr/>
        </p:nvSpPr>
        <p:spPr>
          <a:xfrm>
            <a:off x="1035928" y="871065"/>
            <a:ext cx="100597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e.  What’s the first line of a method handler, called </a:t>
            </a:r>
            <a:r>
              <a:rPr lang="en-CA" b="1" dirty="0" err="1">
                <a:solidFill>
                  <a:srgbClr val="00B050"/>
                </a:solidFill>
              </a:rPr>
              <a:t>goButtonTask</a:t>
            </a:r>
            <a:r>
              <a:rPr lang="en-CA" dirty="0"/>
              <a:t>, which will run if triggered by the line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                             </a:t>
            </a:r>
            <a:r>
              <a:rPr lang="en-CA" b="1" dirty="0" err="1"/>
              <a:t>GoButton.setOnAction</a:t>
            </a:r>
            <a:r>
              <a:rPr lang="en-CA" b="1" dirty="0"/>
              <a:t>( this:: </a:t>
            </a:r>
            <a:r>
              <a:rPr lang="en-CA" b="1" dirty="0" err="1"/>
              <a:t>goButtonTask</a:t>
            </a:r>
            <a:r>
              <a:rPr lang="en-CA" b="1" dirty="0"/>
              <a:t> );</a:t>
            </a:r>
          </a:p>
          <a:p>
            <a:endParaRPr lang="en-CA" b="1" dirty="0">
              <a:solidFill>
                <a:srgbClr val="00B05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351163-D036-01CB-8AC2-0225ECBF6EFF}"/>
              </a:ext>
            </a:extLst>
          </p:cNvPr>
          <p:cNvSpPr txBox="1"/>
          <p:nvPr/>
        </p:nvSpPr>
        <p:spPr>
          <a:xfrm>
            <a:off x="3053593" y="1803633"/>
            <a:ext cx="44164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>
                <a:solidFill>
                  <a:srgbClr val="FF0000"/>
                </a:solidFill>
              </a:rPr>
              <a:t>public void </a:t>
            </a:r>
            <a:r>
              <a:rPr lang="en-CA" b="1" dirty="0" err="1">
                <a:solidFill>
                  <a:srgbClr val="FF0000"/>
                </a:solidFill>
              </a:rPr>
              <a:t>goButtonTask</a:t>
            </a:r>
            <a:r>
              <a:rPr lang="en-CA" b="1" dirty="0">
                <a:solidFill>
                  <a:srgbClr val="FF0000"/>
                </a:solidFill>
              </a:rPr>
              <a:t> ( </a:t>
            </a:r>
            <a:r>
              <a:rPr lang="en-CA" b="1" dirty="0" err="1">
                <a:solidFill>
                  <a:srgbClr val="FF0000"/>
                </a:solidFill>
              </a:rPr>
              <a:t>ActionEvent</a:t>
            </a:r>
            <a:r>
              <a:rPr lang="en-CA" b="1" dirty="0">
                <a:solidFill>
                  <a:srgbClr val="FF0000"/>
                </a:solidFill>
              </a:rPr>
              <a:t> e )  {</a:t>
            </a:r>
          </a:p>
          <a:p>
            <a:endParaRPr lang="en-CA" b="1" dirty="0">
              <a:solidFill>
                <a:srgbClr val="FF0000"/>
              </a:solidFill>
            </a:endParaRPr>
          </a:p>
          <a:p>
            <a:r>
              <a:rPr lang="en-CA" b="1" dirty="0">
                <a:solidFill>
                  <a:srgbClr val="FF0000"/>
                </a:solidFill>
              </a:rPr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CFCEC9-42B6-39EB-20C2-250A2ADAF2D2}"/>
              </a:ext>
            </a:extLst>
          </p:cNvPr>
          <p:cNvSpPr txBox="1"/>
          <p:nvPr/>
        </p:nvSpPr>
        <p:spPr>
          <a:xfrm>
            <a:off x="1035928" y="3059668"/>
            <a:ext cx="93540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LcPeriod" startAt="6"/>
            </a:pPr>
            <a:r>
              <a:rPr lang="en-CA" dirty="0"/>
              <a:t>What’s the first line of the method hander, called </a:t>
            </a:r>
            <a:r>
              <a:rPr lang="en-CA" dirty="0" err="1"/>
              <a:t>pressHander</a:t>
            </a:r>
            <a:r>
              <a:rPr lang="en-CA" dirty="0"/>
              <a:t>, which will run if triggered by </a:t>
            </a:r>
          </a:p>
          <a:p>
            <a:r>
              <a:rPr lang="en-CA" dirty="0">
                <a:solidFill>
                  <a:srgbClr val="00B050"/>
                </a:solidFill>
              </a:rPr>
              <a:t>                            </a:t>
            </a:r>
            <a:r>
              <a:rPr lang="en-CA" dirty="0" err="1">
                <a:solidFill>
                  <a:srgbClr val="00B050"/>
                </a:solidFill>
              </a:rPr>
              <a:t>canvas.addEventHandler</a:t>
            </a:r>
            <a:r>
              <a:rPr lang="en-CA" dirty="0">
                <a:solidFill>
                  <a:srgbClr val="00B050"/>
                </a:solidFill>
              </a:rPr>
              <a:t>(</a:t>
            </a:r>
            <a:r>
              <a:rPr lang="en-CA" dirty="0" err="1">
                <a:solidFill>
                  <a:srgbClr val="00B050"/>
                </a:solidFill>
              </a:rPr>
              <a:t>MouseEvent.MOUSE_PRESSED</a:t>
            </a:r>
            <a:r>
              <a:rPr lang="en-CA" dirty="0">
                <a:solidFill>
                  <a:srgbClr val="00B050"/>
                </a:solidFill>
              </a:rPr>
              <a:t>, this::</a:t>
            </a:r>
            <a:r>
              <a:rPr lang="en-CA" dirty="0" err="1">
                <a:solidFill>
                  <a:srgbClr val="00B050"/>
                </a:solidFill>
              </a:rPr>
              <a:t>pressHandler</a:t>
            </a:r>
            <a:r>
              <a:rPr lang="en-CA" dirty="0">
                <a:solidFill>
                  <a:srgbClr val="00B050"/>
                </a:solidFill>
              </a:rPr>
              <a:t>); </a:t>
            </a:r>
          </a:p>
          <a:p>
            <a:endParaRPr lang="en-CA" b="1" dirty="0">
              <a:solidFill>
                <a:srgbClr val="00B05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A6DBAB-2AA3-696F-27B6-5351D12A2F5E}"/>
              </a:ext>
            </a:extLst>
          </p:cNvPr>
          <p:cNvSpPr txBox="1"/>
          <p:nvPr/>
        </p:nvSpPr>
        <p:spPr>
          <a:xfrm>
            <a:off x="3130505" y="4146049"/>
            <a:ext cx="45348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>
                <a:solidFill>
                  <a:srgbClr val="FF0000"/>
                </a:solidFill>
              </a:rPr>
              <a:t>public </a:t>
            </a:r>
            <a:r>
              <a:rPr lang="nb-NO" b="1" dirty="0">
                <a:solidFill>
                  <a:srgbClr val="FF0000"/>
                </a:solidFill>
              </a:rPr>
              <a:t>void pressHandler( MouseEvent me ) {</a:t>
            </a:r>
          </a:p>
          <a:p>
            <a:endParaRPr lang="nb-NO" b="1" dirty="0">
              <a:solidFill>
                <a:srgbClr val="FF0000"/>
              </a:solidFill>
            </a:endParaRPr>
          </a:p>
          <a:p>
            <a:r>
              <a:rPr lang="nb-NO" b="1" dirty="0">
                <a:solidFill>
                  <a:srgbClr val="FF0000"/>
                </a:solidFill>
              </a:rPr>
              <a:t>}</a:t>
            </a:r>
            <a:endParaRPr lang="en-CA" b="1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961B1F2-37D1-C52A-F7F8-19288395B3A5}"/>
              </a:ext>
            </a:extLst>
          </p:cNvPr>
          <p:cNvSpPr txBox="1"/>
          <p:nvPr/>
        </p:nvSpPr>
        <p:spPr>
          <a:xfrm>
            <a:off x="1035928" y="5248271"/>
            <a:ext cx="109541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LcPeriod" startAt="7"/>
            </a:pPr>
            <a:r>
              <a:rPr lang="en-CA" dirty="0"/>
              <a:t>What’s the if statement condition, when you compare two strings,  s1 and s2 for equality.  Why can’t you use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</a:t>
            </a:r>
            <a:r>
              <a:rPr lang="en-CA" dirty="0"/>
              <a:t>== sign?</a:t>
            </a:r>
            <a:endParaRPr lang="en-CA" b="1" dirty="0">
              <a:solidFill>
                <a:srgbClr val="00B05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B85C72A-4BA0-4EFF-BB64-D7DA2E2B9B9B}"/>
              </a:ext>
            </a:extLst>
          </p:cNvPr>
          <p:cNvSpPr txBox="1"/>
          <p:nvPr/>
        </p:nvSpPr>
        <p:spPr>
          <a:xfrm>
            <a:off x="2980781" y="5571436"/>
            <a:ext cx="9138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rgbClr val="FF0000"/>
                </a:solidFill>
              </a:rPr>
              <a:t>if  ( s1.equals(s2) ) {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//you can’t use the == because  s1 and s2 are reference addresses that point to the</a:t>
            </a:r>
          </a:p>
          <a:p>
            <a:r>
              <a:rPr lang="en-CA" b="1" dirty="0">
                <a:solidFill>
                  <a:srgbClr val="FF0000"/>
                </a:solidFill>
              </a:rPr>
              <a:t>    // string values,  Always use a method when comparing two objects.</a:t>
            </a:r>
          </a:p>
          <a:p>
            <a:r>
              <a:rPr lang="en-CA" b="1" dirty="0">
                <a:solidFill>
                  <a:srgbClr val="FF000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85647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1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DB28CC0-0E22-B1D0-01F7-784FD08473EB}"/>
              </a:ext>
            </a:extLst>
          </p:cNvPr>
          <p:cNvSpPr txBox="1"/>
          <p:nvPr/>
        </p:nvSpPr>
        <p:spPr>
          <a:xfrm>
            <a:off x="822121" y="224734"/>
            <a:ext cx="64193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/>
              <a:t>8. super( ) and this ( )  -  Inheritance</a:t>
            </a:r>
          </a:p>
          <a:p>
            <a:endParaRPr lang="en-CA" sz="2400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4C75451-9D8D-556E-A25F-8A63CD45F2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2105" y="352542"/>
            <a:ext cx="1476581" cy="333421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1601009-82DA-0E92-7E44-75035247F8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97374" y="4161413"/>
            <a:ext cx="3321312" cy="221897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AC24437-F9EF-8B2F-3EA8-3802049EE355}"/>
              </a:ext>
            </a:extLst>
          </p:cNvPr>
          <p:cNvSpPr txBox="1"/>
          <p:nvPr/>
        </p:nvSpPr>
        <p:spPr>
          <a:xfrm>
            <a:off x="1149292" y="939567"/>
            <a:ext cx="88412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Study the code below, and write the </a:t>
            </a:r>
            <a:r>
              <a:rPr lang="en-CA" b="1" dirty="0">
                <a:solidFill>
                  <a:srgbClr val="00B050"/>
                </a:solidFill>
              </a:rPr>
              <a:t>Dog class</a:t>
            </a:r>
            <a:r>
              <a:rPr lang="en-CA" dirty="0"/>
              <a:t>, so that the product shot is realized exactly</a:t>
            </a:r>
          </a:p>
          <a:p>
            <a:r>
              <a:rPr lang="en-CA" dirty="0"/>
              <a:t>when the main method below is run.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78DB53-EB46-4736-52A3-C7BAAEA0AA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02217" y="4298145"/>
            <a:ext cx="2857899" cy="135273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54F5039-CD1A-576F-592B-75F5CC279D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9115" y="1585898"/>
            <a:ext cx="4782217" cy="327705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9181218-99D6-6EAC-B622-4CD03000BDF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9115" y="4974514"/>
            <a:ext cx="5201376" cy="1733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670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1F81EB-6E30-0490-6E61-D6BA8D60FFAE}"/>
              </a:ext>
            </a:extLst>
          </p:cNvPr>
          <p:cNvSpPr txBox="1"/>
          <p:nvPr/>
        </p:nvSpPr>
        <p:spPr>
          <a:xfrm>
            <a:off x="1353492" y="161696"/>
            <a:ext cx="4126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b="1" dirty="0"/>
              <a:t>IMPORTANT UML Notation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2E56F0-50B4-3DCA-7386-130DC09CD28B}"/>
              </a:ext>
            </a:extLst>
          </p:cNvPr>
          <p:cNvSpPr txBox="1"/>
          <p:nvPr/>
        </p:nvSpPr>
        <p:spPr>
          <a:xfrm flipH="1">
            <a:off x="971269" y="4304664"/>
            <a:ext cx="105479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/>
              <a:t>These two UMLs are IDENTICAL.   </a:t>
            </a:r>
          </a:p>
          <a:p>
            <a:r>
              <a:rPr lang="en-CA" sz="2400" b="1" dirty="0"/>
              <a:t>    - the one on the left displays the things array as an instance variable</a:t>
            </a:r>
          </a:p>
          <a:p>
            <a:r>
              <a:rPr lang="en-CA" sz="2400" b="1" dirty="0"/>
              <a:t>    - the one on the right displays the things array and it’s unlimited size on top</a:t>
            </a:r>
          </a:p>
          <a:p>
            <a:r>
              <a:rPr lang="en-CA" sz="2400" b="1" dirty="0"/>
              <a:t>      of the association arrow, </a:t>
            </a:r>
            <a:r>
              <a:rPr lang="en-CA" sz="2400" b="1" dirty="0">
                <a:solidFill>
                  <a:srgbClr val="FF0000"/>
                </a:solidFill>
              </a:rPr>
              <a:t>BUT realize </a:t>
            </a:r>
            <a:r>
              <a:rPr lang="en-CA" sz="2400" b="1" dirty="0"/>
              <a:t>that the left diagram means the exact same as the right diagram.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475B5A3-8E12-B538-13B1-31139AB5C6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3492" y="983676"/>
            <a:ext cx="9931542" cy="2925357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49E7689-939C-1EF5-1AA0-0A7C2841E9DF}"/>
              </a:ext>
            </a:extLst>
          </p:cNvPr>
          <p:cNvCxnSpPr/>
          <p:nvPr/>
        </p:nvCxnSpPr>
        <p:spPr>
          <a:xfrm>
            <a:off x="5159229" y="983676"/>
            <a:ext cx="0" cy="2925357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33589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DB28CC0-0E22-B1D0-01F7-784FD08473EB}"/>
              </a:ext>
            </a:extLst>
          </p:cNvPr>
          <p:cNvSpPr txBox="1"/>
          <p:nvPr/>
        </p:nvSpPr>
        <p:spPr>
          <a:xfrm>
            <a:off x="822121" y="224734"/>
            <a:ext cx="64193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/>
              <a:t>8. super( ) and this ( )  -  Inheritance</a:t>
            </a:r>
          </a:p>
          <a:p>
            <a:endParaRPr lang="en-CA" sz="2400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4C75451-9D8D-556E-A25F-8A63CD45F2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2105" y="352542"/>
            <a:ext cx="1476581" cy="333421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1601009-82DA-0E92-7E44-75035247F8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97374" y="4161413"/>
            <a:ext cx="3321312" cy="221897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AC24437-F9EF-8B2F-3EA8-3802049EE355}"/>
              </a:ext>
            </a:extLst>
          </p:cNvPr>
          <p:cNvSpPr txBox="1"/>
          <p:nvPr/>
        </p:nvSpPr>
        <p:spPr>
          <a:xfrm>
            <a:off x="1149292" y="939567"/>
            <a:ext cx="88412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Study the code below, and write the </a:t>
            </a:r>
            <a:r>
              <a:rPr lang="en-CA" b="1" dirty="0">
                <a:solidFill>
                  <a:srgbClr val="00B050"/>
                </a:solidFill>
              </a:rPr>
              <a:t>Dog class</a:t>
            </a:r>
            <a:r>
              <a:rPr lang="en-CA" dirty="0"/>
              <a:t>, so that the product shot is realized exactly</a:t>
            </a:r>
          </a:p>
          <a:p>
            <a:r>
              <a:rPr lang="en-CA" dirty="0"/>
              <a:t>when </a:t>
            </a:r>
            <a:r>
              <a:rPr lang="en-CA"/>
              <a:t>the </a:t>
            </a:r>
            <a:r>
              <a:rPr lang="en-CA" dirty="0"/>
              <a:t>m</a:t>
            </a:r>
            <a:r>
              <a:rPr lang="en-CA"/>
              <a:t>ain </a:t>
            </a:r>
            <a:r>
              <a:rPr lang="en-CA" dirty="0"/>
              <a:t>method is run.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31D1AB-B86F-13B1-5CD1-9ACE6439A5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29080" y="4401590"/>
            <a:ext cx="2857899" cy="135273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676E955-054C-2BFA-1842-7E9C81A2F64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48275" y="1770565"/>
            <a:ext cx="7173326" cy="508743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4ED2581-1C59-D8F8-129A-8F04EA3177F1}"/>
              </a:ext>
            </a:extLst>
          </p:cNvPr>
          <p:cNvSpPr txBox="1"/>
          <p:nvPr/>
        </p:nvSpPr>
        <p:spPr>
          <a:xfrm>
            <a:off x="5993564" y="1502909"/>
            <a:ext cx="43644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Code the most complicated constructor</a:t>
            </a:r>
          </a:p>
          <a:p>
            <a:r>
              <a:rPr lang="en-CA" dirty="0"/>
              <a:t>first, i.e. the one with the most parameters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015B08E-5951-5FD1-617D-6E68FB1E900D}"/>
              </a:ext>
            </a:extLst>
          </p:cNvPr>
          <p:cNvCxnSpPr/>
          <p:nvPr/>
        </p:nvCxnSpPr>
        <p:spPr>
          <a:xfrm flipH="1">
            <a:off x="4160939" y="1912690"/>
            <a:ext cx="1832625" cy="19714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60ADE183-D1AD-AEE8-87C7-9ACE19CBDA9B}"/>
              </a:ext>
            </a:extLst>
          </p:cNvPr>
          <p:cNvSpPr txBox="1"/>
          <p:nvPr/>
        </p:nvSpPr>
        <p:spPr>
          <a:xfrm>
            <a:off x="6198438" y="3154261"/>
            <a:ext cx="42098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…then just call the most complicated </a:t>
            </a:r>
          </a:p>
          <a:p>
            <a:r>
              <a:rPr lang="en-CA" dirty="0"/>
              <a:t>Constructor; this will avoid duplicate code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CAED1DF-4286-6F88-6870-2BD7629F2F2D}"/>
              </a:ext>
            </a:extLst>
          </p:cNvPr>
          <p:cNvCxnSpPr/>
          <p:nvPr/>
        </p:nvCxnSpPr>
        <p:spPr>
          <a:xfrm flipH="1">
            <a:off x="3565321" y="3330429"/>
            <a:ext cx="253067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2428E37-389F-BCF8-0674-87E731D1980C}"/>
              </a:ext>
            </a:extLst>
          </p:cNvPr>
          <p:cNvCxnSpPr/>
          <p:nvPr/>
        </p:nvCxnSpPr>
        <p:spPr>
          <a:xfrm flipH="1" flipV="1">
            <a:off x="3842158" y="2667699"/>
            <a:ext cx="2253842" cy="6627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93730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071F08D-AE97-FF3A-EA17-3542E08FB7BC}"/>
              </a:ext>
            </a:extLst>
          </p:cNvPr>
          <p:cNvSpPr txBox="1"/>
          <p:nvPr/>
        </p:nvSpPr>
        <p:spPr>
          <a:xfrm>
            <a:off x="688306" y="111790"/>
            <a:ext cx="64193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/>
              <a:t>9a. For Loops</a:t>
            </a:r>
          </a:p>
          <a:p>
            <a:endParaRPr lang="en-CA" sz="2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467FF0-7CF1-599D-4C33-461D33B22757}"/>
              </a:ext>
            </a:extLst>
          </p:cNvPr>
          <p:cNvSpPr txBox="1"/>
          <p:nvPr/>
        </p:nvSpPr>
        <p:spPr>
          <a:xfrm>
            <a:off x="688305" y="1031907"/>
            <a:ext cx="6704953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2000" b="1" dirty="0">
                <a:solidFill>
                  <a:srgbClr val="00B050"/>
                </a:solidFill>
              </a:rPr>
              <a:t>public class Main</a:t>
            </a:r>
          </a:p>
          <a:p>
            <a:r>
              <a:rPr lang="en-CA" sz="2000" b="1" dirty="0">
                <a:solidFill>
                  <a:srgbClr val="00B050"/>
                </a:solidFill>
              </a:rPr>
              <a:t>{</a:t>
            </a:r>
          </a:p>
          <a:p>
            <a:r>
              <a:rPr lang="en-CA" sz="2000" b="1" dirty="0">
                <a:solidFill>
                  <a:srgbClr val="00B050"/>
                </a:solidFill>
              </a:rPr>
              <a:t>   public static void main(String </a:t>
            </a:r>
            <a:r>
              <a:rPr lang="en-CA" sz="2000" b="1" dirty="0" err="1">
                <a:solidFill>
                  <a:srgbClr val="00B050"/>
                </a:solidFill>
              </a:rPr>
              <a:t>args</a:t>
            </a:r>
            <a:r>
              <a:rPr lang="en-CA" sz="2000" b="1" dirty="0">
                <a:solidFill>
                  <a:srgbClr val="00B050"/>
                </a:solidFill>
              </a:rPr>
              <a:t>[]) {  </a:t>
            </a:r>
          </a:p>
          <a:p>
            <a:r>
              <a:rPr lang="en-CA" sz="2000" b="1" dirty="0">
                <a:solidFill>
                  <a:srgbClr val="00B050"/>
                </a:solidFill>
              </a:rPr>
              <a:t>       </a:t>
            </a:r>
          </a:p>
          <a:p>
            <a:r>
              <a:rPr lang="en-CA" sz="2000" b="1" dirty="0">
                <a:solidFill>
                  <a:srgbClr val="00B050"/>
                </a:solidFill>
              </a:rPr>
              <a:t>   //Creating a list of employees </a:t>
            </a:r>
          </a:p>
          <a:p>
            <a:r>
              <a:rPr lang="en-CA" sz="2000" b="1" dirty="0">
                <a:solidFill>
                  <a:srgbClr val="00B050"/>
                </a:solidFill>
              </a:rPr>
              <a:t>   </a:t>
            </a:r>
            <a:r>
              <a:rPr lang="en-CA" sz="2000" b="1" dirty="0" err="1">
                <a:solidFill>
                  <a:srgbClr val="00B050"/>
                </a:solidFill>
              </a:rPr>
              <a:t>ArrayList</a:t>
            </a:r>
            <a:r>
              <a:rPr lang="en-CA" sz="2000" b="1" dirty="0">
                <a:solidFill>
                  <a:srgbClr val="00B050"/>
                </a:solidFill>
              </a:rPr>
              <a:t>&lt;Employee&gt; </a:t>
            </a:r>
            <a:r>
              <a:rPr lang="en-CA" sz="2000" b="1" dirty="0" err="1">
                <a:solidFill>
                  <a:srgbClr val="00B050"/>
                </a:solidFill>
              </a:rPr>
              <a:t>myPeople</a:t>
            </a:r>
            <a:r>
              <a:rPr lang="en-CA" sz="2000" b="1" dirty="0">
                <a:solidFill>
                  <a:srgbClr val="00B050"/>
                </a:solidFill>
              </a:rPr>
              <a:t> =new </a:t>
            </a:r>
            <a:r>
              <a:rPr lang="en-CA" sz="2000" b="1" dirty="0" err="1">
                <a:solidFill>
                  <a:srgbClr val="00B050"/>
                </a:solidFill>
              </a:rPr>
              <a:t>ArrayList</a:t>
            </a:r>
            <a:r>
              <a:rPr lang="en-CA" sz="2000" b="1" dirty="0">
                <a:solidFill>
                  <a:srgbClr val="00B050"/>
                </a:solidFill>
              </a:rPr>
              <a:t>&lt;&gt;();  </a:t>
            </a:r>
          </a:p>
          <a:p>
            <a:r>
              <a:rPr lang="en-CA" sz="2000" b="1" dirty="0">
                <a:solidFill>
                  <a:srgbClr val="00B050"/>
                </a:solidFill>
              </a:rPr>
              <a:t>   </a:t>
            </a:r>
            <a:r>
              <a:rPr lang="en-CA" sz="2000" b="1" dirty="0" err="1">
                <a:solidFill>
                  <a:srgbClr val="00B050"/>
                </a:solidFill>
              </a:rPr>
              <a:t>myPeople.add</a:t>
            </a:r>
            <a:r>
              <a:rPr lang="en-CA" sz="2000" b="1" dirty="0">
                <a:solidFill>
                  <a:srgbClr val="00B050"/>
                </a:solidFill>
              </a:rPr>
              <a:t>(new Employee("Jin",15.00));  </a:t>
            </a:r>
          </a:p>
          <a:p>
            <a:r>
              <a:rPr lang="en-CA" sz="2000" b="1" dirty="0">
                <a:solidFill>
                  <a:srgbClr val="00B050"/>
                </a:solidFill>
              </a:rPr>
              <a:t>   </a:t>
            </a:r>
            <a:r>
              <a:rPr lang="en-CA" sz="2000" b="1" dirty="0" err="1">
                <a:solidFill>
                  <a:srgbClr val="00B050"/>
                </a:solidFill>
              </a:rPr>
              <a:t>myPeople.add</a:t>
            </a:r>
            <a:r>
              <a:rPr lang="en-CA" sz="2000" b="1" dirty="0">
                <a:solidFill>
                  <a:srgbClr val="00B050"/>
                </a:solidFill>
              </a:rPr>
              <a:t>(new Employee("Bashshar",17.00));  </a:t>
            </a:r>
          </a:p>
          <a:p>
            <a:r>
              <a:rPr lang="en-CA" sz="2000" b="1" dirty="0">
                <a:solidFill>
                  <a:srgbClr val="00B050"/>
                </a:solidFill>
              </a:rPr>
              <a:t>   </a:t>
            </a:r>
            <a:r>
              <a:rPr lang="en-CA" sz="2000" b="1" dirty="0" err="1">
                <a:solidFill>
                  <a:srgbClr val="00B050"/>
                </a:solidFill>
              </a:rPr>
              <a:t>myPeople.add</a:t>
            </a:r>
            <a:r>
              <a:rPr lang="en-CA" sz="2000" b="1" dirty="0">
                <a:solidFill>
                  <a:srgbClr val="00B050"/>
                </a:solidFill>
              </a:rPr>
              <a:t>(new Employee("Chris",19.00));  </a:t>
            </a:r>
          </a:p>
          <a:p>
            <a:r>
              <a:rPr lang="en-CA" sz="2000" b="1" dirty="0">
                <a:solidFill>
                  <a:srgbClr val="00B050"/>
                </a:solidFill>
              </a:rPr>
              <a:t>   </a:t>
            </a:r>
          </a:p>
          <a:p>
            <a:r>
              <a:rPr lang="en-CA" sz="2000" b="1" dirty="0">
                <a:solidFill>
                  <a:srgbClr val="00B050"/>
                </a:solidFill>
              </a:rPr>
              <a:t>   </a:t>
            </a:r>
          </a:p>
          <a:p>
            <a:r>
              <a:rPr lang="en-CA" sz="2000" b="1" dirty="0">
                <a:solidFill>
                  <a:srgbClr val="00B050"/>
                </a:solidFill>
              </a:rPr>
              <a:t>   //traversing the employees using an enhanced for loop  </a:t>
            </a:r>
          </a:p>
          <a:p>
            <a:r>
              <a:rPr lang="en-CA" sz="2000" b="1" dirty="0">
                <a:solidFill>
                  <a:srgbClr val="00B050"/>
                </a:solidFill>
              </a:rPr>
              <a:t>   for(Employee e : </a:t>
            </a:r>
            <a:r>
              <a:rPr lang="en-CA" sz="2000" b="1" dirty="0" err="1">
                <a:solidFill>
                  <a:srgbClr val="00B050"/>
                </a:solidFill>
              </a:rPr>
              <a:t>myPeople</a:t>
            </a:r>
            <a:r>
              <a:rPr lang="en-CA" sz="2000" b="1" dirty="0">
                <a:solidFill>
                  <a:srgbClr val="00B050"/>
                </a:solidFill>
              </a:rPr>
              <a:t>){  </a:t>
            </a:r>
          </a:p>
          <a:p>
            <a:r>
              <a:rPr lang="en-CA" sz="2000" b="1" dirty="0">
                <a:solidFill>
                  <a:srgbClr val="00B050"/>
                </a:solidFill>
              </a:rPr>
              <a:t>     </a:t>
            </a:r>
            <a:r>
              <a:rPr lang="en-CA" sz="2000" b="1" dirty="0" err="1">
                <a:solidFill>
                  <a:srgbClr val="00B050"/>
                </a:solidFill>
              </a:rPr>
              <a:t>System.out.println</a:t>
            </a:r>
            <a:r>
              <a:rPr lang="en-CA" sz="2000" b="1" dirty="0">
                <a:solidFill>
                  <a:srgbClr val="00B050"/>
                </a:solidFill>
              </a:rPr>
              <a:t>(e);  </a:t>
            </a:r>
          </a:p>
          <a:p>
            <a:r>
              <a:rPr lang="en-CA" sz="2000" b="1" dirty="0">
                <a:solidFill>
                  <a:srgbClr val="00B050"/>
                </a:solidFill>
              </a:rPr>
              <a:t>   }  </a:t>
            </a:r>
          </a:p>
          <a:p>
            <a:r>
              <a:rPr lang="en-CA" sz="2000" b="1" dirty="0">
                <a:solidFill>
                  <a:srgbClr val="00B050"/>
                </a:solidFill>
              </a:rPr>
              <a:t>  </a:t>
            </a:r>
          </a:p>
          <a:p>
            <a:r>
              <a:rPr lang="en-CA" sz="2000" b="1" dirty="0">
                <a:solidFill>
                  <a:srgbClr val="00B050"/>
                </a:solidFill>
              </a:rPr>
              <a:t> }   </a:t>
            </a:r>
          </a:p>
          <a:p>
            <a:r>
              <a:rPr lang="en-CA" sz="2000" b="1" dirty="0">
                <a:solidFill>
                  <a:srgbClr val="00B050"/>
                </a:solidFill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756F08-57F7-6CB6-4F4D-107E1ED82B20}"/>
              </a:ext>
            </a:extLst>
          </p:cNvPr>
          <p:cNvSpPr txBox="1"/>
          <p:nvPr/>
        </p:nvSpPr>
        <p:spPr>
          <a:xfrm>
            <a:off x="2100842" y="475119"/>
            <a:ext cx="101687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Study the main program below and write from scratch the </a:t>
            </a:r>
            <a:r>
              <a:rPr lang="en-CA" b="1" dirty="0">
                <a:solidFill>
                  <a:srgbClr val="7030A0"/>
                </a:solidFill>
              </a:rPr>
              <a:t>Employee class </a:t>
            </a:r>
            <a:r>
              <a:rPr lang="en-CA" dirty="0"/>
              <a:t>and then display</a:t>
            </a:r>
          </a:p>
          <a:p>
            <a:r>
              <a:rPr lang="en-CA" dirty="0"/>
              <a:t>to the terminal windows the list of employees and their current hourly wage in the EXACT format below..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F491520-394A-822A-A12F-3FB3C52063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2476" y="2319512"/>
            <a:ext cx="3321312" cy="221897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B443DD7-6171-341F-F1BE-2E97AEAEFB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07647" y="2498175"/>
            <a:ext cx="3087482" cy="161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0499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071F08D-AE97-FF3A-EA17-3542E08FB7BC}"/>
              </a:ext>
            </a:extLst>
          </p:cNvPr>
          <p:cNvSpPr txBox="1"/>
          <p:nvPr/>
        </p:nvSpPr>
        <p:spPr>
          <a:xfrm>
            <a:off x="669073" y="186192"/>
            <a:ext cx="64193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/>
              <a:t>9a. For Loops</a:t>
            </a:r>
          </a:p>
          <a:p>
            <a:endParaRPr lang="en-CA" sz="2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467FF0-7CF1-599D-4C33-461D33B22757}"/>
              </a:ext>
            </a:extLst>
          </p:cNvPr>
          <p:cNvSpPr txBox="1"/>
          <p:nvPr/>
        </p:nvSpPr>
        <p:spPr>
          <a:xfrm>
            <a:off x="669073" y="1425063"/>
            <a:ext cx="6094140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b="1" dirty="0">
                <a:solidFill>
                  <a:srgbClr val="00B050"/>
                </a:solidFill>
              </a:rPr>
              <a:t>public class Main</a:t>
            </a:r>
          </a:p>
          <a:p>
            <a:r>
              <a:rPr lang="en-CA" b="1" dirty="0">
                <a:solidFill>
                  <a:srgbClr val="00B050"/>
                </a:solidFill>
              </a:rPr>
              <a:t>{</a:t>
            </a:r>
          </a:p>
          <a:p>
            <a:r>
              <a:rPr lang="en-CA" b="1" dirty="0">
                <a:solidFill>
                  <a:srgbClr val="00B050"/>
                </a:solidFill>
              </a:rPr>
              <a:t>   public static void main(String </a:t>
            </a:r>
            <a:r>
              <a:rPr lang="en-CA" b="1" dirty="0" err="1">
                <a:solidFill>
                  <a:srgbClr val="00B050"/>
                </a:solidFill>
              </a:rPr>
              <a:t>args</a:t>
            </a:r>
            <a:r>
              <a:rPr lang="en-CA" b="1" dirty="0">
                <a:solidFill>
                  <a:srgbClr val="00B050"/>
                </a:solidFill>
              </a:rPr>
              <a:t>[]) {  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 </a:t>
            </a:r>
          </a:p>
          <a:p>
            <a:r>
              <a:rPr lang="en-CA" b="1" dirty="0">
                <a:solidFill>
                  <a:srgbClr val="00B050"/>
                </a:solidFill>
              </a:rPr>
              <a:t>   //Creating a list of employees </a:t>
            </a:r>
          </a:p>
          <a:p>
            <a:r>
              <a:rPr lang="en-CA" b="1" dirty="0">
                <a:solidFill>
                  <a:srgbClr val="00B050"/>
                </a:solidFill>
              </a:rPr>
              <a:t>   </a:t>
            </a:r>
            <a:r>
              <a:rPr lang="en-CA" b="1" dirty="0" err="1">
                <a:solidFill>
                  <a:srgbClr val="00B050"/>
                </a:solidFill>
              </a:rPr>
              <a:t>ArrayList</a:t>
            </a:r>
            <a:r>
              <a:rPr lang="en-CA" b="1" dirty="0">
                <a:solidFill>
                  <a:srgbClr val="00B050"/>
                </a:solidFill>
              </a:rPr>
              <a:t>&lt;Employee&gt; </a:t>
            </a:r>
            <a:r>
              <a:rPr lang="en-CA" b="1" dirty="0" err="1">
                <a:solidFill>
                  <a:srgbClr val="00B050"/>
                </a:solidFill>
              </a:rPr>
              <a:t>myPeople</a:t>
            </a:r>
            <a:r>
              <a:rPr lang="en-CA" b="1" dirty="0">
                <a:solidFill>
                  <a:srgbClr val="00B050"/>
                </a:solidFill>
              </a:rPr>
              <a:t> =new </a:t>
            </a:r>
            <a:r>
              <a:rPr lang="en-CA" b="1" dirty="0" err="1">
                <a:solidFill>
                  <a:srgbClr val="00B050"/>
                </a:solidFill>
              </a:rPr>
              <a:t>ArrayList</a:t>
            </a:r>
            <a:r>
              <a:rPr lang="en-CA" b="1" dirty="0">
                <a:solidFill>
                  <a:srgbClr val="00B050"/>
                </a:solidFill>
              </a:rPr>
              <a:t>&lt;&gt;();  </a:t>
            </a:r>
          </a:p>
          <a:p>
            <a:r>
              <a:rPr lang="en-CA" b="1" dirty="0">
                <a:solidFill>
                  <a:srgbClr val="00B050"/>
                </a:solidFill>
              </a:rPr>
              <a:t>   </a:t>
            </a:r>
            <a:r>
              <a:rPr lang="en-CA" b="1" dirty="0" err="1">
                <a:solidFill>
                  <a:srgbClr val="00B050"/>
                </a:solidFill>
              </a:rPr>
              <a:t>myPeople.add</a:t>
            </a:r>
            <a:r>
              <a:rPr lang="en-CA" b="1" dirty="0">
                <a:solidFill>
                  <a:srgbClr val="00B050"/>
                </a:solidFill>
              </a:rPr>
              <a:t>(new Employee("Jin",15.00));  </a:t>
            </a:r>
          </a:p>
          <a:p>
            <a:r>
              <a:rPr lang="en-CA" b="1" dirty="0">
                <a:solidFill>
                  <a:srgbClr val="00B050"/>
                </a:solidFill>
              </a:rPr>
              <a:t>   </a:t>
            </a:r>
            <a:r>
              <a:rPr lang="en-CA" b="1" dirty="0" err="1">
                <a:solidFill>
                  <a:srgbClr val="00B050"/>
                </a:solidFill>
              </a:rPr>
              <a:t>myPeople.add</a:t>
            </a:r>
            <a:r>
              <a:rPr lang="en-CA" b="1" dirty="0">
                <a:solidFill>
                  <a:srgbClr val="00B050"/>
                </a:solidFill>
              </a:rPr>
              <a:t>(new Employee("Bashshar",17.00));  </a:t>
            </a:r>
          </a:p>
          <a:p>
            <a:r>
              <a:rPr lang="en-CA" b="1" dirty="0">
                <a:solidFill>
                  <a:srgbClr val="00B050"/>
                </a:solidFill>
              </a:rPr>
              <a:t>   </a:t>
            </a:r>
            <a:r>
              <a:rPr lang="en-CA" b="1" dirty="0" err="1">
                <a:solidFill>
                  <a:srgbClr val="00B050"/>
                </a:solidFill>
              </a:rPr>
              <a:t>myPeople.add</a:t>
            </a:r>
            <a:r>
              <a:rPr lang="en-CA" b="1" dirty="0">
                <a:solidFill>
                  <a:srgbClr val="00B050"/>
                </a:solidFill>
              </a:rPr>
              <a:t>(new Employee("Chris",19.00));  </a:t>
            </a:r>
          </a:p>
          <a:p>
            <a:r>
              <a:rPr lang="en-CA" b="1" dirty="0">
                <a:solidFill>
                  <a:srgbClr val="00B050"/>
                </a:solidFill>
              </a:rPr>
              <a:t>   </a:t>
            </a:r>
          </a:p>
          <a:p>
            <a:r>
              <a:rPr lang="en-CA" b="1" dirty="0">
                <a:solidFill>
                  <a:srgbClr val="00B050"/>
                </a:solidFill>
              </a:rPr>
              <a:t>   </a:t>
            </a:r>
          </a:p>
          <a:p>
            <a:r>
              <a:rPr lang="en-CA" b="1" dirty="0">
                <a:solidFill>
                  <a:srgbClr val="00B050"/>
                </a:solidFill>
              </a:rPr>
              <a:t>   //traversing the employees using an enhanced for loop  </a:t>
            </a:r>
          </a:p>
          <a:p>
            <a:r>
              <a:rPr lang="en-CA" b="1" dirty="0">
                <a:solidFill>
                  <a:srgbClr val="00B050"/>
                </a:solidFill>
              </a:rPr>
              <a:t>   for(Employee e : </a:t>
            </a:r>
            <a:r>
              <a:rPr lang="en-CA" b="1" dirty="0" err="1">
                <a:solidFill>
                  <a:srgbClr val="00B050"/>
                </a:solidFill>
              </a:rPr>
              <a:t>myPeople</a:t>
            </a:r>
            <a:r>
              <a:rPr lang="en-CA" b="1" dirty="0">
                <a:solidFill>
                  <a:srgbClr val="00B050"/>
                </a:solidFill>
              </a:rPr>
              <a:t>){  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</a:t>
            </a:r>
            <a:r>
              <a:rPr lang="en-CA" b="1" dirty="0" err="1">
                <a:solidFill>
                  <a:srgbClr val="00B050"/>
                </a:solidFill>
              </a:rPr>
              <a:t>System.out.println</a:t>
            </a:r>
            <a:r>
              <a:rPr lang="en-CA" b="1" dirty="0">
                <a:solidFill>
                  <a:srgbClr val="00B050"/>
                </a:solidFill>
              </a:rPr>
              <a:t>(e);  </a:t>
            </a:r>
          </a:p>
          <a:p>
            <a:r>
              <a:rPr lang="en-CA" b="1" dirty="0">
                <a:solidFill>
                  <a:srgbClr val="00B050"/>
                </a:solidFill>
              </a:rPr>
              <a:t>   }  </a:t>
            </a:r>
          </a:p>
          <a:p>
            <a:r>
              <a:rPr lang="en-CA" b="1" dirty="0">
                <a:solidFill>
                  <a:srgbClr val="00B050"/>
                </a:solidFill>
              </a:rPr>
              <a:t>  </a:t>
            </a:r>
          </a:p>
          <a:p>
            <a:r>
              <a:rPr lang="en-CA" b="1" dirty="0">
                <a:solidFill>
                  <a:srgbClr val="00B050"/>
                </a:solidFill>
              </a:rPr>
              <a:t> }   </a:t>
            </a:r>
          </a:p>
          <a:p>
            <a:r>
              <a:rPr lang="en-CA" b="1" dirty="0">
                <a:solidFill>
                  <a:srgbClr val="00B050"/>
                </a:solidFill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98897E-9A2C-ACDE-362A-4AA5E518B3DF}"/>
              </a:ext>
            </a:extLst>
          </p:cNvPr>
          <p:cNvSpPr txBox="1"/>
          <p:nvPr/>
        </p:nvSpPr>
        <p:spPr>
          <a:xfrm>
            <a:off x="6515100" y="1469872"/>
            <a:ext cx="609414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b="1" dirty="0">
                <a:solidFill>
                  <a:srgbClr val="FF0000"/>
                </a:solidFill>
              </a:rPr>
              <a:t>public class Employee {</a:t>
            </a:r>
          </a:p>
          <a:p>
            <a:r>
              <a:rPr lang="en-CA" b="1" dirty="0">
                <a:solidFill>
                  <a:srgbClr val="FF0000"/>
                </a:solidFill>
              </a:rPr>
              <a:t>    private String name;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private double wage;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</a:t>
            </a:r>
          </a:p>
          <a:p>
            <a:r>
              <a:rPr lang="en-CA" b="1" dirty="0">
                <a:solidFill>
                  <a:srgbClr val="FF0000"/>
                </a:solidFill>
              </a:rPr>
              <a:t>    public Employee(String name, double </a:t>
            </a:r>
            <a:r>
              <a:rPr lang="en-CA" b="1" dirty="0" err="1">
                <a:solidFill>
                  <a:srgbClr val="FF0000"/>
                </a:solidFill>
              </a:rPr>
              <a:t>startingWage</a:t>
            </a:r>
            <a:r>
              <a:rPr lang="en-CA" b="1" dirty="0">
                <a:solidFill>
                  <a:srgbClr val="FF0000"/>
                </a:solidFill>
              </a:rPr>
              <a:t>) {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this.name = name;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</a:t>
            </a:r>
            <a:r>
              <a:rPr lang="en-CA" b="1" dirty="0" err="1">
                <a:solidFill>
                  <a:srgbClr val="FF0000"/>
                </a:solidFill>
              </a:rPr>
              <a:t>this.wage</a:t>
            </a:r>
            <a:r>
              <a:rPr lang="en-CA" b="1" dirty="0">
                <a:solidFill>
                  <a:srgbClr val="FF0000"/>
                </a:solidFill>
              </a:rPr>
              <a:t> = </a:t>
            </a:r>
            <a:r>
              <a:rPr lang="en-CA" b="1" dirty="0" err="1">
                <a:solidFill>
                  <a:srgbClr val="FF0000"/>
                </a:solidFill>
              </a:rPr>
              <a:t>startingWage</a:t>
            </a:r>
            <a:r>
              <a:rPr lang="en-CA" b="1" dirty="0">
                <a:solidFill>
                  <a:srgbClr val="FF0000"/>
                </a:solidFill>
              </a:rPr>
              <a:t>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}</a:t>
            </a:r>
          </a:p>
          <a:p>
            <a:r>
              <a:rPr lang="en-CA" b="1" dirty="0">
                <a:solidFill>
                  <a:srgbClr val="FF0000"/>
                </a:solidFill>
              </a:rPr>
              <a:t>    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</a:t>
            </a:r>
          </a:p>
          <a:p>
            <a:r>
              <a:rPr lang="en-CA" b="1" dirty="0">
                <a:solidFill>
                  <a:srgbClr val="FF0000"/>
                </a:solidFill>
              </a:rPr>
              <a:t>    public String </a:t>
            </a:r>
            <a:r>
              <a:rPr lang="en-CA" b="1" dirty="0" err="1">
                <a:solidFill>
                  <a:srgbClr val="FF0000"/>
                </a:solidFill>
              </a:rPr>
              <a:t>toString</a:t>
            </a:r>
            <a:r>
              <a:rPr lang="en-CA" b="1" dirty="0">
                <a:solidFill>
                  <a:srgbClr val="FF0000"/>
                </a:solidFill>
              </a:rPr>
              <a:t>() {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return </a:t>
            </a:r>
            <a:r>
              <a:rPr lang="en-CA" b="1" dirty="0" err="1">
                <a:solidFill>
                  <a:srgbClr val="FF0000"/>
                </a:solidFill>
              </a:rPr>
              <a:t>String.format</a:t>
            </a:r>
            <a:r>
              <a:rPr lang="en-CA" b="1" dirty="0">
                <a:solidFill>
                  <a:srgbClr val="FF0000"/>
                </a:solidFill>
              </a:rPr>
              <a:t>("%-10s $%.2f / hr",</a:t>
            </a:r>
            <a:r>
              <a:rPr lang="en-CA" b="1" dirty="0" err="1">
                <a:solidFill>
                  <a:srgbClr val="FF0000"/>
                </a:solidFill>
              </a:rPr>
              <a:t>name,wage</a:t>
            </a:r>
            <a:r>
              <a:rPr lang="en-CA" b="1" dirty="0">
                <a:solidFill>
                  <a:srgbClr val="FF0000"/>
                </a:solidFill>
              </a:rPr>
              <a:t>);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}</a:t>
            </a:r>
          </a:p>
          <a:p>
            <a:r>
              <a:rPr lang="en-CA" b="1" dirty="0">
                <a:solidFill>
                  <a:srgbClr val="FF0000"/>
                </a:solidFill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15D30A-033F-2AC1-9B3F-C863C861AC03}"/>
              </a:ext>
            </a:extLst>
          </p:cNvPr>
          <p:cNvSpPr txBox="1"/>
          <p:nvPr/>
        </p:nvSpPr>
        <p:spPr>
          <a:xfrm>
            <a:off x="1866667" y="694023"/>
            <a:ext cx="101687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Study the main program below and write from scratch the </a:t>
            </a:r>
            <a:r>
              <a:rPr lang="en-CA" b="1" dirty="0">
                <a:solidFill>
                  <a:srgbClr val="7030A0"/>
                </a:solidFill>
              </a:rPr>
              <a:t>Employee class </a:t>
            </a:r>
            <a:r>
              <a:rPr lang="en-CA" dirty="0"/>
              <a:t>and then display</a:t>
            </a:r>
          </a:p>
          <a:p>
            <a:r>
              <a:rPr lang="en-CA" dirty="0"/>
              <a:t>to the terminal windows the list of employees and their current hourly wage in the EXACT format below..</a:t>
            </a:r>
          </a:p>
        </p:txBody>
      </p:sp>
    </p:spTree>
    <p:extLst>
      <p:ext uri="{BB962C8B-B14F-4D97-AF65-F5344CB8AC3E}">
        <p14:creationId xmlns:p14="http://schemas.microsoft.com/office/powerpoint/2010/main" val="12958537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071F08D-AE97-FF3A-EA17-3542E08FB7BC}"/>
              </a:ext>
            </a:extLst>
          </p:cNvPr>
          <p:cNvSpPr txBox="1"/>
          <p:nvPr/>
        </p:nvSpPr>
        <p:spPr>
          <a:xfrm>
            <a:off x="669073" y="186192"/>
            <a:ext cx="109504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/>
              <a:t>9b. For Loops  (using only ENHANCED for loops – answering this question.)</a:t>
            </a:r>
          </a:p>
          <a:p>
            <a:endParaRPr lang="en-CA" sz="2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467FF0-7CF1-599D-4C33-461D33B22757}"/>
              </a:ext>
            </a:extLst>
          </p:cNvPr>
          <p:cNvSpPr txBox="1"/>
          <p:nvPr/>
        </p:nvSpPr>
        <p:spPr>
          <a:xfrm>
            <a:off x="669073" y="1425063"/>
            <a:ext cx="6094140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b="1" dirty="0">
                <a:solidFill>
                  <a:srgbClr val="00B050"/>
                </a:solidFill>
              </a:rPr>
              <a:t>public class Main</a:t>
            </a:r>
          </a:p>
          <a:p>
            <a:r>
              <a:rPr lang="en-CA" b="1" dirty="0">
                <a:solidFill>
                  <a:srgbClr val="00B050"/>
                </a:solidFill>
              </a:rPr>
              <a:t>{</a:t>
            </a:r>
          </a:p>
          <a:p>
            <a:r>
              <a:rPr lang="en-CA" b="1" dirty="0">
                <a:solidFill>
                  <a:srgbClr val="00B050"/>
                </a:solidFill>
              </a:rPr>
              <a:t>   public static void main(String </a:t>
            </a:r>
            <a:r>
              <a:rPr lang="en-CA" b="1" dirty="0" err="1">
                <a:solidFill>
                  <a:srgbClr val="00B050"/>
                </a:solidFill>
              </a:rPr>
              <a:t>args</a:t>
            </a:r>
            <a:r>
              <a:rPr lang="en-CA" b="1" dirty="0">
                <a:solidFill>
                  <a:srgbClr val="00B050"/>
                </a:solidFill>
              </a:rPr>
              <a:t>[]) {  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 </a:t>
            </a:r>
          </a:p>
          <a:p>
            <a:r>
              <a:rPr lang="en-CA" b="1" dirty="0">
                <a:solidFill>
                  <a:srgbClr val="00B050"/>
                </a:solidFill>
              </a:rPr>
              <a:t>   //Creating a list of employees </a:t>
            </a:r>
          </a:p>
          <a:p>
            <a:r>
              <a:rPr lang="en-CA" b="1" dirty="0">
                <a:solidFill>
                  <a:srgbClr val="00B050"/>
                </a:solidFill>
              </a:rPr>
              <a:t>   </a:t>
            </a:r>
            <a:r>
              <a:rPr lang="en-CA" b="1" dirty="0" err="1">
                <a:solidFill>
                  <a:srgbClr val="00B050"/>
                </a:solidFill>
              </a:rPr>
              <a:t>ArrayList</a:t>
            </a:r>
            <a:r>
              <a:rPr lang="en-CA" b="1" dirty="0">
                <a:solidFill>
                  <a:srgbClr val="00B050"/>
                </a:solidFill>
              </a:rPr>
              <a:t>&lt;Employee&gt; </a:t>
            </a:r>
            <a:r>
              <a:rPr lang="en-CA" b="1" dirty="0" err="1">
                <a:solidFill>
                  <a:srgbClr val="00B050"/>
                </a:solidFill>
              </a:rPr>
              <a:t>myPeople</a:t>
            </a:r>
            <a:r>
              <a:rPr lang="en-CA" b="1" dirty="0">
                <a:solidFill>
                  <a:srgbClr val="00B050"/>
                </a:solidFill>
              </a:rPr>
              <a:t> =new </a:t>
            </a:r>
            <a:r>
              <a:rPr lang="en-CA" b="1" dirty="0" err="1">
                <a:solidFill>
                  <a:srgbClr val="00B050"/>
                </a:solidFill>
              </a:rPr>
              <a:t>ArrayList</a:t>
            </a:r>
            <a:r>
              <a:rPr lang="en-CA" b="1" dirty="0">
                <a:solidFill>
                  <a:srgbClr val="00B050"/>
                </a:solidFill>
              </a:rPr>
              <a:t>&lt;&gt;();  </a:t>
            </a:r>
          </a:p>
          <a:p>
            <a:r>
              <a:rPr lang="en-CA" b="1" dirty="0">
                <a:solidFill>
                  <a:srgbClr val="00B050"/>
                </a:solidFill>
              </a:rPr>
              <a:t>   </a:t>
            </a:r>
            <a:r>
              <a:rPr lang="en-CA" b="1" dirty="0" err="1">
                <a:solidFill>
                  <a:srgbClr val="00B050"/>
                </a:solidFill>
              </a:rPr>
              <a:t>myPeople.add</a:t>
            </a:r>
            <a:r>
              <a:rPr lang="en-CA" b="1" dirty="0">
                <a:solidFill>
                  <a:srgbClr val="00B050"/>
                </a:solidFill>
              </a:rPr>
              <a:t>(new Employee("Jin",15.00));  </a:t>
            </a:r>
          </a:p>
          <a:p>
            <a:r>
              <a:rPr lang="en-CA" b="1" dirty="0">
                <a:solidFill>
                  <a:srgbClr val="00B050"/>
                </a:solidFill>
              </a:rPr>
              <a:t>   </a:t>
            </a:r>
            <a:r>
              <a:rPr lang="en-CA" b="1" dirty="0" err="1">
                <a:solidFill>
                  <a:srgbClr val="00B050"/>
                </a:solidFill>
              </a:rPr>
              <a:t>myPeople.add</a:t>
            </a:r>
            <a:r>
              <a:rPr lang="en-CA" b="1" dirty="0">
                <a:solidFill>
                  <a:srgbClr val="00B050"/>
                </a:solidFill>
              </a:rPr>
              <a:t>(new Employee("Bashshar",17.00));  </a:t>
            </a:r>
          </a:p>
          <a:p>
            <a:r>
              <a:rPr lang="en-CA" b="1" dirty="0">
                <a:solidFill>
                  <a:srgbClr val="00B050"/>
                </a:solidFill>
              </a:rPr>
              <a:t>   </a:t>
            </a:r>
            <a:r>
              <a:rPr lang="en-CA" b="1" dirty="0" err="1">
                <a:solidFill>
                  <a:srgbClr val="00B050"/>
                </a:solidFill>
              </a:rPr>
              <a:t>myPeople.add</a:t>
            </a:r>
            <a:r>
              <a:rPr lang="en-CA" b="1" dirty="0">
                <a:solidFill>
                  <a:srgbClr val="00B050"/>
                </a:solidFill>
              </a:rPr>
              <a:t>(new Employee("Chris",19.00));  </a:t>
            </a:r>
          </a:p>
          <a:p>
            <a:r>
              <a:rPr lang="en-CA" b="1" dirty="0">
                <a:solidFill>
                  <a:srgbClr val="00B050"/>
                </a:solidFill>
              </a:rPr>
              <a:t>   </a:t>
            </a:r>
          </a:p>
          <a:p>
            <a:r>
              <a:rPr lang="en-CA" b="1" dirty="0">
                <a:solidFill>
                  <a:srgbClr val="00B050"/>
                </a:solidFill>
              </a:rPr>
              <a:t>   </a:t>
            </a:r>
          </a:p>
          <a:p>
            <a:r>
              <a:rPr lang="en-CA" b="1" dirty="0">
                <a:solidFill>
                  <a:srgbClr val="00B050"/>
                </a:solidFill>
              </a:rPr>
              <a:t>   //traversing the employees using an enhanced for loop  </a:t>
            </a:r>
          </a:p>
          <a:p>
            <a:r>
              <a:rPr lang="en-CA" b="1" dirty="0">
                <a:solidFill>
                  <a:srgbClr val="00B050"/>
                </a:solidFill>
              </a:rPr>
              <a:t>   for(Employee e : </a:t>
            </a:r>
            <a:r>
              <a:rPr lang="en-CA" b="1" dirty="0" err="1">
                <a:solidFill>
                  <a:srgbClr val="00B050"/>
                </a:solidFill>
              </a:rPr>
              <a:t>myPeople</a:t>
            </a:r>
            <a:r>
              <a:rPr lang="en-CA" b="1" dirty="0">
                <a:solidFill>
                  <a:srgbClr val="00B050"/>
                </a:solidFill>
              </a:rPr>
              <a:t>){  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</a:t>
            </a:r>
            <a:r>
              <a:rPr lang="en-CA" b="1" dirty="0" err="1">
                <a:solidFill>
                  <a:srgbClr val="00B050"/>
                </a:solidFill>
              </a:rPr>
              <a:t>System.out.println</a:t>
            </a:r>
            <a:r>
              <a:rPr lang="en-CA" b="1" dirty="0">
                <a:solidFill>
                  <a:srgbClr val="00B050"/>
                </a:solidFill>
              </a:rPr>
              <a:t>(e);  </a:t>
            </a:r>
          </a:p>
          <a:p>
            <a:r>
              <a:rPr lang="en-CA" b="1" dirty="0">
                <a:solidFill>
                  <a:srgbClr val="00B050"/>
                </a:solidFill>
              </a:rPr>
              <a:t>   }  </a:t>
            </a:r>
          </a:p>
          <a:p>
            <a:r>
              <a:rPr lang="en-CA" b="1" dirty="0">
                <a:solidFill>
                  <a:srgbClr val="00B050"/>
                </a:solidFill>
              </a:rPr>
              <a:t>  </a:t>
            </a:r>
          </a:p>
          <a:p>
            <a:r>
              <a:rPr lang="en-CA" b="1" dirty="0">
                <a:solidFill>
                  <a:srgbClr val="00B050"/>
                </a:solidFill>
              </a:rPr>
              <a:t> }   </a:t>
            </a:r>
          </a:p>
          <a:p>
            <a:r>
              <a:rPr lang="en-CA" b="1" dirty="0">
                <a:solidFill>
                  <a:srgbClr val="00B050"/>
                </a:solidFill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756F08-57F7-6CB6-4F4D-107E1ED82B20}"/>
              </a:ext>
            </a:extLst>
          </p:cNvPr>
          <p:cNvSpPr txBox="1"/>
          <p:nvPr/>
        </p:nvSpPr>
        <p:spPr>
          <a:xfrm>
            <a:off x="2170480" y="601690"/>
            <a:ext cx="101111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00050" indent="-400050">
              <a:buAutoNum type="romanLcParenR"/>
            </a:pPr>
            <a:r>
              <a:rPr lang="en-CA" sz="2000" dirty="0"/>
              <a:t>Add a method to Employee to allow for wage increases,   i.e.  </a:t>
            </a:r>
            <a:r>
              <a:rPr lang="en-CA" sz="2000" dirty="0" err="1"/>
              <a:t>payRaise</a:t>
            </a:r>
            <a:r>
              <a:rPr lang="en-CA" sz="2000" dirty="0"/>
              <a:t>( double amount) .</a:t>
            </a:r>
          </a:p>
          <a:p>
            <a:pPr marL="400050" indent="-400050">
              <a:buAutoNum type="romanLcParenR"/>
            </a:pPr>
            <a:r>
              <a:rPr lang="en-CA" sz="2000" dirty="0"/>
              <a:t>In the main program, give everyone a 50 cent raise.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98897E-9A2C-ACDE-362A-4AA5E518B3DF}"/>
              </a:ext>
            </a:extLst>
          </p:cNvPr>
          <p:cNvSpPr txBox="1"/>
          <p:nvPr/>
        </p:nvSpPr>
        <p:spPr>
          <a:xfrm>
            <a:off x="6515100" y="1469872"/>
            <a:ext cx="609414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b="1" dirty="0">
                <a:solidFill>
                  <a:srgbClr val="FF0000"/>
                </a:solidFill>
              </a:rPr>
              <a:t>public class Employee {</a:t>
            </a:r>
          </a:p>
          <a:p>
            <a:r>
              <a:rPr lang="en-CA" b="1" dirty="0">
                <a:solidFill>
                  <a:srgbClr val="FF0000"/>
                </a:solidFill>
              </a:rPr>
              <a:t>    private String name;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private double wage;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</a:t>
            </a:r>
          </a:p>
          <a:p>
            <a:r>
              <a:rPr lang="en-CA" b="1" dirty="0">
                <a:solidFill>
                  <a:srgbClr val="FF0000"/>
                </a:solidFill>
              </a:rPr>
              <a:t>    public Employee(String name, double </a:t>
            </a:r>
            <a:r>
              <a:rPr lang="en-CA" b="1" dirty="0" err="1">
                <a:solidFill>
                  <a:srgbClr val="FF0000"/>
                </a:solidFill>
              </a:rPr>
              <a:t>startingWage</a:t>
            </a:r>
            <a:r>
              <a:rPr lang="en-CA" b="1" dirty="0">
                <a:solidFill>
                  <a:srgbClr val="FF0000"/>
                </a:solidFill>
              </a:rPr>
              <a:t>) {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this.name = name;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</a:t>
            </a:r>
            <a:r>
              <a:rPr lang="en-CA" b="1" dirty="0" err="1">
                <a:solidFill>
                  <a:srgbClr val="FF0000"/>
                </a:solidFill>
              </a:rPr>
              <a:t>this.wage</a:t>
            </a:r>
            <a:r>
              <a:rPr lang="en-CA" b="1" dirty="0">
                <a:solidFill>
                  <a:srgbClr val="FF0000"/>
                </a:solidFill>
              </a:rPr>
              <a:t> = </a:t>
            </a:r>
            <a:r>
              <a:rPr lang="en-CA" b="1" dirty="0" err="1">
                <a:solidFill>
                  <a:srgbClr val="FF0000"/>
                </a:solidFill>
              </a:rPr>
              <a:t>startingWage</a:t>
            </a:r>
            <a:r>
              <a:rPr lang="en-CA" b="1" dirty="0">
                <a:solidFill>
                  <a:srgbClr val="FF0000"/>
                </a:solidFill>
              </a:rPr>
              <a:t>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}</a:t>
            </a:r>
          </a:p>
          <a:p>
            <a:r>
              <a:rPr lang="en-CA" b="1" dirty="0">
                <a:solidFill>
                  <a:srgbClr val="FF0000"/>
                </a:solidFill>
              </a:rPr>
              <a:t>    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</a:t>
            </a:r>
          </a:p>
          <a:p>
            <a:r>
              <a:rPr lang="en-CA" b="1" dirty="0">
                <a:solidFill>
                  <a:srgbClr val="FF0000"/>
                </a:solidFill>
              </a:rPr>
              <a:t>    public String </a:t>
            </a:r>
            <a:r>
              <a:rPr lang="en-CA" b="1" dirty="0" err="1">
                <a:solidFill>
                  <a:srgbClr val="FF0000"/>
                </a:solidFill>
              </a:rPr>
              <a:t>toString</a:t>
            </a:r>
            <a:r>
              <a:rPr lang="en-CA" b="1" dirty="0">
                <a:solidFill>
                  <a:srgbClr val="FF0000"/>
                </a:solidFill>
              </a:rPr>
              <a:t>() {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return </a:t>
            </a:r>
            <a:r>
              <a:rPr lang="en-CA" b="1" dirty="0" err="1">
                <a:solidFill>
                  <a:srgbClr val="FF0000"/>
                </a:solidFill>
              </a:rPr>
              <a:t>String.format</a:t>
            </a:r>
            <a:r>
              <a:rPr lang="en-CA" b="1" dirty="0">
                <a:solidFill>
                  <a:srgbClr val="FF0000"/>
                </a:solidFill>
              </a:rPr>
              <a:t>("%-10s $%.2f / hr",</a:t>
            </a:r>
            <a:r>
              <a:rPr lang="en-CA" b="1" dirty="0" err="1">
                <a:solidFill>
                  <a:srgbClr val="FF0000"/>
                </a:solidFill>
              </a:rPr>
              <a:t>name,wage</a:t>
            </a:r>
            <a:r>
              <a:rPr lang="en-CA" b="1" dirty="0">
                <a:solidFill>
                  <a:srgbClr val="FF0000"/>
                </a:solidFill>
              </a:rPr>
              <a:t>);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}</a:t>
            </a:r>
          </a:p>
          <a:p>
            <a:r>
              <a:rPr lang="en-CA" b="1" dirty="0">
                <a:solidFill>
                  <a:srgbClr val="FF000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093933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071F08D-AE97-FF3A-EA17-3542E08FB7BC}"/>
              </a:ext>
            </a:extLst>
          </p:cNvPr>
          <p:cNvSpPr txBox="1"/>
          <p:nvPr/>
        </p:nvSpPr>
        <p:spPr>
          <a:xfrm>
            <a:off x="669072" y="186192"/>
            <a:ext cx="119401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/>
              <a:t>9b. For Loops (using only ENHANCED for loops – answering this question.)</a:t>
            </a:r>
          </a:p>
          <a:p>
            <a:endParaRPr lang="en-CA" sz="2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467FF0-7CF1-599D-4C33-461D33B22757}"/>
              </a:ext>
            </a:extLst>
          </p:cNvPr>
          <p:cNvSpPr txBox="1"/>
          <p:nvPr/>
        </p:nvSpPr>
        <p:spPr>
          <a:xfrm>
            <a:off x="669073" y="1425063"/>
            <a:ext cx="6094140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b="1" dirty="0">
                <a:solidFill>
                  <a:srgbClr val="00B050"/>
                </a:solidFill>
              </a:rPr>
              <a:t>public class Main</a:t>
            </a:r>
          </a:p>
          <a:p>
            <a:r>
              <a:rPr lang="en-CA" b="1" dirty="0">
                <a:solidFill>
                  <a:srgbClr val="00B050"/>
                </a:solidFill>
              </a:rPr>
              <a:t>{</a:t>
            </a:r>
          </a:p>
          <a:p>
            <a:r>
              <a:rPr lang="en-CA" b="1" dirty="0">
                <a:solidFill>
                  <a:srgbClr val="00B050"/>
                </a:solidFill>
              </a:rPr>
              <a:t>   public static void main(String </a:t>
            </a:r>
            <a:r>
              <a:rPr lang="en-CA" b="1" dirty="0" err="1">
                <a:solidFill>
                  <a:srgbClr val="00B050"/>
                </a:solidFill>
              </a:rPr>
              <a:t>args</a:t>
            </a:r>
            <a:r>
              <a:rPr lang="en-CA" b="1" dirty="0">
                <a:solidFill>
                  <a:srgbClr val="00B050"/>
                </a:solidFill>
              </a:rPr>
              <a:t>[]) {  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 </a:t>
            </a:r>
          </a:p>
          <a:p>
            <a:r>
              <a:rPr lang="en-CA" b="1" dirty="0">
                <a:solidFill>
                  <a:srgbClr val="00B050"/>
                </a:solidFill>
              </a:rPr>
              <a:t>   //Creating a list of employees </a:t>
            </a:r>
          </a:p>
          <a:p>
            <a:r>
              <a:rPr lang="en-CA" b="1" dirty="0">
                <a:solidFill>
                  <a:srgbClr val="00B050"/>
                </a:solidFill>
              </a:rPr>
              <a:t>   </a:t>
            </a:r>
            <a:r>
              <a:rPr lang="en-CA" b="1" dirty="0" err="1">
                <a:solidFill>
                  <a:srgbClr val="00B050"/>
                </a:solidFill>
              </a:rPr>
              <a:t>ArrayList</a:t>
            </a:r>
            <a:r>
              <a:rPr lang="en-CA" b="1" dirty="0">
                <a:solidFill>
                  <a:srgbClr val="00B050"/>
                </a:solidFill>
              </a:rPr>
              <a:t>&lt;Employee&gt; </a:t>
            </a:r>
            <a:r>
              <a:rPr lang="en-CA" b="1" dirty="0" err="1">
                <a:solidFill>
                  <a:srgbClr val="00B050"/>
                </a:solidFill>
              </a:rPr>
              <a:t>myPeople</a:t>
            </a:r>
            <a:r>
              <a:rPr lang="en-CA" b="1" dirty="0">
                <a:solidFill>
                  <a:srgbClr val="00B050"/>
                </a:solidFill>
              </a:rPr>
              <a:t> =new </a:t>
            </a:r>
            <a:r>
              <a:rPr lang="en-CA" b="1" dirty="0" err="1">
                <a:solidFill>
                  <a:srgbClr val="00B050"/>
                </a:solidFill>
              </a:rPr>
              <a:t>ArrayList</a:t>
            </a:r>
            <a:r>
              <a:rPr lang="en-CA" b="1" dirty="0">
                <a:solidFill>
                  <a:srgbClr val="00B050"/>
                </a:solidFill>
              </a:rPr>
              <a:t>&lt;&gt;();  </a:t>
            </a:r>
          </a:p>
          <a:p>
            <a:r>
              <a:rPr lang="en-CA" b="1" dirty="0">
                <a:solidFill>
                  <a:srgbClr val="00B050"/>
                </a:solidFill>
              </a:rPr>
              <a:t>   </a:t>
            </a:r>
            <a:r>
              <a:rPr lang="en-CA" b="1" dirty="0" err="1">
                <a:solidFill>
                  <a:srgbClr val="00B050"/>
                </a:solidFill>
              </a:rPr>
              <a:t>myPeople.add</a:t>
            </a:r>
            <a:r>
              <a:rPr lang="en-CA" b="1" dirty="0">
                <a:solidFill>
                  <a:srgbClr val="00B050"/>
                </a:solidFill>
              </a:rPr>
              <a:t>(new Employee("Jin",15.00));  </a:t>
            </a:r>
          </a:p>
          <a:p>
            <a:r>
              <a:rPr lang="en-CA" b="1" dirty="0">
                <a:solidFill>
                  <a:srgbClr val="00B050"/>
                </a:solidFill>
              </a:rPr>
              <a:t>   </a:t>
            </a:r>
            <a:r>
              <a:rPr lang="en-CA" b="1" dirty="0" err="1">
                <a:solidFill>
                  <a:srgbClr val="00B050"/>
                </a:solidFill>
              </a:rPr>
              <a:t>myPeople.add</a:t>
            </a:r>
            <a:r>
              <a:rPr lang="en-CA" b="1" dirty="0">
                <a:solidFill>
                  <a:srgbClr val="00B050"/>
                </a:solidFill>
              </a:rPr>
              <a:t>(new Employee("Bashshar",17.00));  </a:t>
            </a:r>
          </a:p>
          <a:p>
            <a:r>
              <a:rPr lang="en-CA" b="1" dirty="0">
                <a:solidFill>
                  <a:srgbClr val="00B050"/>
                </a:solidFill>
              </a:rPr>
              <a:t>   </a:t>
            </a:r>
            <a:r>
              <a:rPr lang="en-CA" b="1" dirty="0" err="1">
                <a:solidFill>
                  <a:srgbClr val="00B050"/>
                </a:solidFill>
              </a:rPr>
              <a:t>myPeople.add</a:t>
            </a:r>
            <a:r>
              <a:rPr lang="en-CA" b="1" dirty="0">
                <a:solidFill>
                  <a:srgbClr val="00B050"/>
                </a:solidFill>
              </a:rPr>
              <a:t>(new Employee("Chris",19.00));  </a:t>
            </a:r>
          </a:p>
          <a:p>
            <a:r>
              <a:rPr lang="en-CA" b="1" dirty="0">
                <a:solidFill>
                  <a:srgbClr val="00B050"/>
                </a:solidFill>
              </a:rPr>
              <a:t>   </a:t>
            </a:r>
          </a:p>
          <a:p>
            <a:r>
              <a:rPr lang="en-CA" b="1" dirty="0">
                <a:solidFill>
                  <a:srgbClr val="7030A0"/>
                </a:solidFill>
              </a:rPr>
              <a:t>   for(Employee e : </a:t>
            </a:r>
            <a:r>
              <a:rPr lang="en-CA" b="1" dirty="0" err="1">
                <a:solidFill>
                  <a:srgbClr val="7030A0"/>
                </a:solidFill>
              </a:rPr>
              <a:t>myPeople</a:t>
            </a:r>
            <a:r>
              <a:rPr lang="en-CA" b="1" dirty="0">
                <a:solidFill>
                  <a:srgbClr val="7030A0"/>
                </a:solidFill>
              </a:rPr>
              <a:t>){  </a:t>
            </a:r>
          </a:p>
          <a:p>
            <a:r>
              <a:rPr lang="en-CA" b="1" dirty="0">
                <a:solidFill>
                  <a:srgbClr val="7030A0"/>
                </a:solidFill>
              </a:rPr>
              <a:t>     </a:t>
            </a:r>
            <a:r>
              <a:rPr lang="en-CA" b="1" dirty="0" err="1">
                <a:solidFill>
                  <a:srgbClr val="7030A0"/>
                </a:solidFill>
              </a:rPr>
              <a:t>e.payRaise</a:t>
            </a:r>
            <a:r>
              <a:rPr lang="en-CA" b="1" dirty="0">
                <a:solidFill>
                  <a:srgbClr val="7030A0"/>
                </a:solidFill>
              </a:rPr>
              <a:t>(0.50); </a:t>
            </a:r>
          </a:p>
          <a:p>
            <a:r>
              <a:rPr lang="en-CA" b="1" dirty="0">
                <a:solidFill>
                  <a:srgbClr val="7030A0"/>
                </a:solidFill>
              </a:rPr>
              <a:t>   } </a:t>
            </a:r>
          </a:p>
          <a:p>
            <a:r>
              <a:rPr lang="en-CA" b="1" dirty="0">
                <a:solidFill>
                  <a:srgbClr val="00B050"/>
                </a:solidFill>
              </a:rPr>
              <a:t>   </a:t>
            </a:r>
          </a:p>
          <a:p>
            <a:r>
              <a:rPr lang="en-CA" b="1" dirty="0">
                <a:solidFill>
                  <a:srgbClr val="00B050"/>
                </a:solidFill>
              </a:rPr>
              <a:t>   //traversing the employees using an enhanced for loop  </a:t>
            </a:r>
          </a:p>
          <a:p>
            <a:r>
              <a:rPr lang="en-CA" b="1" dirty="0">
                <a:solidFill>
                  <a:srgbClr val="00B050"/>
                </a:solidFill>
              </a:rPr>
              <a:t>   for(Employee e : </a:t>
            </a:r>
            <a:r>
              <a:rPr lang="en-CA" b="1" dirty="0" err="1">
                <a:solidFill>
                  <a:srgbClr val="00B050"/>
                </a:solidFill>
              </a:rPr>
              <a:t>myPeople</a:t>
            </a:r>
            <a:r>
              <a:rPr lang="en-CA" b="1" dirty="0">
                <a:solidFill>
                  <a:srgbClr val="00B050"/>
                </a:solidFill>
              </a:rPr>
              <a:t>){  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</a:t>
            </a:r>
            <a:r>
              <a:rPr lang="en-CA" b="1" dirty="0" err="1">
                <a:solidFill>
                  <a:srgbClr val="00B050"/>
                </a:solidFill>
              </a:rPr>
              <a:t>System.out.println</a:t>
            </a:r>
            <a:r>
              <a:rPr lang="en-CA" b="1" dirty="0">
                <a:solidFill>
                  <a:srgbClr val="00B050"/>
                </a:solidFill>
              </a:rPr>
              <a:t>(e);  </a:t>
            </a:r>
          </a:p>
          <a:p>
            <a:r>
              <a:rPr lang="en-CA" b="1" dirty="0">
                <a:solidFill>
                  <a:srgbClr val="00B050"/>
                </a:solidFill>
              </a:rPr>
              <a:t>   }  </a:t>
            </a:r>
          </a:p>
          <a:p>
            <a:r>
              <a:rPr lang="en-CA" b="1" dirty="0">
                <a:solidFill>
                  <a:srgbClr val="00B050"/>
                </a:solidFill>
              </a:rPr>
              <a:t>  </a:t>
            </a:r>
          </a:p>
          <a:p>
            <a:r>
              <a:rPr lang="en-CA" b="1" dirty="0">
                <a:solidFill>
                  <a:srgbClr val="00B050"/>
                </a:solidFill>
              </a:rPr>
              <a:t> }   </a:t>
            </a:r>
          </a:p>
          <a:p>
            <a:r>
              <a:rPr lang="en-CA" b="1" dirty="0">
                <a:solidFill>
                  <a:srgbClr val="00B050"/>
                </a:solidFill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756F08-57F7-6CB6-4F4D-107E1ED82B20}"/>
              </a:ext>
            </a:extLst>
          </p:cNvPr>
          <p:cNvSpPr txBox="1"/>
          <p:nvPr/>
        </p:nvSpPr>
        <p:spPr>
          <a:xfrm>
            <a:off x="2170480" y="601690"/>
            <a:ext cx="101111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00050" indent="-400050">
              <a:buAutoNum type="romanLcParenR"/>
            </a:pPr>
            <a:r>
              <a:rPr lang="en-CA" sz="2000" dirty="0"/>
              <a:t>Add a method to Employee to allow for wage increases,   i.e.  </a:t>
            </a:r>
            <a:r>
              <a:rPr lang="en-CA" sz="2000" dirty="0" err="1"/>
              <a:t>payRaise</a:t>
            </a:r>
            <a:r>
              <a:rPr lang="en-CA" sz="2000" dirty="0"/>
              <a:t>( double amount) .</a:t>
            </a:r>
          </a:p>
          <a:p>
            <a:pPr marL="400050" indent="-400050">
              <a:buAutoNum type="romanLcParenR"/>
            </a:pPr>
            <a:r>
              <a:rPr lang="en-CA" sz="2000" dirty="0"/>
              <a:t>In the main program, give everyone a 50 cent raise.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98897E-9A2C-ACDE-362A-4AA5E518B3DF}"/>
              </a:ext>
            </a:extLst>
          </p:cNvPr>
          <p:cNvSpPr txBox="1"/>
          <p:nvPr/>
        </p:nvSpPr>
        <p:spPr>
          <a:xfrm>
            <a:off x="6515100" y="1469872"/>
            <a:ext cx="6094140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b="1" dirty="0">
                <a:solidFill>
                  <a:srgbClr val="FF0000"/>
                </a:solidFill>
              </a:rPr>
              <a:t>public class Employee {</a:t>
            </a:r>
          </a:p>
          <a:p>
            <a:r>
              <a:rPr lang="en-CA" b="1" dirty="0">
                <a:solidFill>
                  <a:srgbClr val="FF0000"/>
                </a:solidFill>
              </a:rPr>
              <a:t>    private String name;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private double wage;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</a:t>
            </a:r>
          </a:p>
          <a:p>
            <a:r>
              <a:rPr lang="en-CA" b="1" dirty="0">
                <a:solidFill>
                  <a:srgbClr val="FF0000"/>
                </a:solidFill>
              </a:rPr>
              <a:t>    public Employee(String name, double </a:t>
            </a:r>
            <a:r>
              <a:rPr lang="en-CA" b="1" dirty="0" err="1">
                <a:solidFill>
                  <a:srgbClr val="FF0000"/>
                </a:solidFill>
              </a:rPr>
              <a:t>startingWage</a:t>
            </a:r>
            <a:r>
              <a:rPr lang="en-CA" b="1" dirty="0">
                <a:solidFill>
                  <a:srgbClr val="FF0000"/>
                </a:solidFill>
              </a:rPr>
              <a:t>) {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this.name = name;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</a:t>
            </a:r>
            <a:r>
              <a:rPr lang="en-CA" b="1" dirty="0" err="1">
                <a:solidFill>
                  <a:srgbClr val="FF0000"/>
                </a:solidFill>
              </a:rPr>
              <a:t>this.wage</a:t>
            </a:r>
            <a:r>
              <a:rPr lang="en-CA" b="1" dirty="0">
                <a:solidFill>
                  <a:srgbClr val="FF0000"/>
                </a:solidFill>
              </a:rPr>
              <a:t> = </a:t>
            </a:r>
            <a:r>
              <a:rPr lang="en-CA" b="1" dirty="0" err="1">
                <a:solidFill>
                  <a:srgbClr val="FF0000"/>
                </a:solidFill>
              </a:rPr>
              <a:t>startingWage</a:t>
            </a:r>
            <a:r>
              <a:rPr lang="en-CA" b="1" dirty="0">
                <a:solidFill>
                  <a:srgbClr val="FF0000"/>
                </a:solidFill>
              </a:rPr>
              <a:t>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}</a:t>
            </a:r>
          </a:p>
          <a:p>
            <a:r>
              <a:rPr lang="en-CA" b="1" dirty="0">
                <a:solidFill>
                  <a:srgbClr val="FF0000"/>
                </a:solidFill>
              </a:rPr>
              <a:t>    </a:t>
            </a:r>
          </a:p>
          <a:p>
            <a:r>
              <a:rPr lang="en-CA" dirty="0">
                <a:solidFill>
                  <a:srgbClr val="7030A0"/>
                </a:solidFill>
              </a:rPr>
              <a:t>   </a:t>
            </a:r>
            <a:r>
              <a:rPr lang="en-CA" b="1" dirty="0">
                <a:solidFill>
                  <a:srgbClr val="7030A0"/>
                </a:solidFill>
              </a:rPr>
              <a:t>public void </a:t>
            </a:r>
            <a:r>
              <a:rPr lang="en-CA" b="1" dirty="0" err="1">
                <a:solidFill>
                  <a:srgbClr val="7030A0"/>
                </a:solidFill>
              </a:rPr>
              <a:t>payRaise</a:t>
            </a:r>
            <a:r>
              <a:rPr lang="en-CA" b="1" dirty="0">
                <a:solidFill>
                  <a:srgbClr val="7030A0"/>
                </a:solidFill>
              </a:rPr>
              <a:t>(double amount) {</a:t>
            </a:r>
          </a:p>
          <a:p>
            <a:r>
              <a:rPr lang="en-CA" b="1" dirty="0">
                <a:solidFill>
                  <a:srgbClr val="7030A0"/>
                </a:solidFill>
              </a:rPr>
              <a:t>        wage = wage + amount;</a:t>
            </a:r>
          </a:p>
          <a:p>
            <a:r>
              <a:rPr lang="en-CA" b="1" dirty="0">
                <a:solidFill>
                  <a:srgbClr val="7030A0"/>
                </a:solidFill>
              </a:rPr>
              <a:t>    }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</a:t>
            </a:r>
          </a:p>
          <a:p>
            <a:r>
              <a:rPr lang="en-CA" b="1" dirty="0">
                <a:solidFill>
                  <a:srgbClr val="FF0000"/>
                </a:solidFill>
              </a:rPr>
              <a:t>    public String </a:t>
            </a:r>
            <a:r>
              <a:rPr lang="en-CA" b="1" dirty="0" err="1">
                <a:solidFill>
                  <a:srgbClr val="FF0000"/>
                </a:solidFill>
              </a:rPr>
              <a:t>toString</a:t>
            </a:r>
            <a:r>
              <a:rPr lang="en-CA" b="1" dirty="0">
                <a:solidFill>
                  <a:srgbClr val="FF0000"/>
                </a:solidFill>
              </a:rPr>
              <a:t>() {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return </a:t>
            </a:r>
            <a:r>
              <a:rPr lang="en-CA" b="1" dirty="0" err="1">
                <a:solidFill>
                  <a:srgbClr val="FF0000"/>
                </a:solidFill>
              </a:rPr>
              <a:t>String.format</a:t>
            </a:r>
            <a:r>
              <a:rPr lang="en-CA" b="1" dirty="0">
                <a:solidFill>
                  <a:srgbClr val="FF0000"/>
                </a:solidFill>
              </a:rPr>
              <a:t>("%-10s $%.2f / hr",</a:t>
            </a:r>
            <a:r>
              <a:rPr lang="en-CA" b="1" dirty="0" err="1">
                <a:solidFill>
                  <a:srgbClr val="FF0000"/>
                </a:solidFill>
              </a:rPr>
              <a:t>name,wage</a:t>
            </a:r>
            <a:r>
              <a:rPr lang="en-CA" b="1" dirty="0">
                <a:solidFill>
                  <a:srgbClr val="FF0000"/>
                </a:solidFill>
              </a:rPr>
              <a:t>);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}</a:t>
            </a:r>
          </a:p>
          <a:p>
            <a:r>
              <a:rPr lang="en-CA" b="1" dirty="0">
                <a:solidFill>
                  <a:srgbClr val="FF000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217954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7A89198-F9DD-E927-04BD-6B54EE20F831}"/>
              </a:ext>
            </a:extLst>
          </p:cNvPr>
          <p:cNvSpPr txBox="1"/>
          <p:nvPr/>
        </p:nvSpPr>
        <p:spPr>
          <a:xfrm>
            <a:off x="844424" y="90920"/>
            <a:ext cx="641933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/>
              <a:t>10.  GUI programming</a:t>
            </a:r>
          </a:p>
          <a:p>
            <a:endParaRPr lang="en-CA" sz="2400" b="1" dirty="0"/>
          </a:p>
          <a:p>
            <a:r>
              <a:rPr lang="en-CA" sz="2400" b="1" dirty="0"/>
              <a:t>Code into Java this GUI App.</a:t>
            </a:r>
          </a:p>
          <a:p>
            <a:endParaRPr lang="en-CA" sz="2400" b="1" dirty="0"/>
          </a:p>
          <a:p>
            <a:r>
              <a:rPr lang="en-CA" sz="2400" b="1" dirty="0"/>
              <a:t>Use the standard Java class Rectangle to handle the rectangle.</a:t>
            </a:r>
          </a:p>
          <a:p>
            <a:r>
              <a:rPr lang="en-CA" sz="2400" b="1" dirty="0"/>
              <a:t> </a:t>
            </a:r>
            <a:r>
              <a:rPr lang="en-CA" sz="2400" b="1" dirty="0">
                <a:solidFill>
                  <a:srgbClr val="00B050"/>
                </a:solidFill>
              </a:rPr>
              <a:t>import </a:t>
            </a:r>
            <a:r>
              <a:rPr lang="en-CA" sz="2400" b="1" dirty="0" err="1">
                <a:solidFill>
                  <a:srgbClr val="00B050"/>
                </a:solidFill>
              </a:rPr>
              <a:t>javafx.scene.shape.Rectangle</a:t>
            </a:r>
            <a:r>
              <a:rPr lang="en-CA" sz="2400" b="1" dirty="0">
                <a:solidFill>
                  <a:srgbClr val="00B050"/>
                </a:solidFill>
              </a:rPr>
              <a:t>;</a:t>
            </a:r>
          </a:p>
          <a:p>
            <a:endParaRPr lang="en-CA" sz="24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BEC02FF-EF9B-DB05-9F7B-E5B5846BEA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3762" y="526441"/>
            <a:ext cx="4716467" cy="522293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EA07857-72BC-AD22-DD19-51BD030E547B}"/>
              </a:ext>
            </a:extLst>
          </p:cNvPr>
          <p:cNvSpPr txBox="1"/>
          <p:nvPr/>
        </p:nvSpPr>
        <p:spPr>
          <a:xfrm>
            <a:off x="844424" y="3429000"/>
            <a:ext cx="609414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/>
              <a:t>public void start(Stage stage) throws Exception {</a:t>
            </a:r>
          </a:p>
          <a:p>
            <a:r>
              <a:rPr lang="en-CA" dirty="0"/>
              <a:t>        Pane root = new Pane();</a:t>
            </a:r>
          </a:p>
          <a:p>
            <a:r>
              <a:rPr lang="en-CA" dirty="0"/>
              <a:t>        Scene </a:t>
            </a:r>
            <a:r>
              <a:rPr lang="en-CA" dirty="0" err="1"/>
              <a:t>scene</a:t>
            </a:r>
            <a:r>
              <a:rPr lang="en-CA" dirty="0"/>
              <a:t> = new Scene(root, 300, 300);</a:t>
            </a:r>
          </a:p>
          <a:p>
            <a:r>
              <a:rPr lang="en-CA" dirty="0"/>
              <a:t>        </a:t>
            </a:r>
            <a:r>
              <a:rPr lang="en-CA" dirty="0" err="1"/>
              <a:t>stage.setTitle</a:t>
            </a:r>
            <a:r>
              <a:rPr lang="en-CA" dirty="0"/>
              <a:t>("GUI App");</a:t>
            </a:r>
          </a:p>
          <a:p>
            <a:r>
              <a:rPr lang="en-CA" dirty="0"/>
              <a:t>        </a:t>
            </a:r>
            <a:r>
              <a:rPr lang="en-CA" dirty="0" err="1"/>
              <a:t>stage.setScene</a:t>
            </a:r>
            <a:r>
              <a:rPr lang="en-CA" dirty="0"/>
              <a:t>(scene);</a:t>
            </a:r>
          </a:p>
          <a:p>
            <a:endParaRPr lang="en-CA" dirty="0"/>
          </a:p>
          <a:p>
            <a:r>
              <a:rPr lang="en-CA" dirty="0"/>
              <a:t>        // Create the model</a:t>
            </a:r>
          </a:p>
          <a:p>
            <a:r>
              <a:rPr lang="en-CA" dirty="0"/>
              <a:t>       // Specify x, y, width, and height</a:t>
            </a:r>
          </a:p>
          <a:p>
            <a:r>
              <a:rPr lang="en-CA" dirty="0"/>
              <a:t>        rectangle = new Rectangle(100, 100, 100, 100); </a:t>
            </a:r>
          </a:p>
        </p:txBody>
      </p:sp>
    </p:spTree>
    <p:extLst>
      <p:ext uri="{BB962C8B-B14F-4D97-AF65-F5344CB8AC3E}">
        <p14:creationId xmlns:p14="http://schemas.microsoft.com/office/powerpoint/2010/main" val="29053398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7A89198-F9DD-E927-04BD-6B54EE20F831}"/>
              </a:ext>
            </a:extLst>
          </p:cNvPr>
          <p:cNvSpPr txBox="1"/>
          <p:nvPr/>
        </p:nvSpPr>
        <p:spPr>
          <a:xfrm>
            <a:off x="844424" y="90920"/>
            <a:ext cx="6419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/>
              <a:t>10.  GUI programming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DAF0B3-4450-B4EA-5CF7-F6DBA2FF56DB}"/>
              </a:ext>
            </a:extLst>
          </p:cNvPr>
          <p:cNvSpPr txBox="1"/>
          <p:nvPr/>
        </p:nvSpPr>
        <p:spPr>
          <a:xfrm>
            <a:off x="928340" y="690243"/>
            <a:ext cx="609414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b="1" dirty="0">
                <a:solidFill>
                  <a:srgbClr val="FF0000"/>
                </a:solidFill>
              </a:rPr>
              <a:t>public class </a:t>
            </a:r>
            <a:r>
              <a:rPr lang="en-CA" b="1" dirty="0" err="1">
                <a:solidFill>
                  <a:srgbClr val="FF0000"/>
                </a:solidFill>
              </a:rPr>
              <a:t>GUIApp</a:t>
            </a:r>
            <a:r>
              <a:rPr lang="en-CA" b="1" dirty="0">
                <a:solidFill>
                  <a:srgbClr val="FF0000"/>
                </a:solidFill>
              </a:rPr>
              <a:t> extends Application {</a:t>
            </a:r>
          </a:p>
          <a:p>
            <a:endParaRPr lang="en-CA" b="1" dirty="0">
              <a:solidFill>
                <a:srgbClr val="FF0000"/>
              </a:solidFill>
            </a:endParaRPr>
          </a:p>
          <a:p>
            <a:r>
              <a:rPr lang="en-CA" b="1" dirty="0">
                <a:solidFill>
                  <a:srgbClr val="FF0000"/>
                </a:solidFill>
              </a:rPr>
              <a:t>    private Rectangle </a:t>
            </a:r>
            <a:r>
              <a:rPr lang="en-CA" b="1" dirty="0" err="1">
                <a:solidFill>
                  <a:srgbClr val="FF0000"/>
                </a:solidFill>
              </a:rPr>
              <a:t>rectangle</a:t>
            </a:r>
            <a:r>
              <a:rPr lang="en-CA" b="1" dirty="0">
                <a:solidFill>
                  <a:srgbClr val="FF0000"/>
                </a:solidFill>
              </a:rPr>
              <a:t>; </a:t>
            </a:r>
          </a:p>
          <a:p>
            <a:r>
              <a:rPr lang="en-CA" b="1" dirty="0">
                <a:solidFill>
                  <a:srgbClr val="FF0000"/>
                </a:solidFill>
              </a:rPr>
              <a:t>    private </a:t>
            </a:r>
            <a:r>
              <a:rPr lang="en-CA" b="1" dirty="0" err="1">
                <a:solidFill>
                  <a:srgbClr val="FF0000"/>
                </a:solidFill>
              </a:rPr>
              <a:t>GraphicsContext</a:t>
            </a:r>
            <a:r>
              <a:rPr lang="en-CA" b="1" dirty="0">
                <a:solidFill>
                  <a:srgbClr val="FF0000"/>
                </a:solidFill>
              </a:rPr>
              <a:t> </a:t>
            </a:r>
            <a:r>
              <a:rPr lang="en-CA" b="1" dirty="0" err="1">
                <a:solidFill>
                  <a:srgbClr val="FF0000"/>
                </a:solidFill>
              </a:rPr>
              <a:t>gc</a:t>
            </a:r>
            <a:r>
              <a:rPr lang="en-CA" b="1" dirty="0">
                <a:solidFill>
                  <a:srgbClr val="FF0000"/>
                </a:solidFill>
              </a:rPr>
              <a:t>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private </a:t>
            </a:r>
            <a:r>
              <a:rPr lang="en-CA" b="1" dirty="0" err="1">
                <a:solidFill>
                  <a:srgbClr val="FF0000"/>
                </a:solidFill>
              </a:rPr>
              <a:t>TextField</a:t>
            </a:r>
            <a:r>
              <a:rPr lang="en-CA" b="1" dirty="0">
                <a:solidFill>
                  <a:srgbClr val="FF0000"/>
                </a:solidFill>
              </a:rPr>
              <a:t> </a:t>
            </a:r>
            <a:r>
              <a:rPr lang="en-CA" b="1" dirty="0" err="1">
                <a:solidFill>
                  <a:srgbClr val="FF0000"/>
                </a:solidFill>
              </a:rPr>
              <a:t>inputBox</a:t>
            </a:r>
            <a:r>
              <a:rPr lang="en-CA" b="1" dirty="0">
                <a:solidFill>
                  <a:srgbClr val="FF0000"/>
                </a:solidFill>
              </a:rPr>
              <a:t>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private Button </a:t>
            </a:r>
            <a:r>
              <a:rPr lang="en-CA" b="1" dirty="0" err="1">
                <a:solidFill>
                  <a:srgbClr val="FF0000"/>
                </a:solidFill>
              </a:rPr>
              <a:t>button</a:t>
            </a:r>
            <a:r>
              <a:rPr lang="en-CA" b="1" dirty="0">
                <a:solidFill>
                  <a:srgbClr val="FF0000"/>
                </a:solidFill>
              </a:rPr>
              <a:t>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</a:t>
            </a:r>
          </a:p>
          <a:p>
            <a:r>
              <a:rPr lang="en-CA" b="1" dirty="0">
                <a:solidFill>
                  <a:srgbClr val="FF0000"/>
                </a:solidFill>
              </a:rPr>
              <a:t>    public void </a:t>
            </a:r>
            <a:r>
              <a:rPr lang="en-CA" b="1" dirty="0" err="1">
                <a:solidFill>
                  <a:srgbClr val="FF0000"/>
                </a:solidFill>
              </a:rPr>
              <a:t>colorHandler</a:t>
            </a:r>
            <a:r>
              <a:rPr lang="en-CA" b="1" dirty="0">
                <a:solidFill>
                  <a:srgbClr val="FF0000"/>
                </a:solidFill>
              </a:rPr>
              <a:t>( </a:t>
            </a:r>
            <a:r>
              <a:rPr lang="en-CA" b="1" dirty="0" err="1">
                <a:solidFill>
                  <a:srgbClr val="FF0000"/>
                </a:solidFill>
              </a:rPr>
              <a:t>ActionEvent</a:t>
            </a:r>
            <a:r>
              <a:rPr lang="en-CA" b="1" dirty="0">
                <a:solidFill>
                  <a:srgbClr val="FF0000"/>
                </a:solidFill>
              </a:rPr>
              <a:t> e) {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String str = </a:t>
            </a:r>
            <a:r>
              <a:rPr lang="en-CA" b="1" dirty="0" err="1">
                <a:solidFill>
                  <a:srgbClr val="FF0000"/>
                </a:solidFill>
              </a:rPr>
              <a:t>inputBox.getText</a:t>
            </a:r>
            <a:r>
              <a:rPr lang="en-CA" b="1" dirty="0">
                <a:solidFill>
                  <a:srgbClr val="FF0000"/>
                </a:solidFill>
              </a:rPr>
              <a:t>();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</a:t>
            </a:r>
            <a:r>
              <a:rPr lang="en-CA" b="1" dirty="0" err="1">
                <a:solidFill>
                  <a:srgbClr val="FF0000"/>
                </a:solidFill>
              </a:rPr>
              <a:t>rectangle.setFill</a:t>
            </a:r>
            <a:r>
              <a:rPr lang="en-CA" b="1" dirty="0">
                <a:solidFill>
                  <a:srgbClr val="FF0000"/>
                </a:solidFill>
              </a:rPr>
              <a:t>(  </a:t>
            </a:r>
            <a:r>
              <a:rPr lang="en-CA" b="1" dirty="0" err="1">
                <a:solidFill>
                  <a:srgbClr val="7030A0"/>
                </a:solidFill>
              </a:rPr>
              <a:t>Color.valueOf</a:t>
            </a:r>
            <a:r>
              <a:rPr lang="en-CA" b="1" dirty="0">
                <a:solidFill>
                  <a:srgbClr val="7030A0"/>
                </a:solidFill>
              </a:rPr>
              <a:t>(str) );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</a:t>
            </a:r>
          </a:p>
          <a:p>
            <a:r>
              <a:rPr lang="en-CA" b="1" dirty="0">
                <a:solidFill>
                  <a:srgbClr val="FF0000"/>
                </a:solidFill>
              </a:rPr>
              <a:t>    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DD9EA9-8EA8-52BB-EBB8-424EE6A2B954}"/>
              </a:ext>
            </a:extLst>
          </p:cNvPr>
          <p:cNvSpPr txBox="1"/>
          <p:nvPr/>
        </p:nvSpPr>
        <p:spPr>
          <a:xfrm>
            <a:off x="5801421" y="0"/>
            <a:ext cx="6094140" cy="69865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1600" dirty="0"/>
              <a:t>public void start(Stage stage) throws Exception {</a:t>
            </a:r>
          </a:p>
          <a:p>
            <a:r>
              <a:rPr lang="en-CA" sz="1600" dirty="0"/>
              <a:t>        Pane root = new Pane();</a:t>
            </a:r>
          </a:p>
          <a:p>
            <a:r>
              <a:rPr lang="en-CA" sz="1600" dirty="0"/>
              <a:t>        Scene </a:t>
            </a:r>
            <a:r>
              <a:rPr lang="en-CA" sz="1600" dirty="0" err="1"/>
              <a:t>scene</a:t>
            </a:r>
            <a:r>
              <a:rPr lang="en-CA" sz="1600" dirty="0"/>
              <a:t> = new Scene(root, 300, 300);</a:t>
            </a:r>
          </a:p>
          <a:p>
            <a:r>
              <a:rPr lang="en-CA" sz="1600" dirty="0"/>
              <a:t>        </a:t>
            </a:r>
            <a:r>
              <a:rPr lang="en-CA" sz="1600" dirty="0" err="1"/>
              <a:t>stage.setTitle</a:t>
            </a:r>
            <a:r>
              <a:rPr lang="en-CA" sz="1600" dirty="0"/>
              <a:t>("GUI App");</a:t>
            </a:r>
          </a:p>
          <a:p>
            <a:r>
              <a:rPr lang="en-CA" sz="1600" dirty="0"/>
              <a:t>        </a:t>
            </a:r>
            <a:r>
              <a:rPr lang="en-CA" sz="1600" dirty="0" err="1"/>
              <a:t>stage.setScene</a:t>
            </a:r>
            <a:r>
              <a:rPr lang="en-CA" sz="1600" dirty="0"/>
              <a:t>(scene);</a:t>
            </a:r>
          </a:p>
          <a:p>
            <a:endParaRPr lang="en-CA" sz="1600" dirty="0"/>
          </a:p>
          <a:p>
            <a:r>
              <a:rPr lang="en-CA" sz="1600" b="1" dirty="0">
                <a:solidFill>
                  <a:srgbClr val="00B050"/>
                </a:solidFill>
              </a:rPr>
              <a:t>        // Create the model</a:t>
            </a:r>
          </a:p>
          <a:p>
            <a:r>
              <a:rPr lang="en-CA" sz="1600" b="1" dirty="0">
                <a:solidFill>
                  <a:srgbClr val="00B050"/>
                </a:solidFill>
              </a:rPr>
              <a:t>        rectangle = new Rectangle(100, 100, 100, 100); </a:t>
            </a:r>
          </a:p>
          <a:p>
            <a:endParaRPr lang="en-CA" sz="1600" b="1" dirty="0">
              <a:solidFill>
                <a:srgbClr val="00B050"/>
              </a:solidFill>
            </a:endParaRPr>
          </a:p>
          <a:p>
            <a:r>
              <a:rPr lang="en-CA" sz="1600" b="1" dirty="0">
                <a:solidFill>
                  <a:srgbClr val="00B050"/>
                </a:solidFill>
              </a:rPr>
              <a:t>        // Create the GUI components</a:t>
            </a:r>
          </a:p>
          <a:p>
            <a:r>
              <a:rPr lang="en-CA" sz="1600" b="1" dirty="0">
                <a:solidFill>
                  <a:srgbClr val="00B050"/>
                </a:solidFill>
              </a:rPr>
              <a:t>        Canvas c = new Canvas(300, 300);</a:t>
            </a:r>
          </a:p>
          <a:p>
            <a:r>
              <a:rPr lang="en-CA" sz="1600" b="1" dirty="0">
                <a:solidFill>
                  <a:srgbClr val="00B050"/>
                </a:solidFill>
              </a:rPr>
              <a:t>        </a:t>
            </a:r>
            <a:r>
              <a:rPr lang="en-CA" sz="1600" b="1" dirty="0" err="1">
                <a:solidFill>
                  <a:srgbClr val="00B050"/>
                </a:solidFill>
              </a:rPr>
              <a:t>gc</a:t>
            </a:r>
            <a:r>
              <a:rPr lang="en-CA" sz="1600" b="1" dirty="0">
                <a:solidFill>
                  <a:srgbClr val="00B050"/>
                </a:solidFill>
              </a:rPr>
              <a:t> = c.getGraphicsContext2D();</a:t>
            </a:r>
          </a:p>
          <a:p>
            <a:r>
              <a:rPr lang="en-CA" sz="1600" b="1" dirty="0">
                <a:solidFill>
                  <a:srgbClr val="00B050"/>
                </a:solidFill>
              </a:rPr>
              <a:t>        button = new Button("Change Colour");</a:t>
            </a:r>
          </a:p>
          <a:p>
            <a:r>
              <a:rPr lang="en-CA" sz="1600" b="1" dirty="0">
                <a:solidFill>
                  <a:srgbClr val="00B050"/>
                </a:solidFill>
              </a:rPr>
              <a:t>        </a:t>
            </a:r>
            <a:r>
              <a:rPr lang="en-CA" sz="1600" b="1" dirty="0" err="1">
                <a:solidFill>
                  <a:srgbClr val="00B050"/>
                </a:solidFill>
              </a:rPr>
              <a:t>inputBox</a:t>
            </a:r>
            <a:r>
              <a:rPr lang="en-CA" sz="1600" b="1" dirty="0">
                <a:solidFill>
                  <a:srgbClr val="00B050"/>
                </a:solidFill>
              </a:rPr>
              <a:t> = new </a:t>
            </a:r>
            <a:r>
              <a:rPr lang="en-CA" sz="1600" b="1" dirty="0" err="1">
                <a:solidFill>
                  <a:srgbClr val="00B050"/>
                </a:solidFill>
              </a:rPr>
              <a:t>TextField</a:t>
            </a:r>
            <a:r>
              <a:rPr lang="en-CA" sz="1600" b="1" dirty="0">
                <a:solidFill>
                  <a:srgbClr val="00B050"/>
                </a:solidFill>
              </a:rPr>
              <a:t>("red");</a:t>
            </a:r>
          </a:p>
          <a:p>
            <a:r>
              <a:rPr lang="en-CA" sz="1600" b="1" dirty="0">
                <a:solidFill>
                  <a:srgbClr val="00B050"/>
                </a:solidFill>
              </a:rPr>
              <a:t>	 // Add components to the root</a:t>
            </a:r>
          </a:p>
          <a:p>
            <a:r>
              <a:rPr lang="en-CA" sz="1600" b="1" dirty="0">
                <a:solidFill>
                  <a:srgbClr val="00B050"/>
                </a:solidFill>
              </a:rPr>
              <a:t>        </a:t>
            </a:r>
            <a:r>
              <a:rPr lang="en-CA" sz="1600" b="1" dirty="0" err="1">
                <a:solidFill>
                  <a:srgbClr val="00B050"/>
                </a:solidFill>
              </a:rPr>
              <a:t>root.getChildren</a:t>
            </a:r>
            <a:r>
              <a:rPr lang="en-CA" sz="1600" b="1" dirty="0">
                <a:solidFill>
                  <a:srgbClr val="00B050"/>
                </a:solidFill>
              </a:rPr>
              <a:t>().</a:t>
            </a:r>
            <a:r>
              <a:rPr lang="en-CA" sz="1600" b="1" dirty="0" err="1">
                <a:solidFill>
                  <a:srgbClr val="00B050"/>
                </a:solidFill>
              </a:rPr>
              <a:t>addAll</a:t>
            </a:r>
            <a:r>
              <a:rPr lang="en-CA" sz="1600" b="1" dirty="0">
                <a:solidFill>
                  <a:srgbClr val="00B050"/>
                </a:solidFill>
              </a:rPr>
              <a:t>(c, </a:t>
            </a:r>
            <a:r>
              <a:rPr lang="en-CA" sz="1600" b="1" dirty="0" err="1">
                <a:solidFill>
                  <a:srgbClr val="00B050"/>
                </a:solidFill>
              </a:rPr>
              <a:t>rectangle,button,inputBox</a:t>
            </a:r>
            <a:r>
              <a:rPr lang="en-CA" sz="1600" b="1" dirty="0">
                <a:solidFill>
                  <a:srgbClr val="00B050"/>
                </a:solidFill>
              </a:rPr>
              <a:t>);</a:t>
            </a:r>
          </a:p>
          <a:p>
            <a:endParaRPr lang="en-CA" sz="1600" b="1" dirty="0">
              <a:solidFill>
                <a:srgbClr val="00B050"/>
              </a:solidFill>
            </a:endParaRPr>
          </a:p>
          <a:p>
            <a:r>
              <a:rPr lang="en-CA" sz="1600" b="1" dirty="0">
                <a:solidFill>
                  <a:srgbClr val="00B050"/>
                </a:solidFill>
              </a:rPr>
              <a:t>        // Configure the components (colors, fonts, size, location)</a:t>
            </a:r>
          </a:p>
          <a:p>
            <a:r>
              <a:rPr lang="en-CA" sz="1600" b="1" dirty="0">
                <a:solidFill>
                  <a:srgbClr val="00B050"/>
                </a:solidFill>
              </a:rPr>
              <a:t>        </a:t>
            </a:r>
            <a:r>
              <a:rPr lang="en-CA" sz="1600" b="1" dirty="0" err="1">
                <a:solidFill>
                  <a:srgbClr val="00B050"/>
                </a:solidFill>
              </a:rPr>
              <a:t>rectangle.relocate</a:t>
            </a:r>
            <a:r>
              <a:rPr lang="en-CA" sz="1600" b="1" dirty="0">
                <a:solidFill>
                  <a:srgbClr val="00B050"/>
                </a:solidFill>
              </a:rPr>
              <a:t>(100, 100);</a:t>
            </a:r>
          </a:p>
          <a:p>
            <a:r>
              <a:rPr lang="en-CA" sz="1600" b="1" dirty="0">
                <a:solidFill>
                  <a:srgbClr val="00B050"/>
                </a:solidFill>
              </a:rPr>
              <a:t>        </a:t>
            </a:r>
            <a:r>
              <a:rPr lang="en-CA" sz="1600" b="1" dirty="0" err="1">
                <a:solidFill>
                  <a:srgbClr val="00B050"/>
                </a:solidFill>
              </a:rPr>
              <a:t>rectangle.setFill</a:t>
            </a:r>
            <a:r>
              <a:rPr lang="en-CA" sz="1600" b="1" dirty="0">
                <a:solidFill>
                  <a:srgbClr val="00B050"/>
                </a:solidFill>
              </a:rPr>
              <a:t>(</a:t>
            </a:r>
            <a:r>
              <a:rPr lang="en-CA" sz="1600" b="1" dirty="0" err="1">
                <a:solidFill>
                  <a:srgbClr val="00B050"/>
                </a:solidFill>
              </a:rPr>
              <a:t>Color.BLUE</a:t>
            </a:r>
            <a:r>
              <a:rPr lang="en-CA" sz="1600" b="1" dirty="0">
                <a:solidFill>
                  <a:srgbClr val="00B050"/>
                </a:solidFill>
              </a:rPr>
              <a:t>); // Set fill color</a:t>
            </a:r>
          </a:p>
          <a:p>
            <a:r>
              <a:rPr lang="en-CA" sz="1600" b="1" dirty="0">
                <a:solidFill>
                  <a:srgbClr val="00B050"/>
                </a:solidFill>
              </a:rPr>
              <a:t>        </a:t>
            </a:r>
            <a:r>
              <a:rPr lang="en-CA" sz="1600" b="1" dirty="0" err="1">
                <a:solidFill>
                  <a:srgbClr val="00B050"/>
                </a:solidFill>
              </a:rPr>
              <a:t>inputBox.relocate</a:t>
            </a:r>
            <a:r>
              <a:rPr lang="en-CA" sz="1600" b="1" dirty="0">
                <a:solidFill>
                  <a:srgbClr val="00B050"/>
                </a:solidFill>
              </a:rPr>
              <a:t>(20,250);</a:t>
            </a:r>
          </a:p>
          <a:p>
            <a:r>
              <a:rPr lang="en-CA" sz="1600" b="1" dirty="0">
                <a:solidFill>
                  <a:srgbClr val="00B050"/>
                </a:solidFill>
              </a:rPr>
              <a:t>        </a:t>
            </a:r>
            <a:r>
              <a:rPr lang="en-CA" sz="1600" b="1" dirty="0" err="1">
                <a:solidFill>
                  <a:srgbClr val="00B050"/>
                </a:solidFill>
              </a:rPr>
              <a:t>button.relocate</a:t>
            </a:r>
            <a:r>
              <a:rPr lang="en-CA" sz="1600" b="1" dirty="0">
                <a:solidFill>
                  <a:srgbClr val="00B050"/>
                </a:solidFill>
              </a:rPr>
              <a:t>(200,250);</a:t>
            </a:r>
          </a:p>
          <a:p>
            <a:endParaRPr lang="en-CA" sz="1600" b="1" dirty="0">
              <a:solidFill>
                <a:srgbClr val="00B050"/>
              </a:solidFill>
            </a:endParaRPr>
          </a:p>
          <a:p>
            <a:r>
              <a:rPr lang="en-CA" sz="1600" b="1" dirty="0">
                <a:solidFill>
                  <a:srgbClr val="00B050"/>
                </a:solidFill>
              </a:rPr>
              <a:t>        // Add Event Handlers and do final setup</a:t>
            </a:r>
          </a:p>
          <a:p>
            <a:r>
              <a:rPr lang="en-CA" sz="1600" b="1" dirty="0">
                <a:solidFill>
                  <a:srgbClr val="00B050"/>
                </a:solidFill>
              </a:rPr>
              <a:t>        </a:t>
            </a:r>
            <a:r>
              <a:rPr lang="en-CA" sz="1600" b="1" dirty="0" err="1">
                <a:solidFill>
                  <a:srgbClr val="00B050"/>
                </a:solidFill>
              </a:rPr>
              <a:t>button.setOnAction</a:t>
            </a:r>
            <a:r>
              <a:rPr lang="en-CA" sz="1600" b="1" dirty="0">
                <a:solidFill>
                  <a:srgbClr val="00B050"/>
                </a:solidFill>
              </a:rPr>
              <a:t>( this::</a:t>
            </a:r>
            <a:r>
              <a:rPr lang="en-CA" sz="1600" b="1" dirty="0" err="1">
                <a:solidFill>
                  <a:srgbClr val="00B050"/>
                </a:solidFill>
              </a:rPr>
              <a:t>colorHandler</a:t>
            </a:r>
            <a:r>
              <a:rPr lang="en-CA" sz="1600" b="1" dirty="0">
                <a:solidFill>
                  <a:srgbClr val="00B050"/>
                </a:solidFill>
              </a:rPr>
              <a:t>);</a:t>
            </a:r>
          </a:p>
          <a:p>
            <a:r>
              <a:rPr lang="en-CA" sz="1600" dirty="0"/>
              <a:t>        // Show the stage</a:t>
            </a:r>
          </a:p>
          <a:p>
            <a:r>
              <a:rPr lang="en-CA" sz="1600" dirty="0"/>
              <a:t>        </a:t>
            </a:r>
            <a:r>
              <a:rPr lang="en-CA" sz="1600" dirty="0" err="1"/>
              <a:t>stage.show</a:t>
            </a:r>
            <a:r>
              <a:rPr lang="en-CA" sz="1600" dirty="0"/>
              <a:t>();</a:t>
            </a:r>
          </a:p>
          <a:p>
            <a:r>
              <a:rPr lang="en-CA" sz="1600" dirty="0"/>
              <a:t>    }</a:t>
            </a:r>
            <a:endParaRPr lang="en-CA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3DD61CE-CA0B-DB18-335C-37DFECB7C5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1040" y="4086001"/>
            <a:ext cx="2503199" cy="27719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A8A4286-60C6-1509-BF40-52606FC7EB96}"/>
              </a:ext>
            </a:extLst>
          </p:cNvPr>
          <p:cNvSpPr txBox="1"/>
          <p:nvPr/>
        </p:nvSpPr>
        <p:spPr>
          <a:xfrm>
            <a:off x="10183601" y="2323123"/>
            <a:ext cx="17958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>
                <a:solidFill>
                  <a:srgbClr val="7030A0"/>
                </a:solidFill>
              </a:rPr>
              <a:t>Be sure you can </a:t>
            </a:r>
          </a:p>
          <a:p>
            <a:r>
              <a:rPr lang="en-CA" b="1" dirty="0">
                <a:solidFill>
                  <a:srgbClr val="7030A0"/>
                </a:solidFill>
              </a:rPr>
              <a:t>write the code</a:t>
            </a:r>
          </a:p>
          <a:p>
            <a:r>
              <a:rPr lang="en-CA" b="1" dirty="0">
                <a:solidFill>
                  <a:srgbClr val="7030A0"/>
                </a:solidFill>
              </a:rPr>
              <a:t>shown in green.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5CE39D0-4D87-59A7-37FA-31450E33C7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9760" y="1803730"/>
            <a:ext cx="1447800" cy="50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9734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D482EE5-84F2-3050-5E03-BCFFE6B971F2}"/>
              </a:ext>
            </a:extLst>
          </p:cNvPr>
          <p:cNvSpPr txBox="1"/>
          <p:nvPr/>
        </p:nvSpPr>
        <p:spPr>
          <a:xfrm>
            <a:off x="822121" y="224734"/>
            <a:ext cx="64193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/>
              <a:t>11 -  Inheritance</a:t>
            </a:r>
          </a:p>
          <a:p>
            <a:endParaRPr lang="en-CA" sz="24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43A373A-8C21-87D2-0DB3-49DB0EC636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545" y="965792"/>
            <a:ext cx="11316802" cy="589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06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D482EE5-84F2-3050-5E03-BCFFE6B971F2}"/>
              </a:ext>
            </a:extLst>
          </p:cNvPr>
          <p:cNvSpPr txBox="1"/>
          <p:nvPr/>
        </p:nvSpPr>
        <p:spPr>
          <a:xfrm>
            <a:off x="822121" y="224734"/>
            <a:ext cx="64193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/>
              <a:t>11 -  Inheritance</a:t>
            </a:r>
          </a:p>
          <a:p>
            <a:endParaRPr lang="en-CA" sz="24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23775B2-79A1-1E7E-CF90-CA27D3E597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748" y="903249"/>
            <a:ext cx="11499251" cy="5954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5755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D482EE5-84F2-3050-5E03-BCFFE6B971F2}"/>
              </a:ext>
            </a:extLst>
          </p:cNvPr>
          <p:cNvSpPr txBox="1"/>
          <p:nvPr/>
        </p:nvSpPr>
        <p:spPr>
          <a:xfrm>
            <a:off x="822121" y="224734"/>
            <a:ext cx="64193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/>
              <a:t>11 -  Inheritance</a:t>
            </a:r>
          </a:p>
          <a:p>
            <a:endParaRPr lang="en-CA" sz="2400" b="1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D3A8EC1-3386-18C4-FBEC-ABAD27B511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740" y="881380"/>
            <a:ext cx="11482260" cy="5751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405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3B73626-9FF5-F86A-A7B8-DA5FE5BB0088}"/>
              </a:ext>
            </a:extLst>
          </p:cNvPr>
          <p:cNvSpPr txBox="1"/>
          <p:nvPr/>
        </p:nvSpPr>
        <p:spPr>
          <a:xfrm>
            <a:off x="1085862" y="2967335"/>
            <a:ext cx="609414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2800" b="1" dirty="0"/>
              <a:t>public class </a:t>
            </a:r>
            <a:r>
              <a:rPr lang="en-CA" sz="2800" b="1" dirty="0" err="1"/>
              <a:t>TandemBicycle</a:t>
            </a:r>
            <a:r>
              <a:rPr lang="en-CA" sz="2800" b="1" dirty="0"/>
              <a:t> </a:t>
            </a:r>
          </a:p>
          <a:p>
            <a:r>
              <a:rPr lang="en-CA" sz="2800" b="1" dirty="0"/>
              <a:t>{ </a:t>
            </a:r>
          </a:p>
          <a:p>
            <a:r>
              <a:rPr lang="en-CA" sz="2800" b="1" dirty="0"/>
              <a:t>     Rider r1, r2; </a:t>
            </a:r>
          </a:p>
          <a:p>
            <a:r>
              <a:rPr lang="en-CA" sz="2800" b="1" dirty="0"/>
              <a:t>}</a:t>
            </a:r>
          </a:p>
          <a:p>
            <a:endParaRPr lang="en-CA" sz="28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A7AA47A-C1C7-922F-90FD-4D79E0447B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7348" y="940177"/>
            <a:ext cx="4553585" cy="17718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7DC9D40-4FE2-19C6-121B-B7EBC5305016}"/>
              </a:ext>
            </a:extLst>
          </p:cNvPr>
          <p:cNvSpPr txBox="1"/>
          <p:nvPr/>
        </p:nvSpPr>
        <p:spPr>
          <a:xfrm>
            <a:off x="1353492" y="161696"/>
            <a:ext cx="4126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b="1" dirty="0"/>
              <a:t>IMPORTANT UML Notation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A222160-972F-EA9F-6812-2521C2A4066F}"/>
              </a:ext>
            </a:extLst>
          </p:cNvPr>
          <p:cNvSpPr txBox="1"/>
          <p:nvPr/>
        </p:nvSpPr>
        <p:spPr>
          <a:xfrm>
            <a:off x="6938848" y="3067696"/>
            <a:ext cx="609414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2800" b="1" dirty="0"/>
              <a:t> public class Rider {  </a:t>
            </a:r>
          </a:p>
          <a:p>
            <a:endParaRPr lang="en-CA" sz="2800" b="1" dirty="0"/>
          </a:p>
          <a:p>
            <a:r>
              <a:rPr lang="en-CA" sz="2800" b="1" dirty="0"/>
              <a:t> }</a:t>
            </a:r>
            <a:endParaRPr lang="en-CA" sz="1800" b="1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C773366-B3B2-4FEE-FCCE-CA6DA7922D92}"/>
              </a:ext>
            </a:extLst>
          </p:cNvPr>
          <p:cNvCxnSpPr/>
          <p:nvPr/>
        </p:nvCxnSpPr>
        <p:spPr>
          <a:xfrm flipV="1">
            <a:off x="2977376" y="1826125"/>
            <a:ext cx="3445726" cy="19340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009F5813-475A-0E02-EC66-2FD4E6A18510}"/>
              </a:ext>
            </a:extLst>
          </p:cNvPr>
          <p:cNvSpPr txBox="1"/>
          <p:nvPr/>
        </p:nvSpPr>
        <p:spPr>
          <a:xfrm>
            <a:off x="6094140" y="423306"/>
            <a:ext cx="53441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Read this as, “</a:t>
            </a:r>
            <a:r>
              <a:rPr lang="en-CA" sz="2400" b="1" dirty="0" err="1">
                <a:solidFill>
                  <a:srgbClr val="FF0000"/>
                </a:solidFill>
              </a:rPr>
              <a:t>TandemBicycle</a:t>
            </a:r>
            <a:r>
              <a:rPr lang="en-CA" sz="2400" b="1" dirty="0">
                <a:solidFill>
                  <a:srgbClr val="FF0000"/>
                </a:solidFill>
              </a:rPr>
              <a:t> has 2 Riders</a:t>
            </a:r>
            <a:r>
              <a:rPr lang="en-CA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13209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D482EE5-84F2-3050-5E03-BCFFE6B971F2}"/>
              </a:ext>
            </a:extLst>
          </p:cNvPr>
          <p:cNvSpPr txBox="1"/>
          <p:nvPr/>
        </p:nvSpPr>
        <p:spPr>
          <a:xfrm>
            <a:off x="822121" y="224734"/>
            <a:ext cx="64193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/>
              <a:t>11 -  Inheritance</a:t>
            </a:r>
          </a:p>
          <a:p>
            <a:endParaRPr lang="en-CA" sz="24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846D065-DF47-0EDF-A22B-299FE1EDB2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043" y="881381"/>
            <a:ext cx="11352381" cy="5876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8090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D482EE5-84F2-3050-5E03-BCFFE6B971F2}"/>
              </a:ext>
            </a:extLst>
          </p:cNvPr>
          <p:cNvSpPr txBox="1"/>
          <p:nvPr/>
        </p:nvSpPr>
        <p:spPr>
          <a:xfrm>
            <a:off x="822121" y="224734"/>
            <a:ext cx="64193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/>
              <a:t>11 -  Inheritance</a:t>
            </a:r>
          </a:p>
          <a:p>
            <a:endParaRPr lang="en-CA" sz="24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6F55F97-7F3A-5B1E-E4EB-8E47033297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212" y="868654"/>
            <a:ext cx="11477788" cy="5141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739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EA6DFDF-5BCA-E03E-E174-A224C36BE9D1}"/>
              </a:ext>
            </a:extLst>
          </p:cNvPr>
          <p:cNvSpPr txBox="1"/>
          <p:nvPr/>
        </p:nvSpPr>
        <p:spPr>
          <a:xfrm>
            <a:off x="1308683" y="377505"/>
            <a:ext cx="10743197" cy="28315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A" dirty="0"/>
          </a:p>
          <a:p>
            <a:pPr marL="514350" indent="-514350">
              <a:buAutoNum type="arabicPeriod" startAt="12"/>
            </a:pPr>
            <a:r>
              <a:rPr lang="en-CA" sz="3200" dirty="0"/>
              <a:t> Write the java code for a </a:t>
            </a:r>
            <a:r>
              <a:rPr lang="en-CA" sz="3200" b="1" i="1" dirty="0" err="1">
                <a:solidFill>
                  <a:srgbClr val="00B050"/>
                </a:solidFill>
              </a:rPr>
              <a:t>setRadius</a:t>
            </a:r>
            <a:r>
              <a:rPr lang="en-CA" sz="3200" b="1" i="1" dirty="0">
                <a:solidFill>
                  <a:srgbClr val="00B050"/>
                </a:solidFill>
              </a:rPr>
              <a:t>(int radius) </a:t>
            </a:r>
            <a:r>
              <a:rPr lang="en-CA" sz="3200" dirty="0"/>
              <a:t>method </a:t>
            </a:r>
          </a:p>
          <a:p>
            <a:r>
              <a:rPr lang="en-CA" sz="3200" dirty="0"/>
              <a:t>Which accepts only a POSITIVE integer value greater than </a:t>
            </a:r>
          </a:p>
          <a:p>
            <a:r>
              <a:rPr lang="en-CA" sz="3200" dirty="0"/>
              <a:t>ZERO for the radius.   If the radius supplied is less than </a:t>
            </a:r>
          </a:p>
          <a:p>
            <a:r>
              <a:rPr lang="en-CA" sz="3200" dirty="0"/>
              <a:t>or equal to 0, throw an </a:t>
            </a:r>
            <a:r>
              <a:rPr lang="en-CA" sz="3200" u="sng" dirty="0" err="1">
                <a:solidFill>
                  <a:srgbClr val="7030A0"/>
                </a:solidFill>
              </a:rPr>
              <a:t>BadRadiusException</a:t>
            </a:r>
            <a:r>
              <a:rPr lang="en-CA" sz="3200" dirty="0"/>
              <a:t> with a message, </a:t>
            </a:r>
          </a:p>
          <a:p>
            <a:r>
              <a:rPr lang="en-CA" sz="3200" dirty="0"/>
              <a:t>"Radius must be &gt;= 0"</a:t>
            </a:r>
          </a:p>
        </p:txBody>
      </p:sp>
    </p:spTree>
    <p:extLst>
      <p:ext uri="{BB962C8B-B14F-4D97-AF65-F5344CB8AC3E}">
        <p14:creationId xmlns:p14="http://schemas.microsoft.com/office/powerpoint/2010/main" val="29968764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EA6DFDF-5BCA-E03E-E174-A224C36BE9D1}"/>
              </a:ext>
            </a:extLst>
          </p:cNvPr>
          <p:cNvSpPr txBox="1"/>
          <p:nvPr/>
        </p:nvSpPr>
        <p:spPr>
          <a:xfrm>
            <a:off x="1308683" y="377505"/>
            <a:ext cx="10743197" cy="28315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A" dirty="0"/>
          </a:p>
          <a:p>
            <a:pPr marL="514350" indent="-514350">
              <a:buAutoNum type="arabicPeriod" startAt="12"/>
            </a:pPr>
            <a:r>
              <a:rPr lang="en-CA" sz="3200" dirty="0"/>
              <a:t> Write the java code for a </a:t>
            </a:r>
            <a:r>
              <a:rPr lang="en-CA" sz="3200" b="1" i="1" dirty="0" err="1">
                <a:solidFill>
                  <a:srgbClr val="00B050"/>
                </a:solidFill>
              </a:rPr>
              <a:t>setRadius</a:t>
            </a:r>
            <a:r>
              <a:rPr lang="en-CA" sz="3200" b="1" i="1" dirty="0">
                <a:solidFill>
                  <a:srgbClr val="00B050"/>
                </a:solidFill>
              </a:rPr>
              <a:t>(int radius) </a:t>
            </a:r>
            <a:r>
              <a:rPr lang="en-CA" sz="3200" dirty="0"/>
              <a:t>method </a:t>
            </a:r>
          </a:p>
          <a:p>
            <a:r>
              <a:rPr lang="en-CA" sz="3200" dirty="0"/>
              <a:t>Which accepts only a POSITIVE integer value greater than </a:t>
            </a:r>
          </a:p>
          <a:p>
            <a:r>
              <a:rPr lang="en-CA" sz="3200" dirty="0"/>
              <a:t>ZERO for the radius.   If the radius supplied is less than </a:t>
            </a:r>
          </a:p>
          <a:p>
            <a:r>
              <a:rPr lang="en-CA" sz="3200" dirty="0"/>
              <a:t>or equal to 0, throw an </a:t>
            </a:r>
            <a:r>
              <a:rPr lang="en-CA" sz="3200" u="sng" dirty="0" err="1">
                <a:solidFill>
                  <a:srgbClr val="7030A0"/>
                </a:solidFill>
              </a:rPr>
              <a:t>BadRadiusException</a:t>
            </a:r>
            <a:r>
              <a:rPr lang="en-CA" sz="3200" dirty="0"/>
              <a:t> with a message, </a:t>
            </a:r>
          </a:p>
          <a:p>
            <a:r>
              <a:rPr lang="en-CA" sz="3200" dirty="0"/>
              <a:t>"Radius must be &gt;= 0"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C9C415-B681-FDF5-6A7D-8A6A68D922B6}"/>
              </a:ext>
            </a:extLst>
          </p:cNvPr>
          <p:cNvSpPr txBox="1"/>
          <p:nvPr/>
        </p:nvSpPr>
        <p:spPr>
          <a:xfrm>
            <a:off x="1543574" y="3514987"/>
            <a:ext cx="825706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>
                <a:solidFill>
                  <a:srgbClr val="FF0000"/>
                </a:solidFill>
              </a:rPr>
              <a:t>public void </a:t>
            </a:r>
            <a:r>
              <a:rPr lang="en-CA" sz="2400" b="1" dirty="0" err="1">
                <a:solidFill>
                  <a:srgbClr val="FF0000"/>
                </a:solidFill>
              </a:rPr>
              <a:t>setRadius</a:t>
            </a:r>
            <a:r>
              <a:rPr lang="en-CA" sz="2400" b="1" dirty="0">
                <a:solidFill>
                  <a:srgbClr val="FF0000"/>
                </a:solidFill>
              </a:rPr>
              <a:t>(int radius) </a:t>
            </a:r>
          </a:p>
          <a:p>
            <a:r>
              <a:rPr lang="en-CA" sz="2400" b="1" dirty="0">
                <a:solidFill>
                  <a:srgbClr val="FF0000"/>
                </a:solidFill>
              </a:rPr>
              <a:t>{</a:t>
            </a:r>
          </a:p>
          <a:p>
            <a:r>
              <a:rPr lang="en-CA" sz="2400" b="1" dirty="0">
                <a:solidFill>
                  <a:srgbClr val="FF0000"/>
                </a:solidFill>
              </a:rPr>
              <a:t>     if (radius &lt;= 0) {</a:t>
            </a:r>
          </a:p>
          <a:p>
            <a:r>
              <a:rPr lang="en-CA" sz="2400" b="1" dirty="0">
                <a:solidFill>
                  <a:srgbClr val="FF0000"/>
                </a:solidFill>
              </a:rPr>
              <a:t>           throw new </a:t>
            </a:r>
            <a:r>
              <a:rPr lang="en-CA" sz="2400" b="1" dirty="0" err="1">
                <a:solidFill>
                  <a:srgbClr val="FF0000"/>
                </a:solidFill>
              </a:rPr>
              <a:t>BadRadiusException</a:t>
            </a:r>
            <a:r>
              <a:rPr lang="en-CA" sz="2400" b="1" dirty="0">
                <a:solidFill>
                  <a:srgbClr val="FF0000"/>
                </a:solidFill>
              </a:rPr>
              <a:t>(“Radius must be &gt;= 0”)</a:t>
            </a:r>
          </a:p>
          <a:p>
            <a:r>
              <a:rPr lang="en-CA" sz="2400" b="1" dirty="0">
                <a:solidFill>
                  <a:srgbClr val="FF0000"/>
                </a:solidFill>
              </a:rPr>
              <a:t>           </a:t>
            </a:r>
            <a:r>
              <a:rPr lang="en-CA" sz="2400" b="1" dirty="0" err="1">
                <a:solidFill>
                  <a:srgbClr val="FF0000"/>
                </a:solidFill>
              </a:rPr>
              <a:t>this.radius</a:t>
            </a:r>
            <a:r>
              <a:rPr lang="en-CA" sz="2400" b="1" dirty="0">
                <a:solidFill>
                  <a:srgbClr val="FF0000"/>
                </a:solidFill>
              </a:rPr>
              <a:t> = radius;</a:t>
            </a:r>
          </a:p>
          <a:p>
            <a:r>
              <a:rPr lang="en-CA" sz="2400" b="1">
                <a:solidFill>
                  <a:srgbClr val="FF0000"/>
                </a:solidFill>
              </a:rPr>
              <a:t>     }</a:t>
            </a:r>
            <a:endParaRPr lang="en-CA" sz="2400" b="1" dirty="0">
              <a:solidFill>
                <a:srgbClr val="FF0000"/>
              </a:solidFill>
            </a:endParaRPr>
          </a:p>
          <a:p>
            <a:r>
              <a:rPr lang="en-CA" sz="2400" b="1" dirty="0">
                <a:solidFill>
                  <a:srgbClr val="FF0000"/>
                </a:solidFill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10216859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FA0BA-4F63-A8AE-E689-BCD524FA6837}"/>
              </a:ext>
            </a:extLst>
          </p:cNvPr>
          <p:cNvSpPr txBox="1"/>
          <p:nvPr/>
        </p:nvSpPr>
        <p:spPr>
          <a:xfrm>
            <a:off x="794680" y="568883"/>
            <a:ext cx="11058861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A" dirty="0"/>
          </a:p>
          <a:p>
            <a:r>
              <a:rPr lang="en-CA" sz="2400" dirty="0"/>
              <a:t>13. Write a main program which uses the Scanner to ask the user for his/her age.    </a:t>
            </a:r>
          </a:p>
          <a:p>
            <a:r>
              <a:rPr lang="en-CA" sz="2400" dirty="0"/>
              <a:t>Store the age received in a integer variable called, age.   If the user enters a string  </a:t>
            </a:r>
          </a:p>
          <a:p>
            <a:r>
              <a:rPr lang="en-CA" sz="2400" dirty="0"/>
              <a:t>instead for the age, assign the age to 0 and output an appropriate error message </a:t>
            </a:r>
          </a:p>
          <a:p>
            <a:r>
              <a:rPr lang="en-CA" sz="2400" dirty="0"/>
              <a:t>to the terminal window. .      (use  </a:t>
            </a:r>
            <a:r>
              <a:rPr lang="en-CA" sz="2400" dirty="0" err="1"/>
              <a:t>InputMismatchException</a:t>
            </a:r>
            <a:r>
              <a:rPr lang="en-CA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706223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FA0BA-4F63-A8AE-E689-BCD524FA6837}"/>
              </a:ext>
            </a:extLst>
          </p:cNvPr>
          <p:cNvSpPr txBox="1"/>
          <p:nvPr/>
        </p:nvSpPr>
        <p:spPr>
          <a:xfrm>
            <a:off x="803069" y="73933"/>
            <a:ext cx="11058861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A" dirty="0"/>
          </a:p>
          <a:p>
            <a:r>
              <a:rPr lang="en-CA" sz="2400" dirty="0"/>
              <a:t>13. Write a main program which uses the Scanner to ask the user for his/her age.    </a:t>
            </a:r>
          </a:p>
          <a:p>
            <a:r>
              <a:rPr lang="en-CA" sz="2400" dirty="0"/>
              <a:t>Store the age received in a integer variable called, age.   If the user enters a string  </a:t>
            </a:r>
          </a:p>
          <a:p>
            <a:r>
              <a:rPr lang="en-CA" sz="2400" dirty="0"/>
              <a:t>instead for the age, assign the age to 0 and output an appropriate error message </a:t>
            </a:r>
          </a:p>
          <a:p>
            <a:r>
              <a:rPr lang="en-CA" sz="2400" dirty="0"/>
              <a:t>to the terminal window.      (use  </a:t>
            </a:r>
            <a:r>
              <a:rPr lang="en-CA" sz="2400" dirty="0" err="1"/>
              <a:t>InputMismatchException</a:t>
            </a:r>
            <a:r>
              <a:rPr lang="en-CA" sz="2400" dirty="0"/>
              <a:t>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74BE9C2-B916-294F-1663-85F258AA7389}"/>
              </a:ext>
            </a:extLst>
          </p:cNvPr>
          <p:cNvSpPr txBox="1"/>
          <p:nvPr/>
        </p:nvSpPr>
        <p:spPr>
          <a:xfrm>
            <a:off x="2710138" y="2376304"/>
            <a:ext cx="5272469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>
                <a:solidFill>
                  <a:srgbClr val="FF0000"/>
                </a:solidFill>
              </a:rPr>
              <a:t>public static void main(String [ ] </a:t>
            </a:r>
            <a:r>
              <a:rPr lang="en-CA" b="1" dirty="0" err="1">
                <a:solidFill>
                  <a:srgbClr val="FF0000"/>
                </a:solidFill>
              </a:rPr>
              <a:t>args</a:t>
            </a:r>
            <a:r>
              <a:rPr lang="en-CA" b="1" dirty="0">
                <a:solidFill>
                  <a:srgbClr val="FF0000"/>
                </a:solidFill>
              </a:rPr>
              <a:t>) {</a:t>
            </a:r>
          </a:p>
          <a:p>
            <a:pPr lvl="1"/>
            <a:r>
              <a:rPr lang="en-CA" b="1" dirty="0">
                <a:solidFill>
                  <a:srgbClr val="FF0000"/>
                </a:solidFill>
              </a:rPr>
              <a:t>int age = 0;</a:t>
            </a:r>
          </a:p>
          <a:p>
            <a:pPr lvl="1"/>
            <a:r>
              <a:rPr lang="en-CA" b="1" dirty="0">
                <a:solidFill>
                  <a:srgbClr val="FF0000"/>
                </a:solidFill>
              </a:rPr>
              <a:t>Scanner </a:t>
            </a:r>
            <a:r>
              <a:rPr lang="en-CA" b="1" dirty="0" err="1">
                <a:solidFill>
                  <a:srgbClr val="FF0000"/>
                </a:solidFill>
              </a:rPr>
              <a:t>keybd</a:t>
            </a:r>
            <a:r>
              <a:rPr lang="en-CA" b="1" dirty="0">
                <a:solidFill>
                  <a:srgbClr val="FF0000"/>
                </a:solidFill>
              </a:rPr>
              <a:t> = new Scanner(System.in);</a:t>
            </a:r>
          </a:p>
          <a:p>
            <a:pPr lvl="1"/>
            <a:r>
              <a:rPr lang="en-CA" b="1" dirty="0">
                <a:solidFill>
                  <a:srgbClr val="FF0000"/>
                </a:solidFill>
              </a:rPr>
              <a:t>try</a:t>
            </a:r>
          </a:p>
          <a:p>
            <a:pPr lvl="1"/>
            <a:r>
              <a:rPr lang="en-CA" b="1" dirty="0">
                <a:solidFill>
                  <a:srgbClr val="FF0000"/>
                </a:solidFill>
              </a:rPr>
              <a:t>{</a:t>
            </a:r>
          </a:p>
          <a:p>
            <a:pPr lvl="1"/>
            <a:r>
              <a:rPr lang="en-CA" b="1" dirty="0">
                <a:solidFill>
                  <a:srgbClr val="FF0000"/>
                </a:solidFill>
              </a:rPr>
              <a:t>   age = </a:t>
            </a:r>
            <a:r>
              <a:rPr lang="en-CA" b="1" dirty="0" err="1">
                <a:solidFill>
                  <a:srgbClr val="FF0000"/>
                </a:solidFill>
              </a:rPr>
              <a:t>keybd.nextInt</a:t>
            </a:r>
            <a:r>
              <a:rPr lang="en-CA" b="1" dirty="0">
                <a:solidFill>
                  <a:srgbClr val="FF0000"/>
                </a:solidFill>
              </a:rPr>
              <a:t>( )</a:t>
            </a:r>
            <a:br>
              <a:rPr lang="en-CA" b="1" dirty="0">
                <a:solidFill>
                  <a:srgbClr val="FF0000"/>
                </a:solidFill>
              </a:rPr>
            </a:br>
            <a:r>
              <a:rPr lang="en-CA" b="1" dirty="0">
                <a:solidFill>
                  <a:srgbClr val="FF0000"/>
                </a:solidFill>
              </a:rPr>
              <a:t>   </a:t>
            </a:r>
            <a:r>
              <a:rPr lang="en-CA" b="1" dirty="0" err="1">
                <a:solidFill>
                  <a:srgbClr val="FF0000"/>
                </a:solidFill>
              </a:rPr>
              <a:t>keybd.nextLine</a:t>
            </a:r>
            <a:r>
              <a:rPr lang="en-CA" b="1" dirty="0">
                <a:solidFill>
                  <a:srgbClr val="FF0000"/>
                </a:solidFill>
              </a:rPr>
              <a:t>(); //clear the line</a:t>
            </a:r>
          </a:p>
          <a:p>
            <a:pPr lvl="1"/>
            <a:r>
              <a:rPr lang="en-CA" b="1" dirty="0">
                <a:solidFill>
                  <a:srgbClr val="FF0000"/>
                </a:solidFill>
              </a:rPr>
              <a:t>}</a:t>
            </a:r>
          </a:p>
          <a:p>
            <a:pPr lvl="1"/>
            <a:r>
              <a:rPr lang="en-CA" b="1" dirty="0">
                <a:solidFill>
                  <a:srgbClr val="FF0000"/>
                </a:solidFill>
              </a:rPr>
              <a:t>catch ( </a:t>
            </a:r>
            <a:r>
              <a:rPr lang="en-CA" b="1" dirty="0" err="1">
                <a:solidFill>
                  <a:srgbClr val="FF0000"/>
                </a:solidFill>
              </a:rPr>
              <a:t>InputMisMatchException</a:t>
            </a:r>
            <a:r>
              <a:rPr lang="en-CA" b="1" dirty="0">
                <a:solidFill>
                  <a:srgbClr val="FF0000"/>
                </a:solidFill>
              </a:rPr>
              <a:t> e ) </a:t>
            </a:r>
          </a:p>
          <a:p>
            <a:pPr lvl="1"/>
            <a:r>
              <a:rPr lang="en-CA" b="1" dirty="0">
                <a:solidFill>
                  <a:srgbClr val="FF0000"/>
                </a:solidFill>
              </a:rPr>
              <a:t>{</a:t>
            </a:r>
          </a:p>
          <a:p>
            <a:pPr lvl="1"/>
            <a:r>
              <a:rPr lang="en-CA" b="1" dirty="0">
                <a:solidFill>
                  <a:srgbClr val="FF0000"/>
                </a:solidFill>
              </a:rPr>
              <a:t>   </a:t>
            </a:r>
            <a:r>
              <a:rPr lang="en-CA" b="1" dirty="0" err="1">
                <a:solidFill>
                  <a:srgbClr val="FF0000"/>
                </a:solidFill>
              </a:rPr>
              <a:t>System.out.println</a:t>
            </a:r>
            <a:r>
              <a:rPr lang="en-CA" b="1" dirty="0">
                <a:solidFill>
                  <a:srgbClr val="FF0000"/>
                </a:solidFill>
              </a:rPr>
              <a:t>(“Error: age must be &gt;= 0”);</a:t>
            </a:r>
          </a:p>
          <a:p>
            <a:pPr lvl="1"/>
            <a:r>
              <a:rPr lang="en-CA" b="1" dirty="0">
                <a:solidFill>
                  <a:srgbClr val="FF0000"/>
                </a:solidFill>
              </a:rPr>
              <a:t>   age = 0;</a:t>
            </a:r>
          </a:p>
          <a:p>
            <a:pPr lvl="1"/>
            <a:r>
              <a:rPr lang="en-CA" b="1" dirty="0">
                <a:solidFill>
                  <a:srgbClr val="FF0000"/>
                </a:solidFill>
              </a:rPr>
              <a:t>} </a:t>
            </a:r>
          </a:p>
          <a:p>
            <a:endParaRPr lang="en-CA" b="1" dirty="0">
              <a:solidFill>
                <a:srgbClr val="FF0000"/>
              </a:solidFill>
            </a:endParaRPr>
          </a:p>
          <a:p>
            <a:r>
              <a:rPr lang="en-CA" b="1" dirty="0">
                <a:solidFill>
                  <a:srgbClr val="FF000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308979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59F1ED7-0D3A-FFA1-1935-98CA3045358E}"/>
              </a:ext>
            </a:extLst>
          </p:cNvPr>
          <p:cNvSpPr txBox="1"/>
          <p:nvPr/>
        </p:nvSpPr>
        <p:spPr>
          <a:xfrm>
            <a:off x="931178" y="151002"/>
            <a:ext cx="1054622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 startAt="14"/>
            </a:pPr>
            <a:r>
              <a:rPr lang="en-CA" dirty="0"/>
              <a:t>Write code that will create an array of 1000 Counter objects called, </a:t>
            </a:r>
            <a:r>
              <a:rPr lang="en-CA" dirty="0" err="1"/>
              <a:t>myCounters</a:t>
            </a:r>
            <a:r>
              <a:rPr lang="en-CA" dirty="0"/>
              <a:t>.  Next, increment each</a:t>
            </a:r>
          </a:p>
          <a:p>
            <a:r>
              <a:rPr lang="en-CA" dirty="0"/>
              <a:t>counter by a random integer between 0 and 100 inclusive.  Then, display the current count of each counter</a:t>
            </a:r>
          </a:p>
          <a:p>
            <a:r>
              <a:rPr lang="en-CA" dirty="0"/>
              <a:t>using an enhanced for loop.    IMPORTANT:  you may </a:t>
            </a:r>
            <a:r>
              <a:rPr lang="en-CA" b="1" u="sng" dirty="0"/>
              <a:t>NOT</a:t>
            </a:r>
            <a:r>
              <a:rPr lang="en-CA" dirty="0"/>
              <a:t> add or change the Counter class in anyway!</a:t>
            </a:r>
          </a:p>
          <a:p>
            <a:endParaRPr lang="en-CA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6695BC9-1553-3DEC-1475-D25B5A1AB3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5377" y="1115726"/>
            <a:ext cx="2857899" cy="326753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B5450DA-AB08-2330-6113-BAA02B5596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8038" y="1115726"/>
            <a:ext cx="6754168" cy="1686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9180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59F1ED7-0D3A-FFA1-1935-98CA3045358E}"/>
              </a:ext>
            </a:extLst>
          </p:cNvPr>
          <p:cNvSpPr txBox="1"/>
          <p:nvPr/>
        </p:nvSpPr>
        <p:spPr>
          <a:xfrm>
            <a:off x="931178" y="151002"/>
            <a:ext cx="1054622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 startAt="14"/>
            </a:pPr>
            <a:r>
              <a:rPr lang="en-CA" dirty="0"/>
              <a:t>Write code that will create an array of 1000 Counter objects called, </a:t>
            </a:r>
            <a:r>
              <a:rPr lang="en-CA" dirty="0" err="1"/>
              <a:t>myCounters</a:t>
            </a:r>
            <a:r>
              <a:rPr lang="en-CA" dirty="0"/>
              <a:t>.  Next, increment each</a:t>
            </a:r>
          </a:p>
          <a:p>
            <a:r>
              <a:rPr lang="en-CA" dirty="0"/>
              <a:t>counter by a random integer between 0 and 100 inclusive.  Then, display the current count of each counter</a:t>
            </a:r>
          </a:p>
          <a:p>
            <a:r>
              <a:rPr lang="en-CA" dirty="0"/>
              <a:t>using an enhanced for loop.    IMPORTANT:  you may </a:t>
            </a:r>
            <a:r>
              <a:rPr lang="en-CA" b="1" u="sng" dirty="0"/>
              <a:t>NOT</a:t>
            </a:r>
            <a:r>
              <a:rPr lang="en-CA" dirty="0"/>
              <a:t> add or change the Counter class in anyway!</a:t>
            </a:r>
          </a:p>
          <a:p>
            <a:endParaRPr lang="en-CA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6695BC9-1553-3DEC-1475-D25B5A1AB3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5377" y="1115726"/>
            <a:ext cx="2857899" cy="326753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3F8FBE3-E6A2-5296-17DF-57477B2A9C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6457" y="1424853"/>
            <a:ext cx="6563641" cy="5115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7409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6AB556-08B0-0C70-58E2-ABC852AB76FE}"/>
              </a:ext>
            </a:extLst>
          </p:cNvPr>
          <p:cNvSpPr txBox="1"/>
          <p:nvPr/>
        </p:nvSpPr>
        <p:spPr>
          <a:xfrm>
            <a:off x="755779" y="671804"/>
            <a:ext cx="1079398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 startAt="15"/>
            </a:pPr>
            <a:r>
              <a:rPr lang="en-CA" sz="3200" dirty="0"/>
              <a:t>  Write a INTERFACE class which demands that all classes </a:t>
            </a:r>
          </a:p>
          <a:p>
            <a:r>
              <a:rPr lang="en-CA" sz="3200" dirty="0"/>
              <a:t>compliant have a</a:t>
            </a:r>
            <a:br>
              <a:rPr lang="en-CA" sz="3200" dirty="0"/>
            </a:br>
            <a:r>
              <a:rPr lang="en-CA" sz="3200" dirty="0"/>
              <a:t>                                       </a:t>
            </a:r>
            <a:r>
              <a:rPr lang="en-CA" sz="3200" dirty="0" err="1"/>
              <a:t>getArea</a:t>
            </a:r>
            <a:r>
              <a:rPr lang="en-CA" sz="3200" dirty="0"/>
              <a:t>() method.</a:t>
            </a:r>
          </a:p>
        </p:txBody>
      </p:sp>
    </p:spTree>
    <p:extLst>
      <p:ext uri="{BB962C8B-B14F-4D97-AF65-F5344CB8AC3E}">
        <p14:creationId xmlns:p14="http://schemas.microsoft.com/office/powerpoint/2010/main" val="92254092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6AB556-08B0-0C70-58E2-ABC852AB76FE}"/>
              </a:ext>
            </a:extLst>
          </p:cNvPr>
          <p:cNvSpPr txBox="1"/>
          <p:nvPr/>
        </p:nvSpPr>
        <p:spPr>
          <a:xfrm>
            <a:off x="755779" y="671804"/>
            <a:ext cx="105887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 startAt="15"/>
            </a:pPr>
            <a:r>
              <a:rPr lang="en-CA" sz="3200" dirty="0"/>
              <a:t>Write a INTERFACE class which demands that all classes </a:t>
            </a:r>
          </a:p>
          <a:p>
            <a:r>
              <a:rPr lang="en-CA" sz="3200" dirty="0"/>
              <a:t>compliant have a </a:t>
            </a:r>
            <a:br>
              <a:rPr lang="en-CA" sz="3200" dirty="0"/>
            </a:br>
            <a:r>
              <a:rPr lang="en-CA" sz="3200" dirty="0"/>
              <a:t>                                      </a:t>
            </a:r>
            <a:r>
              <a:rPr lang="en-CA" sz="3200" dirty="0" err="1"/>
              <a:t>getArea</a:t>
            </a:r>
            <a:r>
              <a:rPr lang="en-CA" sz="3200" dirty="0"/>
              <a:t>() method.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84C789-4390-91BF-4FC9-89D1F90E3C4F}"/>
              </a:ext>
            </a:extLst>
          </p:cNvPr>
          <p:cNvSpPr txBox="1"/>
          <p:nvPr/>
        </p:nvSpPr>
        <p:spPr>
          <a:xfrm>
            <a:off x="2789852" y="2897155"/>
            <a:ext cx="6743897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b="1" dirty="0">
                <a:solidFill>
                  <a:srgbClr val="FF0000"/>
                </a:solidFill>
              </a:rPr>
              <a:t>public interface </a:t>
            </a:r>
            <a:r>
              <a:rPr lang="en-CA" sz="3600" b="1" dirty="0" err="1">
                <a:solidFill>
                  <a:srgbClr val="FF0000"/>
                </a:solidFill>
              </a:rPr>
              <a:t>measureable</a:t>
            </a:r>
            <a:r>
              <a:rPr lang="en-CA" sz="3600" b="1" dirty="0">
                <a:solidFill>
                  <a:srgbClr val="FF0000"/>
                </a:solidFill>
              </a:rPr>
              <a:t> (  ) {</a:t>
            </a:r>
          </a:p>
          <a:p>
            <a:endParaRPr lang="en-CA" sz="3600" b="1" dirty="0">
              <a:solidFill>
                <a:srgbClr val="FF0000"/>
              </a:solidFill>
            </a:endParaRPr>
          </a:p>
          <a:p>
            <a:r>
              <a:rPr lang="en-CA" sz="3600" b="1" dirty="0">
                <a:solidFill>
                  <a:srgbClr val="FF0000"/>
                </a:solidFill>
              </a:rPr>
              <a:t>	public double </a:t>
            </a:r>
            <a:r>
              <a:rPr lang="en-CA" sz="3600" b="1" dirty="0" err="1">
                <a:solidFill>
                  <a:srgbClr val="FF0000"/>
                </a:solidFill>
              </a:rPr>
              <a:t>getArea</a:t>
            </a:r>
            <a:r>
              <a:rPr lang="en-CA" sz="3600" b="1" dirty="0">
                <a:solidFill>
                  <a:srgbClr val="FF0000"/>
                </a:solidFill>
              </a:rPr>
              <a:t>();</a:t>
            </a:r>
          </a:p>
          <a:p>
            <a:endParaRPr lang="en-CA" sz="3600" b="1" dirty="0">
              <a:solidFill>
                <a:srgbClr val="FF0000"/>
              </a:solidFill>
            </a:endParaRPr>
          </a:p>
          <a:p>
            <a:r>
              <a:rPr lang="en-CA" sz="3600" b="1" dirty="0">
                <a:solidFill>
                  <a:srgbClr val="FF0000"/>
                </a:solidFill>
              </a:rPr>
              <a:t>}</a:t>
            </a:r>
            <a:br>
              <a:rPr lang="en-CA" dirty="0"/>
            </a:b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866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D409462-A8E1-AF5A-D6FC-42D7FCFE8728}"/>
              </a:ext>
            </a:extLst>
          </p:cNvPr>
          <p:cNvSpPr txBox="1"/>
          <p:nvPr/>
        </p:nvSpPr>
        <p:spPr>
          <a:xfrm>
            <a:off x="768069" y="-1768"/>
            <a:ext cx="515846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/>
              <a:t>1.   Static Class Variables</a:t>
            </a:r>
          </a:p>
          <a:p>
            <a:endParaRPr lang="en-CA" dirty="0"/>
          </a:p>
          <a:p>
            <a:r>
              <a:rPr lang="en-CA" sz="2400" b="1" dirty="0"/>
              <a:t>What is output to the terminal screen?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18D101C-7292-C06F-CE2D-6FC4335DD1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5551" y="90511"/>
            <a:ext cx="4034736" cy="265826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C70C8D5-050B-6C24-48C0-A9F7A5546C02}"/>
              </a:ext>
            </a:extLst>
          </p:cNvPr>
          <p:cNvSpPr txBox="1"/>
          <p:nvPr/>
        </p:nvSpPr>
        <p:spPr>
          <a:xfrm>
            <a:off x="768069" y="1225689"/>
            <a:ext cx="609414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public class Locker</a:t>
            </a:r>
          </a:p>
          <a:p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{</a:t>
            </a:r>
          </a:p>
          <a:p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    private int </a:t>
            </a:r>
            <a:r>
              <a:rPr lang="en-CA" b="1" dirty="0" err="1">
                <a:solidFill>
                  <a:schemeClr val="accent5">
                    <a:lumMod val="75000"/>
                  </a:schemeClr>
                </a:solidFill>
              </a:rPr>
              <a:t>lockerNumber</a:t>
            </a:r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;</a:t>
            </a:r>
          </a:p>
          <a:p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    private static int </a:t>
            </a:r>
            <a:r>
              <a:rPr lang="en-CA" b="1" dirty="0" err="1">
                <a:solidFill>
                  <a:schemeClr val="accent5">
                    <a:lumMod val="75000"/>
                  </a:schemeClr>
                </a:solidFill>
              </a:rPr>
              <a:t>nextId</a:t>
            </a:r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;</a:t>
            </a:r>
          </a:p>
          <a:p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    </a:t>
            </a:r>
          </a:p>
          <a:p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    public Locker()</a:t>
            </a:r>
          </a:p>
          <a:p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    {</a:t>
            </a:r>
          </a:p>
          <a:p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        if (</a:t>
            </a:r>
            <a:r>
              <a:rPr lang="en-CA" b="1" dirty="0" err="1">
                <a:solidFill>
                  <a:schemeClr val="accent5">
                    <a:lumMod val="75000"/>
                  </a:schemeClr>
                </a:solidFill>
              </a:rPr>
              <a:t>nextId</a:t>
            </a:r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 &lt;= 0)</a:t>
            </a:r>
          </a:p>
          <a:p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           </a:t>
            </a:r>
            <a:r>
              <a:rPr lang="en-CA" b="1" dirty="0" err="1">
                <a:solidFill>
                  <a:schemeClr val="accent5">
                    <a:lumMod val="75000"/>
                  </a:schemeClr>
                </a:solidFill>
              </a:rPr>
              <a:t>nextId</a:t>
            </a:r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 = 100;</a:t>
            </a:r>
          </a:p>
          <a:p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        else</a:t>
            </a:r>
          </a:p>
          <a:p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           </a:t>
            </a:r>
            <a:r>
              <a:rPr lang="en-CA" b="1" dirty="0" err="1">
                <a:solidFill>
                  <a:schemeClr val="accent5">
                    <a:lumMod val="75000"/>
                  </a:schemeClr>
                </a:solidFill>
              </a:rPr>
              <a:t>nextId</a:t>
            </a:r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++;</a:t>
            </a:r>
          </a:p>
          <a:p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           </a:t>
            </a:r>
          </a:p>
          <a:p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        </a:t>
            </a:r>
            <a:r>
              <a:rPr lang="en-CA" b="1" dirty="0" err="1">
                <a:solidFill>
                  <a:schemeClr val="accent5">
                    <a:lumMod val="75000"/>
                  </a:schemeClr>
                </a:solidFill>
              </a:rPr>
              <a:t>lockerNumber</a:t>
            </a:r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 = </a:t>
            </a:r>
            <a:r>
              <a:rPr lang="en-CA" b="1" dirty="0" err="1">
                <a:solidFill>
                  <a:schemeClr val="accent5">
                    <a:lumMod val="75000"/>
                  </a:schemeClr>
                </a:solidFill>
              </a:rPr>
              <a:t>nextId</a:t>
            </a:r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;</a:t>
            </a:r>
          </a:p>
          <a:p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    }</a:t>
            </a:r>
          </a:p>
          <a:p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    </a:t>
            </a:r>
          </a:p>
          <a:p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    </a:t>
            </a:r>
          </a:p>
          <a:p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    public String </a:t>
            </a:r>
            <a:r>
              <a:rPr lang="en-CA" b="1" dirty="0" err="1">
                <a:solidFill>
                  <a:schemeClr val="accent5">
                    <a:lumMod val="75000"/>
                  </a:schemeClr>
                </a:solidFill>
              </a:rPr>
              <a:t>toString</a:t>
            </a:r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() {</a:t>
            </a:r>
          </a:p>
          <a:p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        return </a:t>
            </a:r>
            <a:r>
              <a:rPr lang="en-CA" b="1" dirty="0" err="1">
                <a:solidFill>
                  <a:schemeClr val="accent5">
                    <a:lumMod val="75000"/>
                  </a:schemeClr>
                </a:solidFill>
              </a:rPr>
              <a:t>String.format</a:t>
            </a:r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("%d",</a:t>
            </a:r>
            <a:r>
              <a:rPr lang="en-CA" b="1" dirty="0" err="1">
                <a:solidFill>
                  <a:schemeClr val="accent5">
                    <a:lumMod val="75000"/>
                  </a:schemeClr>
                </a:solidFill>
              </a:rPr>
              <a:t>lockerNumber</a:t>
            </a:r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);</a:t>
            </a:r>
          </a:p>
          <a:p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    }</a:t>
            </a:r>
          </a:p>
          <a:p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96D5F8-11FA-546E-E965-D2783ABED3F6}"/>
              </a:ext>
            </a:extLst>
          </p:cNvPr>
          <p:cNvSpPr txBox="1"/>
          <p:nvPr/>
        </p:nvSpPr>
        <p:spPr>
          <a:xfrm>
            <a:off x="7537704" y="2914919"/>
            <a:ext cx="429043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b="1" dirty="0">
                <a:solidFill>
                  <a:srgbClr val="FF0000"/>
                </a:solidFill>
              </a:rPr>
              <a:t>public class </a:t>
            </a:r>
            <a:r>
              <a:rPr lang="en-CA" b="1" dirty="0" err="1">
                <a:solidFill>
                  <a:srgbClr val="FF0000"/>
                </a:solidFill>
              </a:rPr>
              <a:t>TestProgram</a:t>
            </a:r>
            <a:endParaRPr lang="en-CA" b="1" dirty="0">
              <a:solidFill>
                <a:srgbClr val="FF0000"/>
              </a:solidFill>
            </a:endParaRPr>
          </a:p>
          <a:p>
            <a:r>
              <a:rPr lang="en-CA" b="1" dirty="0">
                <a:solidFill>
                  <a:srgbClr val="FF0000"/>
                </a:solidFill>
              </a:rPr>
              <a:t>{</a:t>
            </a:r>
          </a:p>
          <a:p>
            <a:r>
              <a:rPr lang="en-CA" b="1" dirty="0">
                <a:solidFill>
                  <a:srgbClr val="FF0000"/>
                </a:solidFill>
              </a:rPr>
              <a:t>    public static void main(String[] </a:t>
            </a:r>
            <a:r>
              <a:rPr lang="en-CA" b="1" dirty="0" err="1">
                <a:solidFill>
                  <a:srgbClr val="FF0000"/>
                </a:solidFill>
              </a:rPr>
              <a:t>args</a:t>
            </a:r>
            <a:r>
              <a:rPr lang="en-CA" b="1" dirty="0">
                <a:solidFill>
                  <a:srgbClr val="FF0000"/>
                </a:solidFill>
              </a:rPr>
              <a:t>) {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Locker </a:t>
            </a:r>
            <a:r>
              <a:rPr lang="en-CA" b="1" dirty="0" err="1">
                <a:solidFill>
                  <a:srgbClr val="FF0000"/>
                </a:solidFill>
              </a:rPr>
              <a:t>a,b,c</a:t>
            </a:r>
            <a:r>
              <a:rPr lang="en-CA" b="1" dirty="0">
                <a:solidFill>
                  <a:srgbClr val="FF0000"/>
                </a:solidFill>
              </a:rPr>
              <a:t>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a = new Locker();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b = new Locker();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c = new Locker();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</a:t>
            </a:r>
            <a:r>
              <a:rPr lang="en-CA" b="1" dirty="0" err="1">
                <a:solidFill>
                  <a:srgbClr val="FF0000"/>
                </a:solidFill>
              </a:rPr>
              <a:t>System.out.println</a:t>
            </a:r>
            <a:r>
              <a:rPr lang="en-CA" b="1" dirty="0">
                <a:solidFill>
                  <a:srgbClr val="FF0000"/>
                </a:solidFill>
              </a:rPr>
              <a:t>(c);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}</a:t>
            </a:r>
          </a:p>
          <a:p>
            <a:r>
              <a:rPr lang="en-CA" b="1" dirty="0">
                <a:solidFill>
                  <a:srgbClr val="FF000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4042472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6AB556-08B0-0C70-58E2-ABC852AB76FE}"/>
              </a:ext>
            </a:extLst>
          </p:cNvPr>
          <p:cNvSpPr txBox="1"/>
          <p:nvPr/>
        </p:nvSpPr>
        <p:spPr>
          <a:xfrm>
            <a:off x="755779" y="671804"/>
            <a:ext cx="1058815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 startAt="16"/>
            </a:pPr>
            <a:r>
              <a:rPr lang="en-CA" sz="3200" dirty="0"/>
              <a:t>(following on from question 15),  give an example of </a:t>
            </a:r>
          </a:p>
          <a:p>
            <a:r>
              <a:rPr lang="en-CA" sz="3200" dirty="0"/>
              <a:t>the header line belonging to a class that obeys,  measurable</a:t>
            </a:r>
            <a:br>
              <a:rPr lang="en-CA" sz="3200" dirty="0"/>
            </a:br>
            <a:endParaRPr lang="en-CA" sz="3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84C789-4390-91BF-4FC9-89D1F90E3C4F}"/>
              </a:ext>
            </a:extLst>
          </p:cNvPr>
          <p:cNvSpPr txBox="1"/>
          <p:nvPr/>
        </p:nvSpPr>
        <p:spPr>
          <a:xfrm>
            <a:off x="2789852" y="2897155"/>
            <a:ext cx="6743897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b="1" dirty="0">
                <a:solidFill>
                  <a:srgbClr val="FF0000"/>
                </a:solidFill>
              </a:rPr>
              <a:t>public interface </a:t>
            </a:r>
            <a:r>
              <a:rPr lang="en-CA" sz="3600" b="1" dirty="0" err="1">
                <a:solidFill>
                  <a:srgbClr val="FF0000"/>
                </a:solidFill>
              </a:rPr>
              <a:t>measureable</a:t>
            </a:r>
            <a:r>
              <a:rPr lang="en-CA" sz="3600" b="1" dirty="0">
                <a:solidFill>
                  <a:srgbClr val="FF0000"/>
                </a:solidFill>
              </a:rPr>
              <a:t> (  ) {</a:t>
            </a:r>
          </a:p>
          <a:p>
            <a:endParaRPr lang="en-CA" sz="3600" b="1" dirty="0">
              <a:solidFill>
                <a:srgbClr val="FF0000"/>
              </a:solidFill>
            </a:endParaRPr>
          </a:p>
          <a:p>
            <a:r>
              <a:rPr lang="en-CA" sz="3600" b="1" dirty="0">
                <a:solidFill>
                  <a:srgbClr val="FF0000"/>
                </a:solidFill>
              </a:rPr>
              <a:t>	public double </a:t>
            </a:r>
            <a:r>
              <a:rPr lang="en-CA" sz="3600" b="1" dirty="0" err="1">
                <a:solidFill>
                  <a:srgbClr val="FF0000"/>
                </a:solidFill>
              </a:rPr>
              <a:t>getArea</a:t>
            </a:r>
            <a:r>
              <a:rPr lang="en-CA" sz="3600" b="1" dirty="0">
                <a:solidFill>
                  <a:srgbClr val="FF0000"/>
                </a:solidFill>
              </a:rPr>
              <a:t>();</a:t>
            </a:r>
          </a:p>
          <a:p>
            <a:endParaRPr lang="en-CA" sz="3600" b="1" dirty="0">
              <a:solidFill>
                <a:srgbClr val="FF0000"/>
              </a:solidFill>
            </a:endParaRPr>
          </a:p>
          <a:p>
            <a:r>
              <a:rPr lang="en-CA" sz="3600" b="1" dirty="0">
                <a:solidFill>
                  <a:srgbClr val="FF0000"/>
                </a:solidFill>
              </a:rPr>
              <a:t>}</a:t>
            </a:r>
            <a:br>
              <a:rPr lang="en-CA" dirty="0"/>
            </a:b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5875032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6AB556-08B0-0C70-58E2-ABC852AB76FE}"/>
              </a:ext>
            </a:extLst>
          </p:cNvPr>
          <p:cNvSpPr txBox="1"/>
          <p:nvPr/>
        </p:nvSpPr>
        <p:spPr>
          <a:xfrm>
            <a:off x="755779" y="671804"/>
            <a:ext cx="9779408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 startAt="16"/>
            </a:pPr>
            <a:r>
              <a:rPr lang="en-CA" sz="3200" dirty="0"/>
              <a:t>(following on from question 15),  give an example of </a:t>
            </a:r>
          </a:p>
          <a:p>
            <a:r>
              <a:rPr lang="en-CA" sz="3200" dirty="0"/>
              <a:t>the header line belonging to a Circle class that obeys,  </a:t>
            </a:r>
          </a:p>
          <a:p>
            <a:r>
              <a:rPr lang="en-CA" sz="3200" dirty="0"/>
              <a:t>measurable</a:t>
            </a:r>
            <a:br>
              <a:rPr lang="en-CA" sz="3200" dirty="0"/>
            </a:br>
            <a:endParaRPr lang="en-CA" sz="3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84C789-4390-91BF-4FC9-89D1F90E3C4F}"/>
              </a:ext>
            </a:extLst>
          </p:cNvPr>
          <p:cNvSpPr txBox="1"/>
          <p:nvPr/>
        </p:nvSpPr>
        <p:spPr>
          <a:xfrm>
            <a:off x="1978089" y="2733907"/>
            <a:ext cx="8756115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b="1" dirty="0">
                <a:solidFill>
                  <a:srgbClr val="FF0000"/>
                </a:solidFill>
              </a:rPr>
              <a:t>public class Circle implements measurable {</a:t>
            </a:r>
          </a:p>
          <a:p>
            <a:endParaRPr lang="en-CA" sz="3600" b="1" dirty="0">
              <a:solidFill>
                <a:srgbClr val="FF0000"/>
              </a:solidFill>
            </a:endParaRPr>
          </a:p>
          <a:p>
            <a:r>
              <a:rPr lang="en-CA" sz="3600" b="1" dirty="0">
                <a:solidFill>
                  <a:srgbClr val="FF0000"/>
                </a:solidFill>
              </a:rPr>
              <a:t>	//</a:t>
            </a:r>
            <a:r>
              <a:rPr lang="en-CA" sz="3600" b="1" dirty="0" err="1">
                <a:solidFill>
                  <a:srgbClr val="FF0000"/>
                </a:solidFill>
              </a:rPr>
              <a:t>etc</a:t>
            </a:r>
            <a:endParaRPr lang="en-CA" sz="3600" b="1" dirty="0">
              <a:solidFill>
                <a:srgbClr val="FF0000"/>
              </a:solidFill>
            </a:endParaRPr>
          </a:p>
          <a:p>
            <a:endParaRPr lang="en-CA" sz="3600" b="1" dirty="0">
              <a:solidFill>
                <a:srgbClr val="FF0000"/>
              </a:solidFill>
            </a:endParaRPr>
          </a:p>
          <a:p>
            <a:r>
              <a:rPr lang="en-CA" sz="3600" b="1" dirty="0">
                <a:solidFill>
                  <a:srgbClr val="FF0000"/>
                </a:solidFill>
              </a:rPr>
              <a:t>}</a:t>
            </a:r>
            <a:br>
              <a:rPr lang="en-CA" dirty="0"/>
            </a:b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88567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D409462-A8E1-AF5A-D6FC-42D7FCFE8728}"/>
              </a:ext>
            </a:extLst>
          </p:cNvPr>
          <p:cNvSpPr txBox="1"/>
          <p:nvPr/>
        </p:nvSpPr>
        <p:spPr>
          <a:xfrm>
            <a:off x="768069" y="0"/>
            <a:ext cx="515846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/>
              <a:t>1.   Static Class Variables</a:t>
            </a:r>
          </a:p>
          <a:p>
            <a:endParaRPr lang="en-CA" dirty="0"/>
          </a:p>
          <a:p>
            <a:r>
              <a:rPr lang="en-CA" sz="2400" b="1" dirty="0"/>
              <a:t>What is output to the terminal screen?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18D101C-7292-C06F-CE2D-6FC4335DD1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5551" y="90511"/>
            <a:ext cx="4034736" cy="265826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C70C8D5-050B-6C24-48C0-A9F7A5546C02}"/>
              </a:ext>
            </a:extLst>
          </p:cNvPr>
          <p:cNvSpPr txBox="1"/>
          <p:nvPr/>
        </p:nvSpPr>
        <p:spPr>
          <a:xfrm>
            <a:off x="768069" y="1225689"/>
            <a:ext cx="609414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public class Locker</a:t>
            </a:r>
          </a:p>
          <a:p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{</a:t>
            </a:r>
          </a:p>
          <a:p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    private int </a:t>
            </a:r>
            <a:r>
              <a:rPr lang="en-CA" b="1" dirty="0" err="1">
                <a:solidFill>
                  <a:schemeClr val="accent5">
                    <a:lumMod val="75000"/>
                  </a:schemeClr>
                </a:solidFill>
              </a:rPr>
              <a:t>lockerNumber</a:t>
            </a:r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;</a:t>
            </a:r>
          </a:p>
          <a:p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    private static int </a:t>
            </a:r>
            <a:r>
              <a:rPr lang="en-CA" b="1" dirty="0" err="1">
                <a:solidFill>
                  <a:schemeClr val="accent5">
                    <a:lumMod val="75000"/>
                  </a:schemeClr>
                </a:solidFill>
              </a:rPr>
              <a:t>nextId</a:t>
            </a:r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;</a:t>
            </a:r>
          </a:p>
          <a:p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    </a:t>
            </a:r>
          </a:p>
          <a:p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    public Locker()</a:t>
            </a:r>
          </a:p>
          <a:p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    {</a:t>
            </a:r>
          </a:p>
          <a:p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        if (</a:t>
            </a:r>
            <a:r>
              <a:rPr lang="en-CA" b="1" dirty="0" err="1">
                <a:solidFill>
                  <a:schemeClr val="accent5">
                    <a:lumMod val="75000"/>
                  </a:schemeClr>
                </a:solidFill>
              </a:rPr>
              <a:t>nextId</a:t>
            </a:r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 &lt;= 0)</a:t>
            </a:r>
          </a:p>
          <a:p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           </a:t>
            </a:r>
            <a:r>
              <a:rPr lang="en-CA" b="1" dirty="0" err="1">
                <a:solidFill>
                  <a:schemeClr val="accent5">
                    <a:lumMod val="75000"/>
                  </a:schemeClr>
                </a:solidFill>
              </a:rPr>
              <a:t>nextId</a:t>
            </a:r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 = 100;</a:t>
            </a:r>
          </a:p>
          <a:p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        else</a:t>
            </a:r>
          </a:p>
          <a:p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           </a:t>
            </a:r>
            <a:r>
              <a:rPr lang="en-CA" b="1" dirty="0" err="1">
                <a:solidFill>
                  <a:schemeClr val="accent5">
                    <a:lumMod val="75000"/>
                  </a:schemeClr>
                </a:solidFill>
              </a:rPr>
              <a:t>nextId</a:t>
            </a:r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++;</a:t>
            </a:r>
          </a:p>
          <a:p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           </a:t>
            </a:r>
          </a:p>
          <a:p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        </a:t>
            </a:r>
            <a:r>
              <a:rPr lang="en-CA" b="1" dirty="0" err="1">
                <a:solidFill>
                  <a:schemeClr val="accent5">
                    <a:lumMod val="75000"/>
                  </a:schemeClr>
                </a:solidFill>
              </a:rPr>
              <a:t>lockerNumber</a:t>
            </a:r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 = </a:t>
            </a:r>
            <a:r>
              <a:rPr lang="en-CA" b="1" dirty="0" err="1">
                <a:solidFill>
                  <a:schemeClr val="accent5">
                    <a:lumMod val="75000"/>
                  </a:schemeClr>
                </a:solidFill>
              </a:rPr>
              <a:t>nextId</a:t>
            </a:r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;</a:t>
            </a:r>
          </a:p>
          <a:p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    }</a:t>
            </a:r>
          </a:p>
          <a:p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    </a:t>
            </a:r>
          </a:p>
          <a:p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    </a:t>
            </a:r>
          </a:p>
          <a:p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    public String </a:t>
            </a:r>
            <a:r>
              <a:rPr lang="en-CA" b="1" dirty="0" err="1">
                <a:solidFill>
                  <a:schemeClr val="accent5">
                    <a:lumMod val="75000"/>
                  </a:schemeClr>
                </a:solidFill>
              </a:rPr>
              <a:t>toString</a:t>
            </a:r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() {</a:t>
            </a:r>
          </a:p>
          <a:p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        return </a:t>
            </a:r>
            <a:r>
              <a:rPr lang="en-CA" b="1" dirty="0" err="1">
                <a:solidFill>
                  <a:schemeClr val="accent5">
                    <a:lumMod val="75000"/>
                  </a:schemeClr>
                </a:solidFill>
              </a:rPr>
              <a:t>String.format</a:t>
            </a:r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("%d",</a:t>
            </a:r>
            <a:r>
              <a:rPr lang="en-CA" b="1" dirty="0" err="1">
                <a:solidFill>
                  <a:schemeClr val="accent5">
                    <a:lumMod val="75000"/>
                  </a:schemeClr>
                </a:solidFill>
              </a:rPr>
              <a:t>lockerNumber</a:t>
            </a:r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);</a:t>
            </a:r>
          </a:p>
          <a:p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    }</a:t>
            </a:r>
          </a:p>
          <a:p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96D5F8-11FA-546E-E965-D2783ABED3F6}"/>
              </a:ext>
            </a:extLst>
          </p:cNvPr>
          <p:cNvSpPr txBox="1"/>
          <p:nvPr/>
        </p:nvSpPr>
        <p:spPr>
          <a:xfrm>
            <a:off x="7537704" y="2914919"/>
            <a:ext cx="429043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b="1" dirty="0">
                <a:solidFill>
                  <a:srgbClr val="FF0000"/>
                </a:solidFill>
              </a:rPr>
              <a:t>public class </a:t>
            </a:r>
            <a:r>
              <a:rPr lang="en-CA" b="1" dirty="0" err="1">
                <a:solidFill>
                  <a:srgbClr val="FF0000"/>
                </a:solidFill>
              </a:rPr>
              <a:t>TestProgram</a:t>
            </a:r>
            <a:endParaRPr lang="en-CA" b="1" dirty="0">
              <a:solidFill>
                <a:srgbClr val="FF0000"/>
              </a:solidFill>
            </a:endParaRPr>
          </a:p>
          <a:p>
            <a:r>
              <a:rPr lang="en-CA" b="1" dirty="0">
                <a:solidFill>
                  <a:srgbClr val="FF0000"/>
                </a:solidFill>
              </a:rPr>
              <a:t>{</a:t>
            </a:r>
          </a:p>
          <a:p>
            <a:r>
              <a:rPr lang="en-CA" b="1" dirty="0">
                <a:solidFill>
                  <a:srgbClr val="FF0000"/>
                </a:solidFill>
              </a:rPr>
              <a:t>    public static void main(String[] </a:t>
            </a:r>
            <a:r>
              <a:rPr lang="en-CA" b="1" dirty="0" err="1">
                <a:solidFill>
                  <a:srgbClr val="FF0000"/>
                </a:solidFill>
              </a:rPr>
              <a:t>args</a:t>
            </a:r>
            <a:r>
              <a:rPr lang="en-CA" b="1" dirty="0">
                <a:solidFill>
                  <a:srgbClr val="FF0000"/>
                </a:solidFill>
              </a:rPr>
              <a:t>) {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Locker </a:t>
            </a:r>
            <a:r>
              <a:rPr lang="en-CA" b="1" dirty="0" err="1">
                <a:solidFill>
                  <a:srgbClr val="FF0000"/>
                </a:solidFill>
              </a:rPr>
              <a:t>a,b,c</a:t>
            </a:r>
            <a:r>
              <a:rPr lang="en-CA" b="1" dirty="0">
                <a:solidFill>
                  <a:srgbClr val="FF0000"/>
                </a:solidFill>
              </a:rPr>
              <a:t>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a = new Locker();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b = new Locker();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c = new Locker();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</a:t>
            </a:r>
            <a:r>
              <a:rPr lang="en-CA" b="1" dirty="0" err="1">
                <a:solidFill>
                  <a:srgbClr val="FF0000"/>
                </a:solidFill>
              </a:rPr>
              <a:t>System.out.println</a:t>
            </a:r>
            <a:r>
              <a:rPr lang="en-CA" b="1" dirty="0">
                <a:solidFill>
                  <a:srgbClr val="FF0000"/>
                </a:solidFill>
              </a:rPr>
              <a:t>(c);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}</a:t>
            </a:r>
          </a:p>
          <a:p>
            <a:r>
              <a:rPr lang="en-CA" b="1" dirty="0">
                <a:solidFill>
                  <a:srgbClr val="FF0000"/>
                </a:solidFill>
              </a:rPr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2EFCE01-3516-28F3-74B3-31A729E4C598}"/>
              </a:ext>
            </a:extLst>
          </p:cNvPr>
          <p:cNvSpPr txBox="1"/>
          <p:nvPr/>
        </p:nvSpPr>
        <p:spPr>
          <a:xfrm>
            <a:off x="7788861" y="382899"/>
            <a:ext cx="8031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b="1" dirty="0"/>
              <a:t>102</a:t>
            </a:r>
          </a:p>
        </p:txBody>
      </p:sp>
    </p:spTree>
    <p:extLst>
      <p:ext uri="{BB962C8B-B14F-4D97-AF65-F5344CB8AC3E}">
        <p14:creationId xmlns:p14="http://schemas.microsoft.com/office/powerpoint/2010/main" val="4210858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0E17E28-4E5C-A38D-A207-3C4228C0D054}"/>
              </a:ext>
            </a:extLst>
          </p:cNvPr>
          <p:cNvSpPr txBox="1"/>
          <p:nvPr/>
        </p:nvSpPr>
        <p:spPr>
          <a:xfrm>
            <a:off x="768069" y="0"/>
            <a:ext cx="7132402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/>
              <a:t>2.   Switch Statement</a:t>
            </a:r>
          </a:p>
          <a:p>
            <a:endParaRPr lang="en-CA" dirty="0"/>
          </a:p>
          <a:p>
            <a:r>
              <a:rPr lang="en-CA" sz="2400" b="1" dirty="0"/>
              <a:t>Suppose:  int day = 4;</a:t>
            </a:r>
          </a:p>
          <a:p>
            <a:r>
              <a:rPr lang="en-CA" sz="2400" b="1" dirty="0"/>
              <a:t>Output the day number and the 3 letter day of the </a:t>
            </a:r>
          </a:p>
          <a:p>
            <a:r>
              <a:rPr lang="en-CA" sz="2400" b="1" dirty="0"/>
              <a:t>week using a switch statement, e.g.  0-Sun and 6-Sat.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CCE863-1671-52C3-C605-F9D40BCF0F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1508" y="493182"/>
            <a:ext cx="4034736" cy="265826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80F4AC7-E016-E3A1-8994-DC353E5E4F35}"/>
              </a:ext>
            </a:extLst>
          </p:cNvPr>
          <p:cNvSpPr txBox="1"/>
          <p:nvPr/>
        </p:nvSpPr>
        <p:spPr>
          <a:xfrm>
            <a:off x="8632271" y="753998"/>
            <a:ext cx="10355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b="1" dirty="0"/>
              <a:t>4-Thu</a:t>
            </a:r>
          </a:p>
        </p:txBody>
      </p:sp>
    </p:spTree>
    <p:extLst>
      <p:ext uri="{BB962C8B-B14F-4D97-AF65-F5344CB8AC3E}">
        <p14:creationId xmlns:p14="http://schemas.microsoft.com/office/powerpoint/2010/main" val="3757909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0E17E28-4E5C-A38D-A207-3C4228C0D054}"/>
              </a:ext>
            </a:extLst>
          </p:cNvPr>
          <p:cNvSpPr txBox="1"/>
          <p:nvPr/>
        </p:nvSpPr>
        <p:spPr>
          <a:xfrm>
            <a:off x="768069" y="0"/>
            <a:ext cx="7132402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/>
              <a:t>2.   Switch Statement</a:t>
            </a:r>
          </a:p>
          <a:p>
            <a:endParaRPr lang="en-CA" dirty="0"/>
          </a:p>
          <a:p>
            <a:r>
              <a:rPr lang="en-CA" sz="2400" b="1" dirty="0"/>
              <a:t>Suppose: int day = 4;</a:t>
            </a:r>
          </a:p>
          <a:p>
            <a:r>
              <a:rPr lang="en-CA" sz="2400" b="1" dirty="0"/>
              <a:t>Output the day number and the 3 letter day of the </a:t>
            </a:r>
          </a:p>
          <a:p>
            <a:r>
              <a:rPr lang="en-CA" sz="2400" b="1" dirty="0"/>
              <a:t>week using a switch statement, e.g.  0-Sun and 6-Sat.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CCE863-1671-52C3-C605-F9D40BCF0F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1508" y="493182"/>
            <a:ext cx="4034736" cy="265826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80F4AC7-E016-E3A1-8994-DC353E5E4F35}"/>
              </a:ext>
            </a:extLst>
          </p:cNvPr>
          <p:cNvSpPr txBox="1"/>
          <p:nvPr/>
        </p:nvSpPr>
        <p:spPr>
          <a:xfrm>
            <a:off x="8632271" y="753998"/>
            <a:ext cx="10355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b="1" dirty="0"/>
              <a:t>4-Thu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28E40F-EC43-5639-5959-7830FE706A04}"/>
              </a:ext>
            </a:extLst>
          </p:cNvPr>
          <p:cNvSpPr txBox="1"/>
          <p:nvPr/>
        </p:nvSpPr>
        <p:spPr>
          <a:xfrm>
            <a:off x="1023457" y="2124474"/>
            <a:ext cx="253347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b="1" dirty="0">
                <a:solidFill>
                  <a:srgbClr val="FF0000"/>
                </a:solidFill>
              </a:rPr>
              <a:t>int    day = 4;</a:t>
            </a:r>
          </a:p>
          <a:p>
            <a:r>
              <a:rPr lang="en-CA" b="1" dirty="0">
                <a:solidFill>
                  <a:srgbClr val="FF0000"/>
                </a:solidFill>
              </a:rPr>
              <a:t>String </a:t>
            </a:r>
            <a:r>
              <a:rPr lang="en-CA" b="1" dirty="0" err="1">
                <a:solidFill>
                  <a:srgbClr val="FF0000"/>
                </a:solidFill>
              </a:rPr>
              <a:t>sDay</a:t>
            </a:r>
            <a:r>
              <a:rPr lang="en-CA" b="1" dirty="0">
                <a:solidFill>
                  <a:srgbClr val="FF0000"/>
                </a:solidFill>
              </a:rPr>
              <a:t> = "";</a:t>
            </a:r>
          </a:p>
          <a:p>
            <a:r>
              <a:rPr lang="en-CA" b="1" dirty="0">
                <a:solidFill>
                  <a:srgbClr val="FF0000"/>
                </a:solidFill>
              </a:rPr>
              <a:t>switch (day) {</a:t>
            </a:r>
          </a:p>
          <a:p>
            <a:r>
              <a:rPr lang="en-CA" b="1" dirty="0">
                <a:solidFill>
                  <a:srgbClr val="FF0000"/>
                </a:solidFill>
              </a:rPr>
              <a:t>  case 0:</a:t>
            </a:r>
          </a:p>
          <a:p>
            <a:r>
              <a:rPr lang="en-CA" b="1" dirty="0">
                <a:solidFill>
                  <a:srgbClr val="FF0000"/>
                </a:solidFill>
              </a:rPr>
              <a:t>    </a:t>
            </a:r>
            <a:r>
              <a:rPr lang="en-CA" b="1" dirty="0" err="1">
                <a:solidFill>
                  <a:srgbClr val="FF0000"/>
                </a:solidFill>
              </a:rPr>
              <a:t>sDay</a:t>
            </a:r>
            <a:r>
              <a:rPr lang="en-CA" b="1" dirty="0">
                <a:solidFill>
                  <a:srgbClr val="FF0000"/>
                </a:solidFill>
              </a:rPr>
              <a:t>="Sun";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break;</a:t>
            </a:r>
          </a:p>
          <a:p>
            <a:r>
              <a:rPr lang="en-CA" b="1" dirty="0">
                <a:solidFill>
                  <a:srgbClr val="FF0000"/>
                </a:solidFill>
              </a:rPr>
              <a:t>  case 1:</a:t>
            </a:r>
          </a:p>
          <a:p>
            <a:r>
              <a:rPr lang="en-CA" b="1" dirty="0">
                <a:solidFill>
                  <a:srgbClr val="FF0000"/>
                </a:solidFill>
              </a:rPr>
              <a:t>    </a:t>
            </a:r>
            <a:r>
              <a:rPr lang="en-CA" b="1" dirty="0" err="1">
                <a:solidFill>
                  <a:srgbClr val="FF0000"/>
                </a:solidFill>
              </a:rPr>
              <a:t>sDay</a:t>
            </a:r>
            <a:r>
              <a:rPr lang="en-CA" b="1" dirty="0">
                <a:solidFill>
                  <a:srgbClr val="FF0000"/>
                </a:solidFill>
              </a:rPr>
              <a:t>="Mon";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break;</a:t>
            </a:r>
          </a:p>
          <a:p>
            <a:r>
              <a:rPr lang="en-CA" b="1" dirty="0">
                <a:solidFill>
                  <a:srgbClr val="FF0000"/>
                </a:solidFill>
              </a:rPr>
              <a:t>  case 2:</a:t>
            </a:r>
          </a:p>
          <a:p>
            <a:r>
              <a:rPr lang="en-CA" b="1" dirty="0">
                <a:solidFill>
                  <a:srgbClr val="FF0000"/>
                </a:solidFill>
              </a:rPr>
              <a:t>    </a:t>
            </a:r>
            <a:r>
              <a:rPr lang="en-CA" b="1" dirty="0" err="1">
                <a:solidFill>
                  <a:srgbClr val="FF0000"/>
                </a:solidFill>
              </a:rPr>
              <a:t>sDay</a:t>
            </a:r>
            <a:r>
              <a:rPr lang="en-CA" b="1" dirty="0">
                <a:solidFill>
                  <a:srgbClr val="FF0000"/>
                </a:solidFill>
              </a:rPr>
              <a:t>="Tue";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break;</a:t>
            </a:r>
          </a:p>
          <a:p>
            <a:r>
              <a:rPr lang="en-CA" b="1" dirty="0">
                <a:solidFill>
                  <a:srgbClr val="FF0000"/>
                </a:solidFill>
              </a:rPr>
              <a:t>  case 3:</a:t>
            </a:r>
          </a:p>
          <a:p>
            <a:r>
              <a:rPr lang="en-CA" b="1" dirty="0">
                <a:solidFill>
                  <a:srgbClr val="FF0000"/>
                </a:solidFill>
              </a:rPr>
              <a:t>    </a:t>
            </a:r>
            <a:r>
              <a:rPr lang="en-CA" b="1" dirty="0" err="1">
                <a:solidFill>
                  <a:srgbClr val="FF0000"/>
                </a:solidFill>
              </a:rPr>
              <a:t>sDay</a:t>
            </a:r>
            <a:r>
              <a:rPr lang="en-CA" b="1" dirty="0">
                <a:solidFill>
                  <a:srgbClr val="FF0000"/>
                </a:solidFill>
              </a:rPr>
              <a:t>="Wed";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break;</a:t>
            </a:r>
          </a:p>
          <a:p>
            <a:r>
              <a:rPr lang="en-CA" dirty="0"/>
              <a:t>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98CA65-DF9C-C471-85AA-F6DA958E19D7}"/>
              </a:ext>
            </a:extLst>
          </p:cNvPr>
          <p:cNvSpPr txBox="1"/>
          <p:nvPr/>
        </p:nvSpPr>
        <p:spPr>
          <a:xfrm>
            <a:off x="4334270" y="2189527"/>
            <a:ext cx="3660297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>
                <a:solidFill>
                  <a:srgbClr val="FF0000"/>
                </a:solidFill>
              </a:rPr>
              <a:t>case 4:</a:t>
            </a:r>
          </a:p>
          <a:p>
            <a:r>
              <a:rPr lang="en-CA" b="1" dirty="0">
                <a:solidFill>
                  <a:srgbClr val="FF0000"/>
                </a:solidFill>
              </a:rPr>
              <a:t>    </a:t>
            </a:r>
            <a:r>
              <a:rPr lang="en-CA" b="1" dirty="0" err="1">
                <a:solidFill>
                  <a:srgbClr val="FF0000"/>
                </a:solidFill>
              </a:rPr>
              <a:t>sDay</a:t>
            </a:r>
            <a:r>
              <a:rPr lang="en-CA" b="1" dirty="0">
                <a:solidFill>
                  <a:srgbClr val="FF0000"/>
                </a:solidFill>
              </a:rPr>
              <a:t>="Thu";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break;</a:t>
            </a:r>
          </a:p>
          <a:p>
            <a:r>
              <a:rPr lang="en-CA" b="1" dirty="0">
                <a:solidFill>
                  <a:srgbClr val="FF0000"/>
                </a:solidFill>
              </a:rPr>
              <a:t>  case 5:</a:t>
            </a:r>
          </a:p>
          <a:p>
            <a:r>
              <a:rPr lang="en-CA" b="1" dirty="0">
                <a:solidFill>
                  <a:srgbClr val="FF0000"/>
                </a:solidFill>
              </a:rPr>
              <a:t>    </a:t>
            </a:r>
            <a:r>
              <a:rPr lang="en-CA" b="1" dirty="0" err="1">
                <a:solidFill>
                  <a:srgbClr val="FF0000"/>
                </a:solidFill>
              </a:rPr>
              <a:t>sDay</a:t>
            </a:r>
            <a:r>
              <a:rPr lang="en-CA" b="1" dirty="0">
                <a:solidFill>
                  <a:srgbClr val="FF0000"/>
                </a:solidFill>
              </a:rPr>
              <a:t>="Fri";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break;</a:t>
            </a:r>
          </a:p>
          <a:p>
            <a:r>
              <a:rPr lang="en-CA" b="1" dirty="0">
                <a:solidFill>
                  <a:srgbClr val="FF0000"/>
                </a:solidFill>
              </a:rPr>
              <a:t>  case 6:</a:t>
            </a:r>
          </a:p>
          <a:p>
            <a:r>
              <a:rPr lang="en-CA" b="1" dirty="0">
                <a:solidFill>
                  <a:srgbClr val="FF0000"/>
                </a:solidFill>
              </a:rPr>
              <a:t>    </a:t>
            </a:r>
            <a:r>
              <a:rPr lang="en-CA" b="1" dirty="0" err="1">
                <a:solidFill>
                  <a:srgbClr val="FF0000"/>
                </a:solidFill>
              </a:rPr>
              <a:t>sDay</a:t>
            </a:r>
            <a:r>
              <a:rPr lang="en-CA" b="1" dirty="0">
                <a:solidFill>
                  <a:srgbClr val="FF0000"/>
                </a:solidFill>
              </a:rPr>
              <a:t>="Sat";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break;</a:t>
            </a:r>
          </a:p>
          <a:p>
            <a:r>
              <a:rPr lang="en-CA" b="1" dirty="0">
                <a:solidFill>
                  <a:srgbClr val="FF0000"/>
                </a:solidFill>
              </a:rPr>
              <a:t>  default:</a:t>
            </a:r>
          </a:p>
          <a:p>
            <a:r>
              <a:rPr lang="en-CA" b="1" dirty="0">
                <a:solidFill>
                  <a:srgbClr val="FF0000"/>
                </a:solidFill>
              </a:rPr>
              <a:t>    </a:t>
            </a:r>
            <a:r>
              <a:rPr lang="en-CA" b="1" dirty="0" err="1">
                <a:solidFill>
                  <a:srgbClr val="FF0000"/>
                </a:solidFill>
              </a:rPr>
              <a:t>sDay</a:t>
            </a:r>
            <a:r>
              <a:rPr lang="en-CA" b="1" dirty="0">
                <a:solidFill>
                  <a:srgbClr val="FF0000"/>
                </a:solidFill>
              </a:rPr>
              <a:t>=“Err”;</a:t>
            </a:r>
          </a:p>
          <a:p>
            <a:r>
              <a:rPr lang="en-CA" b="1" dirty="0">
                <a:solidFill>
                  <a:srgbClr val="FF0000"/>
                </a:solidFill>
              </a:rPr>
              <a:t>}</a:t>
            </a:r>
          </a:p>
          <a:p>
            <a:endParaRPr lang="en-CA" b="1" dirty="0">
              <a:solidFill>
                <a:srgbClr val="FF0000"/>
              </a:solidFill>
            </a:endParaRPr>
          </a:p>
          <a:p>
            <a:r>
              <a:rPr lang="en-CA" b="1" dirty="0" err="1">
                <a:solidFill>
                  <a:srgbClr val="FF0000"/>
                </a:solidFill>
              </a:rPr>
              <a:t>System.out.println</a:t>
            </a:r>
            <a:r>
              <a:rPr lang="en-CA" b="1" dirty="0">
                <a:solidFill>
                  <a:srgbClr val="FF0000"/>
                </a:solidFill>
              </a:rPr>
              <a:t>(day + "-" + </a:t>
            </a:r>
            <a:r>
              <a:rPr lang="en-CA" b="1" dirty="0" err="1">
                <a:solidFill>
                  <a:srgbClr val="FF0000"/>
                </a:solidFill>
              </a:rPr>
              <a:t>sDay</a:t>
            </a:r>
            <a:r>
              <a:rPr lang="en-CA" b="1" dirty="0">
                <a:solidFill>
                  <a:srgbClr val="FF0000"/>
                </a:solidFill>
              </a:rPr>
              <a:t>);</a:t>
            </a:r>
          </a:p>
          <a:p>
            <a:endParaRPr lang="en-CA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38AFF3C-CC75-F577-272B-D805701351BE}"/>
              </a:ext>
            </a:extLst>
          </p:cNvPr>
          <p:cNvCxnSpPr/>
          <p:nvPr/>
        </p:nvCxnSpPr>
        <p:spPr>
          <a:xfrm flipV="1">
            <a:off x="2374084" y="2642532"/>
            <a:ext cx="1862356" cy="37163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9437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6E0EC1E-2ED7-C040-1635-3728343FA6F6}"/>
              </a:ext>
            </a:extLst>
          </p:cNvPr>
          <p:cNvSpPr txBox="1"/>
          <p:nvPr/>
        </p:nvSpPr>
        <p:spPr>
          <a:xfrm>
            <a:off x="846127" y="60352"/>
            <a:ext cx="7294433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b="1" dirty="0"/>
              <a:t>3.   Interfaces</a:t>
            </a:r>
          </a:p>
          <a:p>
            <a:endParaRPr lang="en-CA" sz="2000" dirty="0"/>
          </a:p>
          <a:p>
            <a:pPr marL="457200" indent="-457200">
              <a:buAutoNum type="alphaLcParenR"/>
            </a:pPr>
            <a:r>
              <a:rPr lang="en-CA" sz="2800" b="1" dirty="0"/>
              <a:t>What’s wrong with the UML diagram, what </a:t>
            </a:r>
          </a:p>
          <a:p>
            <a:r>
              <a:rPr lang="en-CA" sz="2800" b="1" dirty="0"/>
              <a:t>is the UML diagram missing?</a:t>
            </a:r>
          </a:p>
          <a:p>
            <a:pPr marL="457200" indent="-457200">
              <a:buAutoNum type="alphaLcParenR"/>
            </a:pPr>
            <a:r>
              <a:rPr lang="en-CA" sz="2800" b="1" dirty="0"/>
              <a:t>Write the correct Java code for this diagram.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BDC6B7A-11C3-5296-5D2F-EAE7C5368B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6653" y="768791"/>
            <a:ext cx="4068661" cy="4880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496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6E0EC1E-2ED7-C040-1635-3728343FA6F6}"/>
              </a:ext>
            </a:extLst>
          </p:cNvPr>
          <p:cNvSpPr txBox="1"/>
          <p:nvPr/>
        </p:nvSpPr>
        <p:spPr>
          <a:xfrm>
            <a:off x="846127" y="60352"/>
            <a:ext cx="7294433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b="1" dirty="0"/>
              <a:t>3.   Interfaces</a:t>
            </a:r>
          </a:p>
          <a:p>
            <a:endParaRPr lang="en-CA" sz="2000" dirty="0"/>
          </a:p>
          <a:p>
            <a:pPr marL="457200" indent="-457200">
              <a:buAutoNum type="alphaLcParenR"/>
            </a:pPr>
            <a:r>
              <a:rPr lang="en-CA" sz="2800" b="1" dirty="0"/>
              <a:t>What’s wrong with the UML?</a:t>
            </a:r>
          </a:p>
          <a:p>
            <a:pPr marL="457200" indent="-457200">
              <a:buAutoNum type="alphaLcParenR"/>
            </a:pPr>
            <a:r>
              <a:rPr lang="en-CA" sz="2800" b="1" dirty="0"/>
              <a:t>Write the correct Java code for this diagram.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C63504-98E0-83ED-2A65-A897E9BED42C}"/>
              </a:ext>
            </a:extLst>
          </p:cNvPr>
          <p:cNvSpPr txBox="1"/>
          <p:nvPr/>
        </p:nvSpPr>
        <p:spPr>
          <a:xfrm>
            <a:off x="834625" y="2007219"/>
            <a:ext cx="7436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LcParenR"/>
            </a:pPr>
            <a:r>
              <a:rPr lang="en-CA" b="1" dirty="0">
                <a:solidFill>
                  <a:srgbClr val="FF0000"/>
                </a:solidFill>
              </a:rPr>
              <a:t>Compliance with the interface demands that the Circle class must have</a:t>
            </a:r>
          </a:p>
          <a:p>
            <a:r>
              <a:rPr lang="en-CA" b="1" dirty="0">
                <a:solidFill>
                  <a:srgbClr val="FF0000"/>
                </a:solidFill>
              </a:rPr>
              <a:t>a public </a:t>
            </a:r>
            <a:r>
              <a:rPr lang="en-CA" b="1" dirty="0" err="1">
                <a:solidFill>
                  <a:srgbClr val="FF0000"/>
                </a:solidFill>
              </a:rPr>
              <a:t>getArea</a:t>
            </a:r>
            <a:r>
              <a:rPr lang="en-CA" b="1" dirty="0">
                <a:solidFill>
                  <a:srgbClr val="FF0000"/>
                </a:solidFill>
              </a:rPr>
              <a:t>( ) method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C82F35-772A-5291-E103-10F868A47898}"/>
              </a:ext>
            </a:extLst>
          </p:cNvPr>
          <p:cNvSpPr txBox="1"/>
          <p:nvPr/>
        </p:nvSpPr>
        <p:spPr>
          <a:xfrm>
            <a:off x="9285452" y="60352"/>
            <a:ext cx="28348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>
                <a:solidFill>
                  <a:srgbClr val="7030A0"/>
                </a:solidFill>
              </a:rPr>
              <a:t>public interface Shape</a:t>
            </a:r>
          </a:p>
          <a:p>
            <a:r>
              <a:rPr lang="en-CA" b="1" dirty="0">
                <a:solidFill>
                  <a:srgbClr val="7030A0"/>
                </a:solidFill>
              </a:rPr>
              <a:t>{</a:t>
            </a:r>
          </a:p>
          <a:p>
            <a:r>
              <a:rPr lang="en-CA" b="1" dirty="0">
                <a:solidFill>
                  <a:srgbClr val="7030A0"/>
                </a:solidFill>
              </a:rPr>
              <a:t>     public double </a:t>
            </a:r>
            <a:r>
              <a:rPr lang="en-CA" b="1" dirty="0" err="1">
                <a:solidFill>
                  <a:srgbClr val="7030A0"/>
                </a:solidFill>
              </a:rPr>
              <a:t>getArea</a:t>
            </a:r>
            <a:r>
              <a:rPr lang="en-CA" b="1" dirty="0">
                <a:solidFill>
                  <a:srgbClr val="7030A0"/>
                </a:solidFill>
              </a:rPr>
              <a:t>( );</a:t>
            </a:r>
          </a:p>
          <a:p>
            <a:r>
              <a:rPr lang="en-CA" b="1" dirty="0">
                <a:solidFill>
                  <a:srgbClr val="7030A0"/>
                </a:solidFill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1303D95-BE37-2495-8CB8-F3BDCFD628DD}"/>
              </a:ext>
            </a:extLst>
          </p:cNvPr>
          <p:cNvSpPr txBox="1"/>
          <p:nvPr/>
        </p:nvSpPr>
        <p:spPr>
          <a:xfrm>
            <a:off x="2584583" y="3001628"/>
            <a:ext cx="381752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>
                <a:solidFill>
                  <a:srgbClr val="FF0000"/>
                </a:solidFill>
              </a:rPr>
              <a:t>public class Circle implements Shape</a:t>
            </a:r>
          </a:p>
          <a:p>
            <a:r>
              <a:rPr lang="en-CA" b="1" dirty="0">
                <a:solidFill>
                  <a:srgbClr val="FF0000"/>
                </a:solidFill>
              </a:rPr>
              <a:t>{</a:t>
            </a:r>
          </a:p>
          <a:p>
            <a:r>
              <a:rPr lang="en-CA" b="1" dirty="0">
                <a:solidFill>
                  <a:srgbClr val="FF0000"/>
                </a:solidFill>
              </a:rPr>
              <a:t>    private double radius;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</a:t>
            </a:r>
          </a:p>
          <a:p>
            <a:r>
              <a:rPr lang="en-CA" b="1" dirty="0">
                <a:solidFill>
                  <a:srgbClr val="FF0000"/>
                </a:solidFill>
              </a:rPr>
              <a:t>    public Circle(double radius) {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</a:t>
            </a:r>
            <a:r>
              <a:rPr lang="en-CA" b="1" dirty="0" err="1">
                <a:solidFill>
                  <a:srgbClr val="FF0000"/>
                </a:solidFill>
              </a:rPr>
              <a:t>this.radius</a:t>
            </a:r>
            <a:r>
              <a:rPr lang="en-CA" b="1" dirty="0">
                <a:solidFill>
                  <a:srgbClr val="FF0000"/>
                </a:solidFill>
              </a:rPr>
              <a:t> = radius;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}</a:t>
            </a:r>
          </a:p>
          <a:p>
            <a:r>
              <a:rPr lang="en-CA" b="1" dirty="0">
                <a:solidFill>
                  <a:srgbClr val="FF0000"/>
                </a:solidFill>
              </a:rPr>
              <a:t>    </a:t>
            </a:r>
          </a:p>
          <a:p>
            <a:r>
              <a:rPr lang="en-CA" b="1" dirty="0">
                <a:solidFill>
                  <a:srgbClr val="FF0000"/>
                </a:solidFill>
              </a:rPr>
              <a:t>    public double </a:t>
            </a:r>
            <a:r>
              <a:rPr lang="en-CA" b="1" dirty="0" err="1">
                <a:solidFill>
                  <a:srgbClr val="FF0000"/>
                </a:solidFill>
              </a:rPr>
              <a:t>getArea</a:t>
            </a:r>
            <a:r>
              <a:rPr lang="en-CA" b="1" dirty="0">
                <a:solidFill>
                  <a:srgbClr val="FF0000"/>
                </a:solidFill>
              </a:rPr>
              <a:t>( ) {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return </a:t>
            </a:r>
            <a:r>
              <a:rPr lang="en-CA" b="1" dirty="0" err="1">
                <a:solidFill>
                  <a:srgbClr val="FF0000"/>
                </a:solidFill>
              </a:rPr>
              <a:t>Math.PI</a:t>
            </a:r>
            <a:r>
              <a:rPr lang="en-CA" b="1" dirty="0">
                <a:solidFill>
                  <a:srgbClr val="FF0000"/>
                </a:solidFill>
              </a:rPr>
              <a:t> * radius * radius;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}</a:t>
            </a:r>
          </a:p>
          <a:p>
            <a:r>
              <a:rPr lang="en-CA" b="1" dirty="0">
                <a:solidFill>
                  <a:srgbClr val="FF0000"/>
                </a:solidFill>
              </a:rPr>
              <a:t>}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E79A5F3-E53B-40FE-934D-E8F8552D3A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1213" y="1346266"/>
            <a:ext cx="3920787" cy="4604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67080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{9EC83A06-7AFB-4C8E-AABC-BEAEFC781236}tf10001105</Template>
  <TotalTime>521</TotalTime>
  <Words>3972</Words>
  <Application>Microsoft Office PowerPoint</Application>
  <PresentationFormat>Widescreen</PresentationFormat>
  <Paragraphs>616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4" baseType="lpstr">
      <vt:lpstr>Franklin Gothic Book</vt:lpstr>
      <vt:lpstr>Söhne Mono</vt:lpstr>
      <vt:lpstr>Crop</vt:lpstr>
      <vt:lpstr>Java Final Exam Review Slides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Review</dc:title>
  <dc:creator>Dave S</dc:creator>
  <cp:lastModifiedBy>Dave Slemon</cp:lastModifiedBy>
  <cp:revision>43</cp:revision>
  <dcterms:created xsi:type="dcterms:W3CDTF">2023-08-02T15:51:20Z</dcterms:created>
  <dcterms:modified xsi:type="dcterms:W3CDTF">2024-04-12T13:12:07Z</dcterms:modified>
</cp:coreProperties>
</file>