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344" r:id="rId5"/>
    <p:sldId id="345" r:id="rId6"/>
    <p:sldId id="346" r:id="rId7"/>
    <p:sldId id="347" r:id="rId8"/>
    <p:sldId id="348" r:id="rId9"/>
    <p:sldId id="349" r:id="rId10"/>
    <p:sldId id="259" r:id="rId11"/>
    <p:sldId id="260" r:id="rId12"/>
    <p:sldId id="369" r:id="rId13"/>
    <p:sldId id="261" r:id="rId14"/>
    <p:sldId id="262" r:id="rId15"/>
    <p:sldId id="263" r:id="rId16"/>
    <p:sldId id="265" r:id="rId17"/>
    <p:sldId id="266" r:id="rId18"/>
    <p:sldId id="268" r:id="rId19"/>
    <p:sldId id="267" r:id="rId20"/>
    <p:sldId id="270" r:id="rId21"/>
    <p:sldId id="269" r:id="rId22"/>
    <p:sldId id="272" r:id="rId23"/>
    <p:sldId id="271" r:id="rId24"/>
    <p:sldId id="274" r:id="rId25"/>
    <p:sldId id="273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370" r:id="rId38"/>
    <p:sldId id="357" r:id="rId39"/>
    <p:sldId id="286" r:id="rId40"/>
    <p:sldId id="287" r:id="rId41"/>
    <p:sldId id="288" r:id="rId42"/>
    <p:sldId id="292" r:id="rId43"/>
    <p:sldId id="371" r:id="rId44"/>
    <p:sldId id="372" r:id="rId45"/>
    <p:sldId id="290" r:id="rId46"/>
    <p:sldId id="293" r:id="rId47"/>
    <p:sldId id="373" r:id="rId48"/>
    <p:sldId id="374" r:id="rId49"/>
    <p:sldId id="294" r:id="rId50"/>
    <p:sldId id="295" r:id="rId51"/>
    <p:sldId id="296" r:id="rId52"/>
    <p:sldId id="297" r:id="rId53"/>
    <p:sldId id="298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18" r:id="rId64"/>
    <p:sldId id="317" r:id="rId65"/>
    <p:sldId id="375" r:id="rId66"/>
    <p:sldId id="319" r:id="rId67"/>
    <p:sldId id="321" r:id="rId68"/>
    <p:sldId id="376" r:id="rId69"/>
    <p:sldId id="320" r:id="rId70"/>
    <p:sldId id="322" r:id="rId71"/>
    <p:sldId id="323" r:id="rId72"/>
    <p:sldId id="324" r:id="rId73"/>
    <p:sldId id="329" r:id="rId74"/>
    <p:sldId id="330" r:id="rId75"/>
    <p:sldId id="331" r:id="rId76"/>
    <p:sldId id="332" r:id="rId77"/>
    <p:sldId id="335" r:id="rId78"/>
    <p:sldId id="336" r:id="rId79"/>
    <p:sldId id="377" r:id="rId80"/>
    <p:sldId id="337" r:id="rId81"/>
    <p:sldId id="339" r:id="rId82"/>
    <p:sldId id="340" r:id="rId83"/>
    <p:sldId id="341" r:id="rId84"/>
    <p:sldId id="342" r:id="rId85"/>
    <p:sldId id="343" r:id="rId86"/>
    <p:sldId id="351" r:id="rId87"/>
    <p:sldId id="352" r:id="rId88"/>
    <p:sldId id="353" r:id="rId89"/>
    <p:sldId id="354" r:id="rId90"/>
    <p:sldId id="355" r:id="rId91"/>
    <p:sldId id="356" r:id="rId92"/>
    <p:sldId id="358" r:id="rId93"/>
    <p:sldId id="359" r:id="rId94"/>
    <p:sldId id="360" r:id="rId95"/>
    <p:sldId id="362" r:id="rId96"/>
    <p:sldId id="363" r:id="rId97"/>
    <p:sldId id="364" r:id="rId98"/>
    <p:sldId id="365" r:id="rId99"/>
    <p:sldId id="366" r:id="rId100"/>
    <p:sldId id="367" r:id="rId101"/>
    <p:sldId id="368" r:id="rId102"/>
    <p:sldId id="378" r:id="rId10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B470-AED1-E4D3-13CE-8E1E58AC4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2144054"/>
            <a:ext cx="8361229" cy="2098226"/>
          </a:xfrm>
        </p:spPr>
        <p:txBody>
          <a:bodyPr/>
          <a:lstStyle/>
          <a:p>
            <a:r>
              <a:rPr lang="en-CA" dirty="0"/>
              <a:t>JAVA ARRAY</a:t>
            </a:r>
            <a:br>
              <a:rPr lang="en-CA" dirty="0"/>
            </a:br>
            <a:r>
              <a:rPr lang="en-CA" dirty="0"/>
              <a:t>Flash 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E84AF-38C0-B1E3-1EDD-F051BEBC0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848" y="4819879"/>
            <a:ext cx="9806729" cy="1086237"/>
          </a:xfrm>
        </p:spPr>
        <p:txBody>
          <a:bodyPr>
            <a:normAutofit/>
          </a:bodyPr>
          <a:lstStyle/>
          <a:p>
            <a:r>
              <a:rPr lang="en-CA" dirty="0"/>
              <a:t> v120 by Dave Slemon</a:t>
            </a:r>
          </a:p>
        </p:txBody>
      </p:sp>
    </p:spTree>
    <p:extLst>
      <p:ext uri="{BB962C8B-B14F-4D97-AF65-F5344CB8AC3E}">
        <p14:creationId xmlns:p14="http://schemas.microsoft.com/office/powerpoint/2010/main" val="1777528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Q2c. Instantiate a 1000 element integer array called, 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990964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22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Q35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</a:t>
            </a:r>
            <a:r>
              <a:rPr lang="en-CA" sz="4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passengers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variable, write an enhanced for loop to set the name of every </a:t>
            </a:r>
            <a:r>
              <a:rPr lang="en-C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object in the array to “Sally”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7AA2BE-60CE-3443-7A27-C109D4DEDA9D}"/>
              </a:ext>
            </a:extLst>
          </p:cNvPr>
          <p:cNvSpPr/>
          <p:nvPr/>
        </p:nvSpPr>
        <p:spPr>
          <a:xfrm>
            <a:off x="8397380" y="3879636"/>
            <a:ext cx="2718033" cy="675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Passenger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67F9D-B8F6-807B-1B12-543DDCEDFF51}"/>
              </a:ext>
            </a:extLst>
          </p:cNvPr>
          <p:cNvSpPr/>
          <p:nvPr/>
        </p:nvSpPr>
        <p:spPr>
          <a:xfrm>
            <a:off x="8397380" y="4555222"/>
            <a:ext cx="2718033" cy="675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7D18F7-18DC-7245-1D2C-689235FF3A52}"/>
              </a:ext>
            </a:extLst>
          </p:cNvPr>
          <p:cNvSpPr/>
          <p:nvPr/>
        </p:nvSpPr>
        <p:spPr>
          <a:xfrm>
            <a:off x="8397380" y="5224108"/>
            <a:ext cx="2718033" cy="13377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/>
              <a:t>+ </a:t>
            </a:r>
            <a:r>
              <a:rPr lang="en-CA" dirty="0" err="1"/>
              <a:t>getName</a:t>
            </a:r>
            <a:r>
              <a:rPr lang="en-CA" dirty="0"/>
              <a:t>( ): String</a:t>
            </a:r>
          </a:p>
          <a:p>
            <a:r>
              <a:rPr lang="en-CA" dirty="0"/>
              <a:t>+ </a:t>
            </a:r>
            <a:r>
              <a:rPr lang="en-CA" dirty="0" err="1"/>
              <a:t>setName</a:t>
            </a:r>
            <a:r>
              <a:rPr lang="en-CA" dirty="0"/>
              <a:t> (name: String)</a:t>
            </a:r>
          </a:p>
        </p:txBody>
      </p:sp>
    </p:spTree>
    <p:extLst>
      <p:ext uri="{BB962C8B-B14F-4D97-AF65-F5344CB8AC3E}">
        <p14:creationId xmlns:p14="http://schemas.microsoft.com/office/powerpoint/2010/main" val="407243061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22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</a:t>
            </a:r>
            <a:r>
              <a:rPr lang="en-CA" sz="4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passengers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variable, write an enhanced for loop to set the name of every </a:t>
            </a:r>
            <a:r>
              <a:rPr lang="en-C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object in the array to “Sally”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7AA2BE-60CE-3443-7A27-C109D4DEDA9D}"/>
              </a:ext>
            </a:extLst>
          </p:cNvPr>
          <p:cNvSpPr/>
          <p:nvPr/>
        </p:nvSpPr>
        <p:spPr>
          <a:xfrm>
            <a:off x="8397380" y="3879636"/>
            <a:ext cx="2718033" cy="675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Passenger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67F9D-B8F6-807B-1B12-543DDCEDFF51}"/>
              </a:ext>
            </a:extLst>
          </p:cNvPr>
          <p:cNvSpPr/>
          <p:nvPr/>
        </p:nvSpPr>
        <p:spPr>
          <a:xfrm>
            <a:off x="8397380" y="4555222"/>
            <a:ext cx="2718033" cy="675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7D18F7-18DC-7245-1D2C-689235FF3A52}"/>
              </a:ext>
            </a:extLst>
          </p:cNvPr>
          <p:cNvSpPr/>
          <p:nvPr/>
        </p:nvSpPr>
        <p:spPr>
          <a:xfrm>
            <a:off x="8397380" y="5224108"/>
            <a:ext cx="2718033" cy="13377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/>
              <a:t>+ </a:t>
            </a:r>
            <a:r>
              <a:rPr lang="en-CA" dirty="0" err="1"/>
              <a:t>getName</a:t>
            </a:r>
            <a:r>
              <a:rPr lang="en-CA" dirty="0"/>
              <a:t>( ): String</a:t>
            </a:r>
          </a:p>
          <a:p>
            <a:r>
              <a:rPr lang="en-CA" dirty="0"/>
              <a:t>+ </a:t>
            </a:r>
            <a:r>
              <a:rPr lang="en-CA" dirty="0" err="1"/>
              <a:t>setName</a:t>
            </a:r>
            <a:r>
              <a:rPr lang="en-CA" dirty="0"/>
              <a:t> (name: String)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C77BE-D58B-22DA-EB7C-D7CE4CB76E1B}"/>
              </a:ext>
            </a:extLst>
          </p:cNvPr>
          <p:cNvSpPr txBox="1"/>
          <p:nvPr/>
        </p:nvSpPr>
        <p:spPr>
          <a:xfrm>
            <a:off x="956345" y="3733101"/>
            <a:ext cx="69964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for ( Passenger p:  passengers ) {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    </a:t>
            </a:r>
            <a:r>
              <a:rPr lang="en-CA" sz="3600" b="1" dirty="0" err="1">
                <a:solidFill>
                  <a:srgbClr val="FF0000"/>
                </a:solidFill>
              </a:rPr>
              <a:t>p.setName</a:t>
            </a:r>
            <a:r>
              <a:rPr lang="en-CA" sz="3600" b="1" dirty="0">
                <a:solidFill>
                  <a:srgbClr val="FF0000"/>
                </a:solidFill>
              </a:rPr>
              <a:t>(“Sally”);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222164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16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Instantiate a 1000 element integer array called, 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4FB1D-442B-A9E8-6E9C-C2A4E7B3A787}"/>
              </a:ext>
            </a:extLst>
          </p:cNvPr>
          <p:cNvSpPr txBox="1"/>
          <p:nvPr/>
        </p:nvSpPr>
        <p:spPr>
          <a:xfrm>
            <a:off x="2514599" y="3977945"/>
            <a:ext cx="85852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[ ] num = new int[1000];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888267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274340-0930-A3B3-BF64-885EF8874F0E}"/>
              </a:ext>
            </a:extLst>
          </p:cNvPr>
          <p:cNvSpPr txBox="1"/>
          <p:nvPr/>
        </p:nvSpPr>
        <p:spPr>
          <a:xfrm>
            <a:off x="4624921" y="1660639"/>
            <a:ext cx="45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7030A0"/>
                </a:solidFill>
              </a:rPr>
              <a:t>Start your </a:t>
            </a:r>
            <a:r>
              <a:rPr lang="en-CA" b="1" dirty="0" err="1">
                <a:solidFill>
                  <a:srgbClr val="7030A0"/>
                </a:solidFill>
              </a:rPr>
              <a:t>BigJavaProgram</a:t>
            </a:r>
            <a:r>
              <a:rPr lang="en-CA" b="1" dirty="0">
                <a:solidFill>
                  <a:srgbClr val="7030A0"/>
                </a:solidFill>
              </a:rPr>
              <a:t> now …..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30B917-40B0-1311-9567-82089EC836F2}"/>
              </a:ext>
            </a:extLst>
          </p:cNvPr>
          <p:cNvSpPr txBox="1"/>
          <p:nvPr/>
        </p:nvSpPr>
        <p:spPr>
          <a:xfrm>
            <a:off x="799540" y="0"/>
            <a:ext cx="112554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dirty="0"/>
              <a:t>Recommended: type in the solutions to an ongoing big java program as you go along.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49FD18-FC13-0CBC-1940-ECEDE3287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694" y="2166427"/>
            <a:ext cx="8531603" cy="442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459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046449" y="275719"/>
            <a:ext cx="10430934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Q3.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 primitive data types in Java and provide a value for each.    </a:t>
            </a:r>
            <a:r>
              <a:rPr lang="en-CA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primitive data types all start with a lowercase letter.</a:t>
            </a:r>
          </a:p>
          <a:p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55602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80533" y="0"/>
            <a:ext cx="10430934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 primitive data types in Java and provide a value for each.    </a:t>
            </a:r>
            <a:r>
              <a:rPr lang="en-CA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primitive data types all start with a lowercase letter.</a:t>
            </a:r>
          </a:p>
          <a:p>
            <a:endParaRPr lang="en-CA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E3B1F-721C-5CA0-8764-05D0A2F20AF2}"/>
              </a:ext>
            </a:extLst>
          </p:cNvPr>
          <p:cNvSpPr txBox="1"/>
          <p:nvPr/>
        </p:nvSpPr>
        <p:spPr>
          <a:xfrm>
            <a:off x="1702965" y="2191474"/>
            <a:ext cx="8389302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x = 10;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 y = 1000000;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ouble pi = 3.14159;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oolean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= true;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 </a:t>
            </a:r>
            <a:r>
              <a:rPr lang="en-CA" sz="5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‘A’;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3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Q4.  Using a property offered with built-in arrays, output the length of array, </a:t>
            </a:r>
            <a:r>
              <a:rPr lang="en-CA" sz="5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endParaRPr lang="en-CA" sz="5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2940283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A4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Using a property offered with built-in arrays, output the length of array, 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4F5EC7-9DBD-A3B2-2B47-AFD8F3975A0C}"/>
              </a:ext>
            </a:extLst>
          </p:cNvPr>
          <p:cNvSpPr txBox="1"/>
          <p:nvPr/>
        </p:nvSpPr>
        <p:spPr>
          <a:xfrm>
            <a:off x="947956" y="4035987"/>
            <a:ext cx="1090537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length of num array </a:t>
            </a:r>
          </a:p>
          <a:p>
            <a:r>
              <a:rPr lang="en-CA" sz="54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 </a:t>
            </a:r>
            <a:r>
              <a:rPr lang="en-CA" sz="5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.length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2063980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049867" y="331800"/>
            <a:ext cx="10752666" cy="6661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Q5. Declare a </a:t>
            </a:r>
            <a:r>
              <a:rPr lang="en-CA" sz="5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 and then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rite a loop to initialize all 50 elements of the array,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to: 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true.   </a:t>
            </a:r>
            <a:r>
              <a:rPr lang="en-CA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CA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en-CA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arrays default to false.</a:t>
            </a:r>
            <a:endParaRPr lang="en-CA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 ] b = new </a:t>
            </a:r>
            <a:r>
              <a:rPr lang="en-CA" sz="54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[50]</a:t>
            </a:r>
            <a:r>
              <a:rPr lang="en-C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771529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60724" y="-18552"/>
            <a:ext cx="10752666" cy="4677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Declare a </a:t>
            </a:r>
            <a:r>
              <a:rPr lang="en-CA" sz="5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 and then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rite a loop to initialize all 50 elements of the array,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to: 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true.   </a:t>
            </a:r>
            <a:r>
              <a:rPr lang="en-CA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CA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en-CA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arrays default to false.</a:t>
            </a:r>
            <a:endParaRPr lang="en-CA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1E25F9-42AE-E8F1-2AA1-AC309077A399}"/>
              </a:ext>
            </a:extLst>
          </p:cNvPr>
          <p:cNvSpPr txBox="1"/>
          <p:nvPr/>
        </p:nvSpPr>
        <p:spPr>
          <a:xfrm>
            <a:off x="1677800" y="4041722"/>
            <a:ext cx="7950510" cy="233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4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 ] b = new </a:t>
            </a:r>
            <a:r>
              <a:rPr lang="en-CA" sz="4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[50];</a:t>
            </a:r>
            <a:endParaRPr lang="en-CA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for ( int </a:t>
            </a:r>
            <a:r>
              <a:rPr lang="en-CA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 </a:t>
            </a:r>
            <a:r>
              <a:rPr lang="en-CA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50;  </a:t>
            </a:r>
            <a:r>
              <a:rPr lang="en-CA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 )</a:t>
            </a:r>
            <a:b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b[</a:t>
            </a:r>
            <a:r>
              <a:rPr lang="en-CA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</a:t>
            </a:r>
            <a:r>
              <a:rPr lang="en-CA" sz="4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CA" sz="4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912103E-2239-96D7-3474-A16E950E683A}"/>
              </a:ext>
            </a:extLst>
          </p:cNvPr>
          <p:cNvCxnSpPr/>
          <p:nvPr/>
        </p:nvCxnSpPr>
        <p:spPr>
          <a:xfrm>
            <a:off x="6426200" y="3436470"/>
            <a:ext cx="58723" cy="2936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767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Q6. When you declare a </a:t>
            </a:r>
          </a:p>
          <a:p>
            <a:r>
              <a:rPr lang="en-CA" sz="6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 array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before you populate the array with values, </a:t>
            </a:r>
          </a:p>
          <a:p>
            <a:endParaRPr lang="en-CA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value exists in each element?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74626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37223-9D1A-8FD6-735F-986C9A41AC5D}"/>
              </a:ext>
            </a:extLst>
          </p:cNvPr>
          <p:cNvSpPr txBox="1"/>
          <p:nvPr/>
        </p:nvSpPr>
        <p:spPr>
          <a:xfrm>
            <a:off x="1548874" y="0"/>
            <a:ext cx="9959521" cy="7201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Q1.  How would you explain </a:t>
            </a:r>
          </a:p>
          <a:p>
            <a:r>
              <a:rPr lang="en-CA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plain English to a friend </a:t>
            </a:r>
          </a:p>
          <a:p>
            <a:r>
              <a:rPr lang="en-CA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an array is.   </a:t>
            </a:r>
          </a:p>
          <a:p>
            <a:endParaRPr lang="en-CA" sz="6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your friend with a </a:t>
            </a:r>
          </a:p>
          <a:p>
            <a:r>
              <a:rPr lang="en-CA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analogy.</a:t>
            </a:r>
          </a:p>
          <a:p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1444052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When you declare a </a:t>
            </a:r>
          </a:p>
          <a:p>
            <a:r>
              <a:rPr lang="en-CA" sz="6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 array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before you populate the array with values, what value exists in each element? </a:t>
            </a:r>
            <a:r>
              <a:rPr lang="en-CA" sz="5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true for all objects, not just String</a:t>
            </a:r>
            <a:endParaRPr lang="en-CA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25CF68-2C36-F2D1-6C16-58DC56D1EA3F}"/>
              </a:ext>
            </a:extLst>
          </p:cNvPr>
          <p:cNvSpPr txBox="1"/>
          <p:nvPr/>
        </p:nvSpPr>
        <p:spPr>
          <a:xfrm>
            <a:off x="5787976" y="5489320"/>
            <a:ext cx="36703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813933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Q7. Add the corresponding values in arrays, 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 &amp; bb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place their sum in array</a:t>
            </a:r>
            <a:r>
              <a:rPr lang="en-C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each corresponding cell. </a:t>
            </a:r>
            <a:endParaRPr lang="en-CA" sz="5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46EB59-3C70-1923-1153-88A5B7E45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858" y="4037731"/>
            <a:ext cx="5923809" cy="2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11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80533" y="0"/>
            <a:ext cx="104309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endParaRPr lang="en-CA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F6A95B-6277-2F52-5148-5DEB86A3260F}"/>
              </a:ext>
            </a:extLst>
          </p:cNvPr>
          <p:cNvSpPr txBox="1"/>
          <p:nvPr/>
        </p:nvSpPr>
        <p:spPr>
          <a:xfrm>
            <a:off x="1732170" y="0"/>
            <a:ext cx="9936916" cy="6360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nt[ ] aa = { 3, 1, -1 };</a:t>
            </a:r>
          </a:p>
          <a:p>
            <a:pPr marL="457200">
              <a:lnSpc>
                <a:spcPct val="107000"/>
              </a:lnSpc>
            </a:pP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nt[ ] bb = { 0, 4, 6 };</a:t>
            </a:r>
          </a:p>
          <a:p>
            <a:pPr marL="457200">
              <a:lnSpc>
                <a:spcPct val="107000"/>
              </a:lnSpc>
            </a:pP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int[ ] cc = new int[ </a:t>
            </a:r>
            <a:r>
              <a:rPr lang="en-CA" sz="5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aa.length</a:t>
            </a:r>
            <a:r>
              <a:rPr lang="en-CA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];</a:t>
            </a:r>
            <a:endParaRPr lang="en-CA" sz="5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en-CA" sz="5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aa.length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cc[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aa[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+ bb[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B28760-AFAA-CD80-AB1E-9F52DB2D1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152" y="4561341"/>
            <a:ext cx="4160939" cy="219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90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083733" y="348733"/>
            <a:ext cx="10989734" cy="7447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Q8a. Consider the  </a:t>
            </a:r>
            <a:r>
              <a:rPr lang="en-CA" sz="5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 array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6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 and populate the array and 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display the following 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array elements 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</a:p>
          <a:p>
            <a:pPr lvl="0">
              <a:lnSpc>
                <a:spcPct val="107000"/>
              </a:lnSpc>
            </a:pP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CA" sz="5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fox chased the cat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6B71F7-5265-4956-E749-B9905851E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066" y="2218277"/>
            <a:ext cx="1705568" cy="4639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3967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083733" y="348733"/>
            <a:ext cx="10989734" cy="3590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8a </a:t>
            </a:r>
          </a:p>
          <a:p>
            <a:pPr lvl="0">
              <a:lnSpc>
                <a:spcPct val="107000"/>
              </a:lnSpc>
            </a:pPr>
            <a:endParaRPr lang="en-CA" sz="5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CA" sz="5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//The fox chased the cat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6B71F7-5265-4956-E749-B9905851E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564" y="188925"/>
            <a:ext cx="2337435" cy="63586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9E2595-2D68-2222-3BA9-A04B2867FCC9}"/>
              </a:ext>
            </a:extLst>
          </p:cNvPr>
          <p:cNvSpPr txBox="1"/>
          <p:nvPr/>
        </p:nvSpPr>
        <p:spPr>
          <a:xfrm>
            <a:off x="11619889" y="1320800"/>
            <a:ext cx="31931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0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1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4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AB4086-E1C4-9AD0-0F10-A13BB2CC644B}"/>
              </a:ext>
            </a:extLst>
          </p:cNvPr>
          <p:cNvSpPr txBox="1"/>
          <p:nvPr/>
        </p:nvSpPr>
        <p:spPr>
          <a:xfrm>
            <a:off x="-428017" y="3207116"/>
            <a:ext cx="10525328" cy="11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String[ ] s = {“ape”, ”fox”, ”hog”, ”cat”, ”dog”, ”bat”};</a:t>
            </a:r>
          </a:p>
          <a:p>
            <a:pPr marL="1371600">
              <a:lnSpc>
                <a:spcPct val="107000"/>
              </a:lnSpc>
              <a:spcAft>
                <a:spcPts val="800"/>
              </a:spcAft>
            </a:pPr>
            <a:r>
              <a:rPr lang="en-CA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(“The “ + s[1] + “ chased the “ + s[3] );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9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608666" y="619667"/>
            <a:ext cx="1043093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Q8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Using an array property, 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 the number of elements 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array,  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D95BB5-AD8E-C2FE-1627-A27B139D6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34" y="344238"/>
            <a:ext cx="1608666" cy="6293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649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608666" y="619667"/>
            <a:ext cx="1043093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Using an array property, 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 the number of elements 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array,  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D95BB5-AD8E-C2FE-1627-A27B139D6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34" y="344238"/>
            <a:ext cx="1608666" cy="62936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2B5349-84B9-9BE1-A32A-B1A9D0A89794}"/>
              </a:ext>
            </a:extLst>
          </p:cNvPr>
          <p:cNvSpPr txBox="1"/>
          <p:nvPr/>
        </p:nvSpPr>
        <p:spPr>
          <a:xfrm>
            <a:off x="1202265" y="4865932"/>
            <a:ext cx="9245601" cy="94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s.length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55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422398" y="483480"/>
            <a:ext cx="10430934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Q9</a:t>
            </a: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Instantiate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</a:t>
            </a:r>
            <a:r>
              <a:rPr lang="en-CA" sz="5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populate array,  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32F732-AE67-50DB-4E21-68C308DF8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591" y="1868474"/>
            <a:ext cx="6609524" cy="4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09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8F13750-869E-E97C-CD25-737D65D3D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076" y="2390565"/>
            <a:ext cx="6609524" cy="45809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608666" y="619667"/>
            <a:ext cx="10430934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Instantiate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</a:t>
            </a:r>
            <a:r>
              <a:rPr lang="en-CA" sz="5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populate array,  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</a:t>
            </a:r>
          </a:p>
          <a:p>
            <a:endParaRPr lang="en-CA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471E87-FE00-DC38-1B55-6FB5F602D574}"/>
              </a:ext>
            </a:extLst>
          </p:cNvPr>
          <p:cNvSpPr txBox="1"/>
          <p:nvPr/>
        </p:nvSpPr>
        <p:spPr>
          <a:xfrm>
            <a:off x="1602181" y="2140051"/>
            <a:ext cx="97986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[ ] ss = new double[24];</a:t>
            </a:r>
            <a:endParaRPr lang="en-CA" sz="5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128AC6-726F-1E23-2595-C58A538F7F89}"/>
              </a:ext>
            </a:extLst>
          </p:cNvPr>
          <p:cNvSpPr txBox="1"/>
          <p:nvPr/>
        </p:nvSpPr>
        <p:spPr>
          <a:xfrm>
            <a:off x="1031132" y="4873557"/>
            <a:ext cx="3811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7030A0"/>
                </a:solidFill>
              </a:rPr>
              <a:t>Note:   all of the cells of the array will </a:t>
            </a:r>
          </a:p>
          <a:p>
            <a:r>
              <a:rPr lang="en-CA" b="1" dirty="0">
                <a:solidFill>
                  <a:srgbClr val="7030A0"/>
                </a:solidFill>
              </a:rPr>
              <a:t>default to 0</a:t>
            </a:r>
          </a:p>
        </p:txBody>
      </p:sp>
    </p:spTree>
    <p:extLst>
      <p:ext uri="{BB962C8B-B14F-4D97-AF65-F5344CB8AC3E}">
        <p14:creationId xmlns:p14="http://schemas.microsoft.com/office/powerpoint/2010/main" val="417041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608666" y="619667"/>
            <a:ext cx="1043093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Q9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Populate the last 3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 as shown</a:t>
            </a:r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A944D1-A608-E751-EF77-155AEA6BA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591" y="1868474"/>
            <a:ext cx="6609524" cy="4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9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37223-9D1A-8FD6-735F-986C9A41AC5D}"/>
              </a:ext>
            </a:extLst>
          </p:cNvPr>
          <p:cNvSpPr txBox="1"/>
          <p:nvPr/>
        </p:nvSpPr>
        <p:spPr>
          <a:xfrm>
            <a:off x="1548874" y="0"/>
            <a:ext cx="10882082" cy="8121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How would you explain </a:t>
            </a:r>
          </a:p>
          <a:p>
            <a:r>
              <a:rPr lang="en-CA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plain English to a friend </a:t>
            </a:r>
          </a:p>
          <a:p>
            <a:r>
              <a:rPr lang="en-CA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an array is.  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 a street with houses on it. 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house has its own unique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 number starting at “0”.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That’s what an array is.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970007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608666" y="534752"/>
            <a:ext cx="1043093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Populate the last 3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 as shown</a:t>
            </a:r>
            <a:endParaRPr lang="en-CA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F31FFD-FF1A-8FEB-C4A7-B5137EA6C695}"/>
              </a:ext>
            </a:extLst>
          </p:cNvPr>
          <p:cNvSpPr txBox="1"/>
          <p:nvPr/>
        </p:nvSpPr>
        <p:spPr>
          <a:xfrm>
            <a:off x="1046603" y="3596021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ss[21] = 2.7;</a:t>
            </a:r>
            <a:b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ss[22] = 3.1;</a:t>
            </a:r>
            <a:b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ss[23] = 4.8;</a:t>
            </a:r>
            <a:endParaRPr lang="en-CA" sz="5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16375F-B067-FDE3-A60C-602AE705E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457" y="1635075"/>
            <a:ext cx="6257143" cy="4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49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608666" y="619667"/>
            <a:ext cx="1043093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Q10.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Instantiate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populate array,</a:t>
            </a:r>
            <a:r>
              <a:rPr lang="en-C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as few java code lines as possible.</a:t>
            </a:r>
          </a:p>
          <a:p>
            <a:endParaRPr lang="en-CA" sz="5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36C779-0053-6B65-E2D3-65B56FD6D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333" y="1751858"/>
            <a:ext cx="2412999" cy="461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6198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32466" y="435001"/>
            <a:ext cx="1043093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Instantiate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populate array,</a:t>
            </a:r>
            <a:r>
              <a:rPr lang="en-C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as few java code lines as possible.</a:t>
            </a:r>
          </a:p>
          <a:p>
            <a:endParaRPr lang="en-CA" sz="5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36C779-0053-6B65-E2D3-65B56FD6D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133" y="1567192"/>
            <a:ext cx="2412999" cy="4615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B43B06-28F2-1E3C-23AB-5BF470833CB2}"/>
              </a:ext>
            </a:extLst>
          </p:cNvPr>
          <p:cNvSpPr txBox="1"/>
          <p:nvPr/>
        </p:nvSpPr>
        <p:spPr>
          <a:xfrm>
            <a:off x="2611966" y="3498278"/>
            <a:ext cx="6172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[ ] a = { 3, 1, -1 };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625294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608666" y="619667"/>
            <a:ext cx="1043093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Q11. Declare and populate array ‘</a:t>
            </a:r>
            <a:r>
              <a:rPr lang="en-CA" sz="4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’. Using a single variable, </a:t>
            </a:r>
            <a:r>
              <a:rPr lang="en-CA" sz="4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switch the 3 and 4 values as shown </a:t>
            </a:r>
          </a:p>
          <a:p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in the </a:t>
            </a:r>
          </a:p>
          <a:p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array </a:t>
            </a:r>
            <a:r>
              <a:rPr lang="en-C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6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  <a:p>
            <a:endParaRPr lang="en-CA" sz="5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CD37D-CE1F-6E4F-1CB4-EF625495D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33" y="2439140"/>
            <a:ext cx="5979079" cy="41479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2554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039613" y="0"/>
            <a:ext cx="104309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Q11. Declare and populate array ‘</a:t>
            </a:r>
            <a:r>
              <a:rPr lang="en-CA" sz="5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’. Using a single variable, 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switch the 3 and 4 values as shown below in the array </a:t>
            </a:r>
            <a:r>
              <a:rPr lang="en-C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7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  <a:p>
            <a:endParaRPr lang="en-CA" sz="7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5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CD37D-CE1F-6E4F-1CB4-EF625495D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81085"/>
            <a:ext cx="5979079" cy="41479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68AFDA-BD02-C445-D204-82D485CF2EBC}"/>
              </a:ext>
            </a:extLst>
          </p:cNvPr>
          <p:cNvSpPr txBox="1"/>
          <p:nvPr/>
        </p:nvSpPr>
        <p:spPr>
          <a:xfrm>
            <a:off x="1711355" y="3429000"/>
            <a:ext cx="503588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int[ ] r = {3, 8, 4};</a:t>
            </a:r>
          </a:p>
          <a:p>
            <a:endParaRPr lang="en-CA" sz="4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temp = r[0];</a:t>
            </a:r>
            <a:b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r[0] = r[2];</a:t>
            </a:r>
            <a:b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r[2] = temp;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6355133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265976" y="145533"/>
            <a:ext cx="1043093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Q12a </a:t>
            </a:r>
            <a:r>
              <a:rPr lang="en-CA" sz="5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 and populate marks array, then w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rite a loop to calculate and display the “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all of the entries in the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marks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array.</a:t>
            </a:r>
          </a:p>
          <a:p>
            <a:endParaRPr lang="en-CA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3373CD-6937-F474-C129-578A278C2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926" y="2700309"/>
            <a:ext cx="7068074" cy="415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61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965200" y="12680"/>
            <a:ext cx="11362267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12a </a:t>
            </a:r>
            <a:r>
              <a:rPr lang="en-CA" sz="4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 and populate marks array, then w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rite a loop to calculate and display the “</a:t>
            </a:r>
            <a:r>
              <a:rPr lang="en-CA" sz="4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all of the entries in the</a:t>
            </a:r>
          </a:p>
          <a:p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4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marks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array.</a:t>
            </a:r>
          </a:p>
          <a:p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BD543E-E088-E26A-CCFF-A646418BFB19}"/>
              </a:ext>
            </a:extLst>
          </p:cNvPr>
          <p:cNvSpPr txBox="1"/>
          <p:nvPr/>
        </p:nvSpPr>
        <p:spPr>
          <a:xfrm>
            <a:off x="728150" y="2866812"/>
            <a:ext cx="9516533" cy="3337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ouble[ ] marks = {30.2, 71.5, 80.0, 56.0, 85.0};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sum = 0.0;</a:t>
            </a:r>
            <a:endParaRPr lang="en-C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marks.length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 </a:t>
            </a:r>
            <a:b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sum = sum + marks[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(“Standard for sum = “ + sum);</a:t>
            </a:r>
            <a:endParaRPr lang="en-CA" sz="4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B15241-4BFD-FA16-0580-377FDA87B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007" y="1718797"/>
            <a:ext cx="2443993" cy="501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03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265976" y="145533"/>
            <a:ext cx="1043093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Q12b </a:t>
            </a:r>
            <a:r>
              <a:rPr lang="en-CA" sz="5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an </a:t>
            </a:r>
            <a:r>
              <a:rPr lang="en-CA" sz="5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for 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loop to calculate and display the “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all of 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entries 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</a:t>
            </a:r>
          </a:p>
          <a:p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marks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array.</a:t>
            </a:r>
          </a:p>
          <a:p>
            <a:endParaRPr lang="en-CA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3373CD-6937-F474-C129-578A278C2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926" y="2700309"/>
            <a:ext cx="7068074" cy="415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62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965200" y="12680"/>
            <a:ext cx="1136226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12b </a:t>
            </a:r>
            <a:r>
              <a:rPr lang="en-CA" sz="3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an </a:t>
            </a:r>
            <a:r>
              <a:rPr lang="en-CA" sz="36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for 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loop to calculate and display the “</a:t>
            </a:r>
            <a:r>
              <a:rPr lang="en-CA" sz="3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all of </a:t>
            </a:r>
          </a:p>
          <a:p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entries </a:t>
            </a:r>
          </a:p>
          <a:p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</a:t>
            </a:r>
          </a:p>
          <a:p>
            <a:r>
              <a:rPr lang="en-CA" sz="3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marks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array.</a:t>
            </a:r>
          </a:p>
          <a:p>
            <a:endParaRPr lang="en-CA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BD543E-E088-E26A-CCFF-A646418BFB19}"/>
              </a:ext>
            </a:extLst>
          </p:cNvPr>
          <p:cNvSpPr txBox="1"/>
          <p:nvPr/>
        </p:nvSpPr>
        <p:spPr>
          <a:xfrm>
            <a:off x="965200" y="2595358"/>
            <a:ext cx="9516533" cy="3801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b="1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 = 0.0;</a:t>
            </a:r>
            <a:endParaRPr lang="en-CA" sz="4400" dirty="0">
              <a:solidFill>
                <a:srgbClr val="8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b="1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for(double m : marks)</a:t>
            </a:r>
            <a:br>
              <a:rPr lang="en-CA" sz="4400" b="1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b="1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sum = sum + m;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 err="1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(“Enhanced for sum = “ + sum);</a:t>
            </a:r>
            <a:endParaRPr lang="en-CA" sz="3200" b="1" dirty="0">
              <a:solidFill>
                <a:srgbClr val="8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44F2B6-AC00-B619-065C-53CFEF5D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640" y="1006997"/>
            <a:ext cx="5145248" cy="415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873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Q12b  Write a loop to calculate and display “</a:t>
            </a:r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which is the number of entries where the array’s value is greater or </a:t>
            </a:r>
          </a:p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 to 50.0</a:t>
            </a:r>
          </a:p>
          <a:p>
            <a:endParaRPr lang="en-CA" sz="5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7B8FF9-0EC3-890F-971E-57E9F330D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24" y="2895048"/>
            <a:ext cx="6371429" cy="3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32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Q2a.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another word for this?</a:t>
            </a:r>
          </a:p>
          <a:p>
            <a:endParaRPr lang="en-CA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[   ]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65664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0"/>
            <a:ext cx="11514667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12b  </a:t>
            </a: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loop to calculate and display “</a:t>
            </a:r>
            <a:r>
              <a:rPr lang="en-CA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</a:t>
            </a: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which is the number of entries where the array’s value is greater or equal to 50.0</a:t>
            </a:r>
          </a:p>
          <a:p>
            <a:endParaRPr lang="en-CA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D59E1F-A546-CAED-92F1-1D04B0E69913}"/>
              </a:ext>
            </a:extLst>
          </p:cNvPr>
          <p:cNvSpPr txBox="1"/>
          <p:nvPr/>
        </p:nvSpPr>
        <p:spPr>
          <a:xfrm>
            <a:off x="1082103" y="915009"/>
            <a:ext cx="7941733" cy="6146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count = 0;</a:t>
            </a:r>
            <a:endParaRPr lang="en-CA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marks.length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 </a:t>
            </a:r>
            <a:b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if (marks[</a:t>
            </a:r>
            <a:r>
              <a:rPr lang="en-CA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 &gt;=  50.0)</a:t>
            </a:r>
            <a:b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count = count +  1;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("Standard for count = " + count);</a:t>
            </a:r>
            <a:b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C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endParaRPr lang="en-C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for(double m : marks)</a:t>
            </a:r>
            <a:br>
              <a:rPr lang="en-CA" sz="36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6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if (m &gt;= 50.0)</a:t>
            </a:r>
            <a:br>
              <a:rPr lang="en-CA" sz="36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6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count = count +  1;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 err="1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0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(“Enhanced for count = " + count);</a:t>
            </a:r>
            <a:endParaRPr lang="en-CA" sz="2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A35733-E3AD-AE69-12C2-C361994EA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310" y="2464465"/>
            <a:ext cx="4857226" cy="3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064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804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Q13  What is displayed if the following are output to the console?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6A1E7-C6D3-4A4B-E0DF-C93B7AB0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53" y="2560188"/>
            <a:ext cx="5470640" cy="378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038E5-7A63-B3C9-1BF6-900E0BAD554E}"/>
              </a:ext>
            </a:extLst>
          </p:cNvPr>
          <p:cNvSpPr txBox="1"/>
          <p:nvPr/>
        </p:nvSpPr>
        <p:spPr>
          <a:xfrm>
            <a:off x="999067" y="2347234"/>
            <a:ext cx="6096000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c[2] _______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c[a]  _______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CA" sz="5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c.length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	</a:t>
            </a:r>
          </a:p>
        </p:txBody>
      </p:sp>
    </p:spTree>
    <p:extLst>
      <p:ext uri="{BB962C8B-B14F-4D97-AF65-F5344CB8AC3E}">
        <p14:creationId xmlns:p14="http://schemas.microsoft.com/office/powerpoint/2010/main" val="41908032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804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 What is displayed if the following are output to the console?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6A1E7-C6D3-4A4B-E0DF-C93B7AB0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53" y="2560188"/>
            <a:ext cx="5470640" cy="378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038E5-7A63-B3C9-1BF6-900E0BAD554E}"/>
              </a:ext>
            </a:extLst>
          </p:cNvPr>
          <p:cNvSpPr txBox="1"/>
          <p:nvPr/>
        </p:nvSpPr>
        <p:spPr>
          <a:xfrm>
            <a:off x="999067" y="2347234"/>
            <a:ext cx="6096000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c[2] ___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c[a]  _______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CA" sz="5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c.length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	</a:t>
            </a:r>
          </a:p>
        </p:txBody>
      </p:sp>
    </p:spTree>
    <p:extLst>
      <p:ext uri="{BB962C8B-B14F-4D97-AF65-F5344CB8AC3E}">
        <p14:creationId xmlns:p14="http://schemas.microsoft.com/office/powerpoint/2010/main" val="12232140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804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 What is displayed if the following are output to the console?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6A1E7-C6D3-4A4B-E0DF-C93B7AB0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53" y="2560188"/>
            <a:ext cx="5470640" cy="378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038E5-7A63-B3C9-1BF6-900E0BAD554E}"/>
              </a:ext>
            </a:extLst>
          </p:cNvPr>
          <p:cNvSpPr txBox="1"/>
          <p:nvPr/>
        </p:nvSpPr>
        <p:spPr>
          <a:xfrm>
            <a:off x="999067" y="2347234"/>
            <a:ext cx="6096000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c[2] ___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c[a]  ___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CA" sz="5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c.length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	</a:t>
            </a:r>
          </a:p>
        </p:txBody>
      </p:sp>
    </p:spTree>
    <p:extLst>
      <p:ext uri="{BB962C8B-B14F-4D97-AF65-F5344CB8AC3E}">
        <p14:creationId xmlns:p14="http://schemas.microsoft.com/office/powerpoint/2010/main" val="41779380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804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 What is displayed if the following are output to the console?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6A1E7-C6D3-4A4B-E0DF-C93B7AB0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53" y="2560188"/>
            <a:ext cx="5470640" cy="378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038E5-7A63-B3C9-1BF6-900E0BAD554E}"/>
              </a:ext>
            </a:extLst>
          </p:cNvPr>
          <p:cNvSpPr txBox="1"/>
          <p:nvPr/>
        </p:nvSpPr>
        <p:spPr>
          <a:xfrm>
            <a:off x="999067" y="2347234"/>
            <a:ext cx="6096000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c[2] ___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c[a]  ___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CA" sz="5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c.length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	</a:t>
            </a:r>
          </a:p>
        </p:txBody>
      </p:sp>
    </p:spTree>
    <p:extLst>
      <p:ext uri="{BB962C8B-B14F-4D97-AF65-F5344CB8AC3E}">
        <p14:creationId xmlns:p14="http://schemas.microsoft.com/office/powerpoint/2010/main" val="5284186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804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Q13  What is displayed if the following are output to the console?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6A1E7-C6D3-4A4B-E0DF-C93B7AB0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53" y="2560188"/>
            <a:ext cx="5470640" cy="378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038E5-7A63-B3C9-1BF6-900E0BAD554E}"/>
              </a:ext>
            </a:extLst>
          </p:cNvPr>
          <p:cNvSpPr txBox="1"/>
          <p:nvPr/>
        </p:nvSpPr>
        <p:spPr>
          <a:xfrm>
            <a:off x="999067" y="2347234"/>
            <a:ext cx="7450666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c[a-1] ______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a + c[3] ______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c[0] + c[3] _______</a:t>
            </a:r>
          </a:p>
        </p:txBody>
      </p:sp>
    </p:spTree>
    <p:extLst>
      <p:ext uri="{BB962C8B-B14F-4D97-AF65-F5344CB8AC3E}">
        <p14:creationId xmlns:p14="http://schemas.microsoft.com/office/powerpoint/2010/main" val="1613094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804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 What is displayed if the following are output to the console?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6A1E7-C6D3-4A4B-E0DF-C93B7AB0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53" y="2560188"/>
            <a:ext cx="5470640" cy="378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038E5-7A63-B3C9-1BF6-900E0BAD554E}"/>
              </a:ext>
            </a:extLst>
          </p:cNvPr>
          <p:cNvSpPr txBox="1"/>
          <p:nvPr/>
        </p:nvSpPr>
        <p:spPr>
          <a:xfrm>
            <a:off x="999067" y="2347234"/>
            <a:ext cx="7450666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c[a-1] ___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a + c[3] ______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c[0] + c[3] _______</a:t>
            </a:r>
          </a:p>
        </p:txBody>
      </p:sp>
    </p:spTree>
    <p:extLst>
      <p:ext uri="{BB962C8B-B14F-4D97-AF65-F5344CB8AC3E}">
        <p14:creationId xmlns:p14="http://schemas.microsoft.com/office/powerpoint/2010/main" val="17755784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804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 What is displayed if the following are output to the console?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6A1E7-C6D3-4A4B-E0DF-C93B7AB0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53" y="2560188"/>
            <a:ext cx="5470640" cy="378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038E5-7A63-B3C9-1BF6-900E0BAD554E}"/>
              </a:ext>
            </a:extLst>
          </p:cNvPr>
          <p:cNvSpPr txBox="1"/>
          <p:nvPr/>
        </p:nvSpPr>
        <p:spPr>
          <a:xfrm>
            <a:off x="999067" y="2347234"/>
            <a:ext cx="7450666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c[a-1] ___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a + c[3] ___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c[0] + c[3] _______</a:t>
            </a:r>
          </a:p>
        </p:txBody>
      </p:sp>
    </p:spTree>
    <p:extLst>
      <p:ext uri="{BB962C8B-B14F-4D97-AF65-F5344CB8AC3E}">
        <p14:creationId xmlns:p14="http://schemas.microsoft.com/office/powerpoint/2010/main" val="42269117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804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 What is displayed if the following are output to the console?</a:t>
            </a:r>
          </a:p>
          <a:p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6A1E7-C6D3-4A4B-E0DF-C93B7AB0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53" y="2560188"/>
            <a:ext cx="5470640" cy="378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038E5-7A63-B3C9-1BF6-900E0BAD554E}"/>
              </a:ext>
            </a:extLst>
          </p:cNvPr>
          <p:cNvSpPr txBox="1"/>
          <p:nvPr/>
        </p:nvSpPr>
        <p:spPr>
          <a:xfrm>
            <a:off x="999067" y="2347234"/>
            <a:ext cx="7450666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c[a-1] ___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a + c[3] ___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</a:p>
          <a:p>
            <a:pPr marL="45720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c[0] + c[3] ___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</a:p>
        </p:txBody>
      </p:sp>
    </p:spTree>
    <p:extLst>
      <p:ext uri="{BB962C8B-B14F-4D97-AF65-F5344CB8AC3E}">
        <p14:creationId xmlns:p14="http://schemas.microsoft.com/office/powerpoint/2010/main" val="39270849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Q14 Instantiate and then calculate the average mark in the array of student grades.  Assume the array is populated with grades.</a:t>
            </a:r>
            <a:endParaRPr lang="en-CA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95E963-7B07-D03E-B3DA-2216E1D15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66" y="3096749"/>
            <a:ext cx="4676190" cy="4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8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2a.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another word for this?</a:t>
            </a:r>
          </a:p>
          <a:p>
            <a:endParaRPr lang="en-CA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[   ]</a:t>
            </a:r>
          </a:p>
          <a:p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F1FAB7-53A0-0838-5616-20EBB38AC610}"/>
              </a:ext>
            </a:extLst>
          </p:cNvPr>
          <p:cNvSpPr txBox="1"/>
          <p:nvPr/>
        </p:nvSpPr>
        <p:spPr>
          <a:xfrm>
            <a:off x="2159699" y="6053667"/>
            <a:ext cx="835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7030A0"/>
                </a:solidFill>
              </a:rPr>
              <a:t>All mean the same</a:t>
            </a:r>
            <a:r>
              <a:rPr lang="en-CA" dirty="0"/>
              <a:t>:    built-in array,   Python List,   1-dimensional array     or   Vector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8ED3B8-1D35-6AA8-6BD1-36B2919018E3}"/>
              </a:ext>
            </a:extLst>
          </p:cNvPr>
          <p:cNvSpPr txBox="1"/>
          <p:nvPr/>
        </p:nvSpPr>
        <p:spPr>
          <a:xfrm>
            <a:off x="4957029" y="4128320"/>
            <a:ext cx="19758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b="1" dirty="0">
                <a:solidFill>
                  <a:srgbClr val="FF0000"/>
                </a:solidFill>
              </a:rPr>
              <a:t>Array</a:t>
            </a:r>
          </a:p>
        </p:txBody>
      </p:sp>
    </p:spTree>
    <p:extLst>
      <p:ext uri="{BB962C8B-B14F-4D97-AF65-F5344CB8AC3E}">
        <p14:creationId xmlns:p14="http://schemas.microsoft.com/office/powerpoint/2010/main" val="11949209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lang="en-CA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5F2BE-1FFB-988F-208D-6835B9E60320}"/>
              </a:ext>
            </a:extLst>
          </p:cNvPr>
          <p:cNvSpPr txBox="1"/>
          <p:nvPr/>
        </p:nvSpPr>
        <p:spPr>
          <a:xfrm>
            <a:off x="2336800" y="215179"/>
            <a:ext cx="6096000" cy="6159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double[ ] grades = new double[</a:t>
            </a:r>
            <a:r>
              <a:rPr lang="en-CA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sum=0.0, count = 0.0, avg = 0.0;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grades.length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sum = sum + grades[</a:t>
            </a:r>
            <a:r>
              <a:rPr lang="en-CA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count = count + 1;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 = 0.0;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(count &gt; 0.0)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avg = sum / count;</a:t>
            </a:r>
            <a:endParaRPr lang="en-CA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3EEB46-C3B9-5186-E2F7-C3A3F3839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233" y="2425155"/>
            <a:ext cx="4676190" cy="4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865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3670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Q15 Instantiate a </a:t>
            </a: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element</a:t>
            </a:r>
            <a:r>
              <a:rPr lang="en-CA" sz="4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String 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array called, </a:t>
            </a:r>
            <a:r>
              <a:rPr lang="en-CA" sz="4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Also create a 5 element integer array called, </a:t>
            </a:r>
            <a:r>
              <a:rPr lang="en-CA" sz="4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ages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by populating the two arrays with this data.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Sue’s age is 17</a:t>
            </a:r>
          </a:p>
          <a:p>
            <a:endParaRPr lang="en-CA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69F697-7076-C0A2-737A-A213657EC9DF}"/>
              </a:ext>
            </a:extLst>
          </p:cNvPr>
          <p:cNvSpPr txBox="1"/>
          <p:nvPr/>
        </p:nvSpPr>
        <p:spPr>
          <a:xfrm>
            <a:off x="833966" y="3607046"/>
            <a:ext cx="6206066" cy="2233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CA" sz="4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code which outputs your youngest friend(s) by name.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092AE-E4E4-745B-DC84-551678600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032" y="2134636"/>
            <a:ext cx="4914286" cy="4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843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-125400"/>
            <a:ext cx="11514667" cy="1587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en-CA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code which outputs your youngest friend(s) by name.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CA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447158-C038-CAED-B544-98401C08755D}"/>
              </a:ext>
            </a:extLst>
          </p:cNvPr>
          <p:cNvSpPr txBox="1"/>
          <p:nvPr/>
        </p:nvSpPr>
        <p:spPr>
          <a:xfrm>
            <a:off x="237067" y="465737"/>
            <a:ext cx="9931399" cy="6392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String[ ] friends = </a:t>
            </a:r>
            <a:r>
              <a:rPr lang="en-CA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{“</a:t>
            </a:r>
            <a:r>
              <a:rPr lang="en-CA" sz="32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Sue”,”Bill”,”Bob”,”Mary”,”Joe</a:t>
            </a:r>
            <a:r>
              <a:rPr lang="en-CA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”};</a:t>
            </a:r>
            <a:b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int[ ] ages = {17,18,17,16,19};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//first find the youngest age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youngest = 999;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ages.length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if (ages[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&lt; youngest)  youngest = ages[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//output all friends with the youngest age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friends.length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if (ages[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== youngest)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(friends[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]);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41BE4D-2F85-6D4D-A2C0-82AE5DC2C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703" y="1329215"/>
            <a:ext cx="3682773" cy="4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763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77333" y="145533"/>
            <a:ext cx="11514667" cy="2353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Q15 </a:t>
            </a:r>
            <a:r>
              <a:rPr lang="en-C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two arrays are populated with this data.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Sue’s age is 17</a:t>
            </a:r>
          </a:p>
          <a:p>
            <a:endParaRPr lang="en-CA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69F697-7076-C0A2-737A-A213657EC9DF}"/>
              </a:ext>
            </a:extLst>
          </p:cNvPr>
          <p:cNvSpPr txBox="1"/>
          <p:nvPr/>
        </p:nvSpPr>
        <p:spPr>
          <a:xfrm>
            <a:off x="833966" y="3607046"/>
            <a:ext cx="6206066" cy="3060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Output the names of your friends who are exactly 19 year old.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CA" sz="4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93F036-41D7-20EE-85FA-27EF3DEF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755" y="1648074"/>
            <a:ext cx="4914286" cy="4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153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33966" y="218254"/>
            <a:ext cx="11514667" cy="2509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15b </a:t>
            </a:r>
            <a:r>
              <a:rPr lang="en-CA" sz="4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 the names of your friends who are exactly 19 year old.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CA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2DD87C-A6ED-1220-29B6-C1E3D281AE94}"/>
              </a:ext>
            </a:extLst>
          </p:cNvPr>
          <p:cNvSpPr txBox="1"/>
          <p:nvPr/>
        </p:nvSpPr>
        <p:spPr>
          <a:xfrm>
            <a:off x="474131" y="2460722"/>
            <a:ext cx="8483602" cy="2233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</a:pP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friends.length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lang="en-C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if (ages[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== 19)</a:t>
            </a:r>
            <a:b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CA" sz="4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friends[</a:t>
            </a:r>
            <a:r>
              <a:rPr lang="en-CA" sz="4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);</a:t>
            </a:r>
            <a:endParaRPr lang="en-C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32229B-CE73-33BB-7C23-FBFD52CF1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733" y="1404794"/>
            <a:ext cx="2996585" cy="4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244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33966" y="218254"/>
            <a:ext cx="11514667" cy="3688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Q15c A year goes by,  write code which increases the age of each friend by 1 year.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CA" sz="5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5ACC7D-7D6A-FEF2-FE88-144529A23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2252" y="2067524"/>
            <a:ext cx="4914286" cy="4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300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33966" y="218254"/>
            <a:ext cx="11514667" cy="3688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15c A year goes by,  write code which increases the age of each friend by 1 year.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CA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DCA2A-31D9-68FE-9164-C5610C0FC8A9}"/>
              </a:ext>
            </a:extLst>
          </p:cNvPr>
          <p:cNvSpPr txBox="1"/>
          <p:nvPr/>
        </p:nvSpPr>
        <p:spPr>
          <a:xfrm>
            <a:off x="541864" y="3546330"/>
            <a:ext cx="9207501" cy="183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ages.length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b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ages[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ages[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+ 1;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708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901699" y="218254"/>
            <a:ext cx="11290302" cy="724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Q16 You have to store 3 colours into an array called, </a:t>
            </a:r>
            <a:r>
              <a:rPr lang="en-CA" sz="5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colours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The colours are #FFFFFF, #000000 and #DEDEDE.</a:t>
            </a:r>
          </a:p>
          <a:p>
            <a:pPr lvl="0">
              <a:lnSpc>
                <a:spcPct val="107000"/>
              </a:lnSpc>
            </a:pP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Instantiate an array with an appropriate datatype and populate it with these 3 colours.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8536894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901699" y="218254"/>
            <a:ext cx="11154834" cy="6953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to store 3 colours into an array called, colours.  The colours are #FFFFFF, #000000 and #DEDEDE.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String [ ] colours = new String[3];</a:t>
            </a:r>
            <a:endParaRPr lang="en-CA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colours[0] = “#FFFFFF”;</a:t>
            </a:r>
            <a:b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colours[1] = “#000000”;</a:t>
            </a:r>
            <a:b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colours[2] = “#DEDEDE”;     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CA" sz="40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(there’s also another better answer … can you guess what it may be?</a:t>
            </a:r>
            <a:endParaRPr lang="en-CA" sz="4000" i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599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901699" y="218254"/>
            <a:ext cx="11154834" cy="1610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to store 3 colours into an array called, colours.  There are #FFFFFF, #000000 and #DEDEDE.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EDACE4-CC24-528A-117C-F8E71E5116D9}"/>
              </a:ext>
            </a:extLst>
          </p:cNvPr>
          <p:cNvSpPr txBox="1"/>
          <p:nvPr/>
        </p:nvSpPr>
        <p:spPr>
          <a:xfrm>
            <a:off x="901699" y="1659811"/>
            <a:ext cx="1115483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800" b="1" dirty="0">
                <a:solidFill>
                  <a:srgbClr val="FF0000"/>
                </a:solidFill>
              </a:rPr>
              <a:t>import </a:t>
            </a:r>
            <a:r>
              <a:rPr lang="en-CA" sz="4800" b="1" dirty="0" err="1">
                <a:solidFill>
                  <a:srgbClr val="FF0000"/>
                </a:solidFill>
              </a:rPr>
              <a:t>javafx.scene.paint.Color</a:t>
            </a:r>
            <a:r>
              <a:rPr lang="en-CA" sz="4800" b="1" dirty="0">
                <a:solidFill>
                  <a:srgbClr val="FF0000"/>
                </a:solidFill>
              </a:rPr>
              <a:t>; </a:t>
            </a:r>
          </a:p>
          <a:p>
            <a:endParaRPr lang="en-CA" sz="4800" b="1" dirty="0">
              <a:solidFill>
                <a:srgbClr val="FF0000"/>
              </a:solidFill>
            </a:endParaRPr>
          </a:p>
          <a:p>
            <a:r>
              <a:rPr lang="en-CA" sz="4800" b="1" dirty="0">
                <a:solidFill>
                  <a:srgbClr val="FF0000"/>
                </a:solidFill>
              </a:rPr>
              <a:t>Color[ ] colours = new Color[3];</a:t>
            </a:r>
          </a:p>
          <a:p>
            <a:endParaRPr lang="en-CA" sz="4800" b="1" dirty="0">
              <a:solidFill>
                <a:srgbClr val="FF0000"/>
              </a:solidFill>
            </a:endParaRPr>
          </a:p>
          <a:p>
            <a:r>
              <a:rPr lang="en-CA" sz="4800" b="1" dirty="0">
                <a:solidFill>
                  <a:srgbClr val="FF0000"/>
                </a:solidFill>
              </a:rPr>
              <a:t> colours[0] = </a:t>
            </a:r>
            <a:r>
              <a:rPr lang="en-CA" sz="4800" b="1" dirty="0" err="1">
                <a:solidFill>
                  <a:srgbClr val="FF0000"/>
                </a:solidFill>
              </a:rPr>
              <a:t>Color.web</a:t>
            </a:r>
            <a:r>
              <a:rPr lang="en-CA" sz="4800" b="1" dirty="0">
                <a:solidFill>
                  <a:srgbClr val="FF0000"/>
                </a:solidFill>
              </a:rPr>
              <a:t>("#FFFFFF",1.0);</a:t>
            </a:r>
          </a:p>
          <a:p>
            <a:r>
              <a:rPr lang="en-CA" sz="4800" b="1" dirty="0">
                <a:solidFill>
                  <a:srgbClr val="FF0000"/>
                </a:solidFill>
              </a:rPr>
              <a:t> colours[1] = </a:t>
            </a:r>
            <a:r>
              <a:rPr lang="en-CA" sz="4800" b="1" dirty="0" err="1">
                <a:solidFill>
                  <a:srgbClr val="FF0000"/>
                </a:solidFill>
              </a:rPr>
              <a:t>Color.web</a:t>
            </a:r>
            <a:r>
              <a:rPr lang="en-CA" sz="4800" b="1" dirty="0">
                <a:solidFill>
                  <a:srgbClr val="FF0000"/>
                </a:solidFill>
              </a:rPr>
              <a:t>("#000000",1.0);</a:t>
            </a:r>
          </a:p>
          <a:p>
            <a:r>
              <a:rPr lang="en-CA" sz="4800" b="1" dirty="0">
                <a:solidFill>
                  <a:srgbClr val="FF0000"/>
                </a:solidFill>
              </a:rPr>
              <a:t> colours[2] = </a:t>
            </a:r>
            <a:r>
              <a:rPr lang="en-CA" sz="4800" b="1" dirty="0" err="1">
                <a:solidFill>
                  <a:srgbClr val="FF0000"/>
                </a:solidFill>
              </a:rPr>
              <a:t>Color.web</a:t>
            </a:r>
            <a:r>
              <a:rPr lang="en-CA" sz="4800" b="1" dirty="0">
                <a:solidFill>
                  <a:srgbClr val="FF0000"/>
                </a:solidFill>
              </a:rPr>
              <a:t>("#DEDEDE",1.0);</a:t>
            </a:r>
          </a:p>
          <a:p>
            <a:r>
              <a:rPr lang="en-CA" sz="48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17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Q2b.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another word for this?</a:t>
            </a:r>
          </a:p>
          <a:p>
            <a:endParaRPr lang="en-CA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[   ] [   ]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14776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EDACE4-CC24-528A-117C-F8E71E5116D9}"/>
              </a:ext>
            </a:extLst>
          </p:cNvPr>
          <p:cNvSpPr txBox="1"/>
          <p:nvPr/>
        </p:nvSpPr>
        <p:spPr>
          <a:xfrm>
            <a:off x="901699" y="428178"/>
            <a:ext cx="1115483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Note: The </a:t>
            </a:r>
            <a:r>
              <a:rPr lang="en-CA" sz="4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alpha value </a:t>
            </a:r>
            <a:r>
              <a:rPr lang="en-CA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defines the transparency of a color and can be represented by a float value in the range [0.0,1.0] or [0,255</a:t>
            </a:r>
            <a:r>
              <a:rPr lang="en-CA" sz="4800" dirty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CA" sz="4800" b="1" dirty="0">
              <a:solidFill>
                <a:srgbClr val="FF0000"/>
              </a:solidFill>
            </a:endParaRPr>
          </a:p>
          <a:p>
            <a:r>
              <a:rPr lang="en-CA" sz="4800" b="1" dirty="0">
                <a:solidFill>
                  <a:srgbClr val="FF0000"/>
                </a:solidFill>
              </a:rPr>
              <a:t> colours[0] = </a:t>
            </a:r>
            <a:r>
              <a:rPr lang="en-CA" sz="4800" b="1" dirty="0" err="1">
                <a:solidFill>
                  <a:srgbClr val="FF0000"/>
                </a:solidFill>
              </a:rPr>
              <a:t>Color.web</a:t>
            </a:r>
            <a:r>
              <a:rPr lang="en-CA" sz="4800" b="1" dirty="0">
                <a:solidFill>
                  <a:srgbClr val="FF0000"/>
                </a:solidFill>
              </a:rPr>
              <a:t>("#FFFFFF",1.0);</a:t>
            </a:r>
          </a:p>
          <a:p>
            <a:r>
              <a:rPr lang="en-CA" sz="4800" b="1" dirty="0">
                <a:solidFill>
                  <a:srgbClr val="FF0000"/>
                </a:solidFill>
              </a:rPr>
              <a:t> colours[1] = </a:t>
            </a:r>
            <a:r>
              <a:rPr lang="en-CA" sz="4800" b="1" dirty="0" err="1">
                <a:solidFill>
                  <a:srgbClr val="FF0000"/>
                </a:solidFill>
              </a:rPr>
              <a:t>Color.web</a:t>
            </a:r>
            <a:r>
              <a:rPr lang="en-CA" sz="4800" b="1" dirty="0">
                <a:solidFill>
                  <a:srgbClr val="FF0000"/>
                </a:solidFill>
              </a:rPr>
              <a:t>("#000000",1.0);</a:t>
            </a:r>
          </a:p>
          <a:p>
            <a:r>
              <a:rPr lang="en-CA" sz="4800" b="1" dirty="0">
                <a:solidFill>
                  <a:srgbClr val="FF0000"/>
                </a:solidFill>
              </a:rPr>
              <a:t> colours[2] = </a:t>
            </a:r>
            <a:r>
              <a:rPr lang="en-CA" sz="4800" b="1" dirty="0" err="1">
                <a:solidFill>
                  <a:srgbClr val="FF0000"/>
                </a:solidFill>
              </a:rPr>
              <a:t>Color.web</a:t>
            </a:r>
            <a:r>
              <a:rPr lang="en-CA" sz="4800" b="1" dirty="0">
                <a:solidFill>
                  <a:srgbClr val="FF0000"/>
                </a:solidFill>
              </a:rPr>
              <a:t>("#DEDEDE",1.0);</a:t>
            </a:r>
          </a:p>
          <a:p>
            <a:r>
              <a:rPr lang="en-CA" sz="48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B9B3795-927C-3F25-AF05-516BF780B004}"/>
              </a:ext>
            </a:extLst>
          </p:cNvPr>
          <p:cNvCxnSpPr>
            <a:cxnSpLocks/>
          </p:cNvCxnSpPr>
          <p:nvPr/>
        </p:nvCxnSpPr>
        <p:spPr>
          <a:xfrm>
            <a:off x="5232400" y="1219200"/>
            <a:ext cx="5113867" cy="2209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4634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3433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Q17 a) create the “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array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(but </a:t>
            </a:r>
            <a:r>
              <a:rPr lang="en-CA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populate it)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9006C-3CBD-FF9A-722D-A1194725D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902" y="1593908"/>
            <a:ext cx="3533600" cy="48278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4B2A39-F03D-565D-7E27-12A6435FD0EF}"/>
              </a:ext>
            </a:extLst>
          </p:cNvPr>
          <p:cNvSpPr txBox="1"/>
          <p:nvPr/>
        </p:nvSpPr>
        <p:spPr>
          <a:xfrm>
            <a:off x="1040235" y="5368954"/>
            <a:ext cx="5955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remember when you create an array, the default value</a:t>
            </a:r>
          </a:p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all elements is 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</a:t>
            </a:r>
            <a:endParaRPr lang="en-CA" sz="1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03858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1911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a) instantiate the “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array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(but </a:t>
            </a:r>
            <a:r>
              <a:rPr lang="en-CA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</a:t>
            </a: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populate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145B38-1D9B-7C16-3C26-C5BB43E98753}"/>
              </a:ext>
            </a:extLst>
          </p:cNvPr>
          <p:cNvSpPr txBox="1"/>
          <p:nvPr/>
        </p:nvSpPr>
        <p:spPr>
          <a:xfrm>
            <a:off x="829734" y="3241224"/>
            <a:ext cx="6400800" cy="847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 [ ] a = new char[5];</a:t>
            </a:r>
            <a:endParaRPr lang="en-CA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46820E-A60B-571A-D532-1E5BE6B97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370" y="1565846"/>
            <a:ext cx="3296439" cy="4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572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94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Q17 b) what would be display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FA40E4-ABB2-4CB4-832C-2341271D4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2725885"/>
            <a:ext cx="11311044" cy="38799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66DEE6-637D-D4D1-06DC-7F2E9F7922D2}"/>
              </a:ext>
            </a:extLst>
          </p:cNvPr>
          <p:cNvSpPr txBox="1"/>
          <p:nvPr/>
        </p:nvSpPr>
        <p:spPr>
          <a:xfrm>
            <a:off x="880955" y="1802555"/>
            <a:ext cx="11311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b[4] _______         d[2] _________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3826887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94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b) what would be display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FA40E4-ABB2-4CB4-832C-2341271D4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2725885"/>
            <a:ext cx="11311044" cy="38799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66DEE6-637D-D4D1-06DC-7F2E9F7922D2}"/>
              </a:ext>
            </a:extLst>
          </p:cNvPr>
          <p:cNvSpPr txBox="1"/>
          <p:nvPr/>
        </p:nvSpPr>
        <p:spPr>
          <a:xfrm>
            <a:off x="880955" y="1802555"/>
            <a:ext cx="11311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b[4] __</a:t>
            </a:r>
            <a:r>
              <a:rPr lang="en-CA" sz="5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         d[2] _____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1922770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94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b) what would be display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FA40E4-ABB2-4CB4-832C-2341271D4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2725885"/>
            <a:ext cx="11311044" cy="38799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66DEE6-637D-D4D1-06DC-7F2E9F7922D2}"/>
              </a:ext>
            </a:extLst>
          </p:cNvPr>
          <p:cNvSpPr txBox="1"/>
          <p:nvPr/>
        </p:nvSpPr>
        <p:spPr>
          <a:xfrm>
            <a:off x="880955" y="1802555"/>
            <a:ext cx="11311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b[4] __</a:t>
            </a:r>
            <a:r>
              <a:rPr lang="en-CA" sz="5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         d[2] __</a:t>
            </a:r>
            <a:r>
              <a:rPr lang="en-CA" sz="5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-1.1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20102114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94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Q17 c) what would be display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FA40E4-ABB2-4CB4-832C-2341271D4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2725885"/>
            <a:ext cx="11311044" cy="38799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66DEE6-637D-D4D1-06DC-7F2E9F7922D2}"/>
              </a:ext>
            </a:extLst>
          </p:cNvPr>
          <p:cNvSpPr txBox="1"/>
          <p:nvPr/>
        </p:nvSpPr>
        <p:spPr>
          <a:xfrm>
            <a:off x="880955" y="1802555"/>
            <a:ext cx="11311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_______         d[ c[2] ] _________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7690681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94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c) what would be display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FA40E4-ABB2-4CB4-832C-2341271D4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2725885"/>
            <a:ext cx="11311044" cy="38799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66DEE6-637D-D4D1-06DC-7F2E9F7922D2}"/>
              </a:ext>
            </a:extLst>
          </p:cNvPr>
          <p:cNvSpPr txBox="1"/>
          <p:nvPr/>
        </p:nvSpPr>
        <p:spPr>
          <a:xfrm>
            <a:off x="880955" y="1802555"/>
            <a:ext cx="11311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  d[ c[2] ] _____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901834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94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c) what would be display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FA40E4-ABB2-4CB4-832C-2341271D4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2725885"/>
            <a:ext cx="11311044" cy="38799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66DEE6-637D-D4D1-06DC-7F2E9F7922D2}"/>
              </a:ext>
            </a:extLst>
          </p:cNvPr>
          <p:cNvSpPr txBox="1"/>
          <p:nvPr/>
        </p:nvSpPr>
        <p:spPr>
          <a:xfrm>
            <a:off x="880955" y="1802555"/>
            <a:ext cx="11311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  d[ c[2] ] ___</a:t>
            </a:r>
            <a:r>
              <a:rPr lang="en-CA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7.4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9190825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63090" y="0"/>
            <a:ext cx="11493501" cy="2020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Q18 Write a loop to subtract 1 from each value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contained in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“</a:t>
            </a:r>
            <a:r>
              <a:rPr lang="en-CA" sz="66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array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3B4DF-B9B1-0CDC-7452-060207A0A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2020040"/>
            <a:ext cx="11311044" cy="4585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484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2b. </a:t>
            </a: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another word for this?</a:t>
            </a:r>
          </a:p>
          <a:p>
            <a:endParaRPr lang="en-CA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[   ] [   ]</a:t>
            </a:r>
          </a:p>
          <a:p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164517-E024-3F9F-B0DD-3AA1C6D7681F}"/>
              </a:ext>
            </a:extLst>
          </p:cNvPr>
          <p:cNvSpPr txBox="1"/>
          <p:nvPr/>
        </p:nvSpPr>
        <p:spPr>
          <a:xfrm>
            <a:off x="2985617" y="4379989"/>
            <a:ext cx="72641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b="1" dirty="0">
                <a:solidFill>
                  <a:srgbClr val="FF0000"/>
                </a:solidFill>
              </a:rPr>
              <a:t>2-dimensional Array</a:t>
            </a:r>
          </a:p>
        </p:txBody>
      </p:sp>
    </p:spTree>
    <p:extLst>
      <p:ext uri="{BB962C8B-B14F-4D97-AF65-F5344CB8AC3E}">
        <p14:creationId xmlns:p14="http://schemas.microsoft.com/office/powerpoint/2010/main" val="18978868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63090" y="0"/>
            <a:ext cx="11493501" cy="2020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Write a loop to subtract 1 from each element of the “</a:t>
            </a:r>
            <a:r>
              <a:rPr lang="en-CA" sz="66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array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3B4DF-B9B1-0CDC-7452-060207A0A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3694176"/>
            <a:ext cx="11311044" cy="29117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371269-396B-F81E-C695-883CC2E7C42A}"/>
              </a:ext>
            </a:extLst>
          </p:cNvPr>
          <p:cNvSpPr txBox="1"/>
          <p:nvPr/>
        </p:nvSpPr>
        <p:spPr>
          <a:xfrm>
            <a:off x="698498" y="2020040"/>
            <a:ext cx="10932670" cy="183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for(int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c.length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b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c[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c[</a:t>
            </a:r>
            <a:r>
              <a:rPr lang="en-CA" sz="5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– 1;</a:t>
            </a: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241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63090" y="0"/>
            <a:ext cx="11493501" cy="3020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Q19 Output how many “true” values exist in the “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array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3B4DF-B9B1-0CDC-7452-060207A0A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8" y="2020040"/>
            <a:ext cx="11311044" cy="45858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81D69259-B1BF-19C1-E206-0CEE4E3DA249}"/>
              </a:ext>
            </a:extLst>
          </p:cNvPr>
          <p:cNvSpPr/>
          <p:nvPr/>
        </p:nvSpPr>
        <p:spPr>
          <a:xfrm flipH="1">
            <a:off x="10641014" y="1848437"/>
            <a:ext cx="343948" cy="66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6814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863090" y="0"/>
            <a:ext cx="11493501" cy="3020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Output how many “true” values exist in the “</a:t>
            </a:r>
            <a:r>
              <a:rPr lang="en-CA" sz="6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array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3B4DF-B9B1-0CDC-7452-060207A0A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88" y="2020040"/>
            <a:ext cx="4218854" cy="45858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2117FB-64E7-A5A1-7632-32979A35AB2F}"/>
              </a:ext>
            </a:extLst>
          </p:cNvPr>
          <p:cNvSpPr txBox="1"/>
          <p:nvPr/>
        </p:nvSpPr>
        <p:spPr>
          <a:xfrm>
            <a:off x="863090" y="2455591"/>
            <a:ext cx="6927598" cy="4407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count = 0;</a:t>
            </a:r>
            <a:b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e.length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b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if ( e[</a:t>
            </a: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)</a:t>
            </a:r>
            <a:b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count++;</a:t>
            </a:r>
            <a:b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(count);</a:t>
            </a:r>
            <a:endParaRPr lang="en-C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ADD7EA1A-3A09-C800-5BB9-9C8AACA0E9D8}"/>
              </a:ext>
            </a:extLst>
          </p:cNvPr>
          <p:cNvSpPr/>
          <p:nvPr/>
        </p:nvSpPr>
        <p:spPr>
          <a:xfrm flipH="1">
            <a:off x="11396023" y="1815645"/>
            <a:ext cx="343948" cy="66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0901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5977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Q21 Begin by </a:t>
            </a: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CA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CA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arrays </a:t>
            </a: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exact values shown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integer </a:t>
            </a:r>
            <a:r>
              <a:rPr lang="en-CA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 is populated in such a way that its values are the subscripts belonging to the </a:t>
            </a:r>
            <a:r>
              <a:rPr lang="en-CA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 such that it puts the </a:t>
            </a:r>
            <a:r>
              <a:rPr lang="en-CA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 in alphabetical order.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</a:t>
            </a:r>
            <a:r>
              <a:rPr lang="en-CA" sz="4000" b="1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loop</a:t>
            </a: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prints the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 names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 in alphabetical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9235A7-D341-E3E9-C2F8-D6C9BFC05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268" y="2946400"/>
            <a:ext cx="6976532" cy="3889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19925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1482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</a:t>
            </a: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</a:t>
            </a:r>
            <a:r>
              <a:rPr lang="en-CA" sz="4000" b="1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loop</a:t>
            </a: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prints the animal names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 in alphabetical order.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9235A7-D341-E3E9-C2F8-D6C9BFC05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532" y="2844800"/>
            <a:ext cx="3996267" cy="39906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2225CB-4EE3-0198-BD8C-309C9D7A5FA5}"/>
              </a:ext>
            </a:extLst>
          </p:cNvPr>
          <p:cNvSpPr txBox="1"/>
          <p:nvPr/>
        </p:nvSpPr>
        <p:spPr>
          <a:xfrm>
            <a:off x="838432" y="2377867"/>
            <a:ext cx="10671263" cy="551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 [ ] animals = {“</a:t>
            </a:r>
            <a:r>
              <a:rPr lang="en-CA" sz="3200" b="1" dirty="0" err="1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cat”,”ape”,”dog”,”bat”,”rat</a:t>
            </a:r>
            <a:r>
              <a:rPr lang="en-CA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”};</a:t>
            </a:r>
            <a:br>
              <a:rPr lang="en-CA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CA" sz="32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[ ] order = {1,3,0,2,4};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index = 0;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(int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order.length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  {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order[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animals[index] 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8692062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2420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Q22 The array </a:t>
            </a:r>
            <a:r>
              <a:rPr lang="en-CA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contains every word in the dictionary, i.e. all </a:t>
            </a:r>
            <a:r>
              <a:rPr lang="en-CA" sz="3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172,710 </a:t>
            </a:r>
            <a: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them.   Write a loop which outputs ONLY the words which end in “</a:t>
            </a:r>
            <a:r>
              <a:rPr lang="en-CA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</a:t>
            </a:r>
            <a: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 for example,  select</a:t>
            </a:r>
            <a:r>
              <a:rPr lang="en-CA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</a:t>
            </a:r>
            <a:endParaRPr lang="en-CA" sz="36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324D03-6865-B6A1-D45D-2ACAC5F9B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33" y="1954494"/>
            <a:ext cx="3623733" cy="4651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63971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8" y="252121"/>
            <a:ext cx="11493501" cy="6815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String w = "";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int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lastPos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 (int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words.length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{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w = words[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]; 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lastPos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w.length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- 1;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if (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</a:t>
            </a:r>
            <a:r>
              <a:rPr lang="en-CA" sz="32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charAt</a:t>
            </a: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(lastPos-1) 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== ‘e’  &amp;&amp;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</a:t>
            </a:r>
            <a:r>
              <a:rPr lang="en-CA" sz="32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charAt</a:t>
            </a: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CA" sz="32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lastPos</a:t>
            </a: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== 'd' 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CA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(w);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}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8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324D03-6865-B6A1-D45D-2ACAC5F9B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252122"/>
            <a:ext cx="4927600" cy="41772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37670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3811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Q24 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each letter from the </a:t>
            </a:r>
            <a:r>
              <a:rPr lang="en-CA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secretWord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into a </a:t>
            </a:r>
            <a:r>
              <a:rPr lang="en-CA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 array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Output the char array with two spaces between each letter both forwards and backwards in lower case, then output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of vowels, i.e.  </a:t>
            </a:r>
            <a:r>
              <a:rPr lang="en-CA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aeiou</a:t>
            </a:r>
            <a:b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String </a:t>
            </a:r>
            <a:r>
              <a:rPr lang="en-CA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secretWord</a:t>
            </a:r>
            <a:r>
              <a:rPr lang="en-C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“HALLOWEEN”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36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EA7B1F-8E2D-4619-BB76-5EC482A15F0F}"/>
              </a:ext>
            </a:extLst>
          </p:cNvPr>
          <p:cNvSpPr txBox="1"/>
          <p:nvPr/>
        </p:nvSpPr>
        <p:spPr>
          <a:xfrm>
            <a:off x="3869917" y="3845617"/>
            <a:ext cx="5368777" cy="2462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 a  l  </a:t>
            </a:r>
            <a:r>
              <a:rPr lang="en-CA" sz="48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CA" sz="4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  w  e  </a:t>
            </a:r>
            <a:r>
              <a:rPr lang="en-CA" sz="48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4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n  </a:t>
            </a:r>
          </a:p>
          <a:p>
            <a:r>
              <a:rPr lang="en-CA" sz="4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 e  </a:t>
            </a:r>
            <a:r>
              <a:rPr lang="en-CA" sz="48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4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  o  l  </a:t>
            </a:r>
            <a:r>
              <a:rPr lang="en-CA" sz="48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CA" sz="4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 h</a:t>
            </a:r>
          </a:p>
          <a:p>
            <a:r>
              <a:rPr lang="en-CA" sz="4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Vowels = </a:t>
            </a:r>
            <a:r>
              <a:rPr lang="en-CA" sz="4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endParaRPr lang="en-CA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554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7803313" y="3302154"/>
            <a:ext cx="3839875" cy="2488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</a:t>
            </a:r>
            <a:b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 a  l  </a:t>
            </a:r>
            <a:r>
              <a:rPr lang="en-CA" sz="36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  w  e  </a:t>
            </a:r>
            <a:r>
              <a:rPr lang="en-CA" sz="36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n  </a:t>
            </a:r>
          </a:p>
          <a:p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 e  </a:t>
            </a:r>
            <a:r>
              <a:rPr lang="en-CA" sz="36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  o  l  </a:t>
            </a:r>
            <a:r>
              <a:rPr lang="en-CA" sz="36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 h</a:t>
            </a:r>
          </a:p>
          <a:p>
            <a:r>
              <a:rPr lang="en-CA" sz="3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Vowels = 4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328846-A0FB-2403-BF77-121D90C9EE0C}"/>
              </a:ext>
            </a:extLst>
          </p:cNvPr>
          <p:cNvSpPr txBox="1"/>
          <p:nvPr/>
        </p:nvSpPr>
        <p:spPr>
          <a:xfrm>
            <a:off x="645214" y="4723313"/>
            <a:ext cx="6613546" cy="2134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//backwards</a:t>
            </a:r>
            <a:endParaRPr lang="en-CA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for(int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=ch.length-1;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&gt;= 0;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--) </a:t>
            </a:r>
            <a:endParaRPr lang="en-CA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+ “  “ 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en-CA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(“Vowels = “+vowels);</a:t>
            </a:r>
            <a:endParaRPr lang="en-CA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A21ED-6FAC-F925-1EBB-3E599FD03604}"/>
              </a:ext>
            </a:extLst>
          </p:cNvPr>
          <p:cNvSpPr txBox="1"/>
          <p:nvPr/>
        </p:nvSpPr>
        <p:spPr>
          <a:xfrm>
            <a:off x="774880" y="-106687"/>
            <a:ext cx="10323755" cy="4886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char[ ] </a:t>
            </a:r>
            <a:r>
              <a:rPr lang="en-CA" sz="2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char[ </a:t>
            </a:r>
            <a:r>
              <a:rPr lang="en-CA" sz="2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secretWord.length</a:t>
            </a: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) ];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vowels = 0;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c=0;  c &lt; </a:t>
            </a:r>
            <a:r>
              <a:rPr lang="en-CA" sz="2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secretWord.length</a:t>
            </a: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); </a:t>
            </a:r>
            <a:r>
              <a:rPr lang="en-CA" sz="2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c++</a:t>
            </a: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CA" sz="2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[c] = </a:t>
            </a:r>
            <a:r>
              <a:rPr lang="en-CA" sz="2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secretWord.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toLowerCase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().</a:t>
            </a:r>
            <a:r>
              <a:rPr lang="en-CA" sz="2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charAt</a:t>
            </a:r>
            <a:r>
              <a:rPr lang="en-CA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if (</a:t>
            </a:r>
            <a:r>
              <a:rPr lang="en-CA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[c] == ‘a’ || </a:t>
            </a:r>
            <a:r>
              <a:rPr lang="en-CA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[c] == ‘e’ || </a:t>
            </a:r>
            <a:r>
              <a:rPr lang="en-CA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[c] == ‘</a:t>
            </a:r>
            <a:r>
              <a:rPr lang="en-CA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|| </a:t>
            </a:r>
            <a:r>
              <a:rPr lang="en-CA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[c] == ‘o’ || </a:t>
            </a:r>
            <a:r>
              <a:rPr lang="en-CA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[c] == ‘u’)</a:t>
            </a:r>
            <a:b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vowels++;</a:t>
            </a:r>
            <a:endParaRPr lang="en-CA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C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//forwards</a:t>
            </a:r>
            <a:endParaRPr lang="en-CA" sz="2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for(int 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ch.length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 </a:t>
            </a:r>
            <a:endParaRPr lang="en-CA" sz="2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+ “  “ );</a:t>
            </a:r>
            <a:endParaRPr lang="en-CA" sz="2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CA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en-CA" sz="2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6254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7803313" y="3302154"/>
            <a:ext cx="3839875" cy="24885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</a:t>
            </a:r>
            <a:br>
              <a:rPr lang="en-CA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 a  l  </a:t>
            </a:r>
            <a:r>
              <a:rPr lang="en-CA" sz="36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  w  e  </a:t>
            </a:r>
            <a:r>
              <a:rPr lang="en-CA" sz="36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n  </a:t>
            </a:r>
          </a:p>
          <a:p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 e  </a:t>
            </a:r>
            <a:r>
              <a:rPr lang="en-CA" sz="36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  o  l  </a:t>
            </a:r>
            <a:r>
              <a:rPr lang="en-CA" sz="36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 h</a:t>
            </a:r>
          </a:p>
          <a:p>
            <a:r>
              <a:rPr lang="en-CA" sz="3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Vowels = 4</a:t>
            </a:r>
            <a:r>
              <a:rPr lang="en-CA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328846-A0FB-2403-BF77-121D90C9EE0C}"/>
              </a:ext>
            </a:extLst>
          </p:cNvPr>
          <p:cNvSpPr txBox="1"/>
          <p:nvPr/>
        </p:nvSpPr>
        <p:spPr>
          <a:xfrm>
            <a:off x="645214" y="4723313"/>
            <a:ext cx="6613546" cy="2134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//backwards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for(int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=ch.length-1;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&gt;= 0;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+ “  “ 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en-CA" sz="20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(“Vowels = “+vowels);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A21ED-6FAC-F925-1EBB-3E599FD03604}"/>
              </a:ext>
            </a:extLst>
          </p:cNvPr>
          <p:cNvSpPr txBox="1"/>
          <p:nvPr/>
        </p:nvSpPr>
        <p:spPr>
          <a:xfrm>
            <a:off x="774880" y="-106687"/>
            <a:ext cx="10323755" cy="4086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char[ ] </a:t>
            </a:r>
            <a:r>
              <a:rPr lang="en-CA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CA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CA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secretWord.</a:t>
            </a:r>
            <a:r>
              <a:rPr lang="en-CA" sz="28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toCharArray</a:t>
            </a:r>
            <a:r>
              <a:rPr lang="en-C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);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4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//forwards</a:t>
            </a:r>
            <a:endParaRPr lang="en-CA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for(int </a:t>
            </a:r>
            <a:r>
              <a:rPr lang="en-CA" sz="24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CA" sz="24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CA" sz="24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ch.length</a:t>
            </a: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CA" sz="24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 </a:t>
            </a:r>
            <a:endParaRPr lang="en-CA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CA" sz="24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</a:t>
            </a: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CA" sz="24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CA" sz="24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+ “  “ );</a:t>
            </a:r>
            <a:endParaRPr lang="en-CA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CA" sz="24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();H</a:t>
            </a:r>
            <a:endParaRPr lang="en-CA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4F53EB-9CF1-69B5-7129-19F3587433C9}"/>
              </a:ext>
            </a:extLst>
          </p:cNvPr>
          <p:cNvSpPr txBox="1"/>
          <p:nvPr/>
        </p:nvSpPr>
        <p:spPr>
          <a:xfrm>
            <a:off x="6350466" y="100668"/>
            <a:ext cx="2244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Here’s a simpler way</a:t>
            </a:r>
          </a:p>
        </p:txBody>
      </p:sp>
    </p:spTree>
    <p:extLst>
      <p:ext uri="{BB962C8B-B14F-4D97-AF65-F5344CB8AC3E}">
        <p14:creationId xmlns:p14="http://schemas.microsoft.com/office/powerpoint/2010/main" val="2251257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Q2c. How do you read this?</a:t>
            </a:r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4FB1D-442B-A9E8-6E9C-C2A4E7B3A787}"/>
              </a:ext>
            </a:extLst>
          </p:cNvPr>
          <p:cNvSpPr txBox="1"/>
          <p:nvPr/>
        </p:nvSpPr>
        <p:spPr>
          <a:xfrm>
            <a:off x="4158841" y="2505670"/>
            <a:ext cx="4616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[ ] num;</a:t>
            </a:r>
            <a:endParaRPr lang="en-CA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14668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315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Q25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display if the following program is executed?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F6232-27CA-C911-2309-4E7F4B584882}"/>
              </a:ext>
            </a:extLst>
          </p:cNvPr>
          <p:cNvSpPr txBox="1"/>
          <p:nvPr/>
        </p:nvSpPr>
        <p:spPr>
          <a:xfrm>
            <a:off x="1802296" y="1722782"/>
            <a:ext cx="7623625" cy="4691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static void main()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 marL="257175"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int[] </a:t>
            </a:r>
            <a:r>
              <a:rPr lang="en-CA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{1,2,1,2,1,2,1,0,0};</a:t>
            </a:r>
            <a:b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amount = 0;</a:t>
            </a:r>
            <a:b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j = </a:t>
            </a:r>
            <a:r>
              <a:rPr lang="en-CA" sz="32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ch.length</a:t>
            </a: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- 1; j &gt; 0; j--)</a:t>
            </a:r>
            <a:b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amount = amount + </a:t>
            </a:r>
            <a:r>
              <a:rPr lang="en-CA" sz="32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[j];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CA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("amount: " + amount);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   </a:t>
            </a:r>
            <a:endParaRPr lang="en-CA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035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315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display if the following program is executed?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F6232-27CA-C911-2309-4E7F4B584882}"/>
              </a:ext>
            </a:extLst>
          </p:cNvPr>
          <p:cNvSpPr txBox="1"/>
          <p:nvPr/>
        </p:nvSpPr>
        <p:spPr>
          <a:xfrm>
            <a:off x="1802296" y="1722782"/>
            <a:ext cx="7623625" cy="4691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static void main()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 marL="257175"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int[] </a:t>
            </a:r>
            <a:r>
              <a:rPr lang="en-CA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{1,2,1,2,1,2,1,0,0};</a:t>
            </a:r>
            <a:b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amount = 0;</a:t>
            </a:r>
            <a:b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for(int j = </a:t>
            </a:r>
            <a:r>
              <a:rPr lang="en-CA" sz="32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ch.length</a:t>
            </a: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- 1; j &gt; 0; j--)</a:t>
            </a:r>
            <a:b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amount = amount + </a:t>
            </a:r>
            <a:r>
              <a:rPr lang="en-CA" sz="3200" b="1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[j];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CA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("amount: " + amount);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   </a:t>
            </a:r>
            <a:endParaRPr lang="en-CA" sz="3200" b="1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5F03E8-BA0F-6278-E07A-B11308F4E6D8}"/>
              </a:ext>
            </a:extLst>
          </p:cNvPr>
          <p:cNvSpPr txBox="1"/>
          <p:nvPr/>
        </p:nvSpPr>
        <p:spPr>
          <a:xfrm>
            <a:off x="8693426" y="2598003"/>
            <a:ext cx="2856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>
                <a:solidFill>
                  <a:srgbClr val="FF0000"/>
                </a:solidFill>
              </a:rPr>
              <a:t>amount: 9</a:t>
            </a:r>
          </a:p>
        </p:txBody>
      </p:sp>
    </p:spTree>
    <p:extLst>
      <p:ext uri="{BB962C8B-B14F-4D97-AF65-F5344CB8AC3E}">
        <p14:creationId xmlns:p14="http://schemas.microsoft.com/office/powerpoint/2010/main" val="4255702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6246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Q26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array below, output any value within the array that repeats?  A value in the array can only repeat at most ONCE.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</a:t>
            </a:r>
            <a:b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Original:  1 2 3 5 5 7 8 8 9 9 2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Repeats:  2 5 8 9 </a:t>
            </a:r>
            <a:endParaRPr lang="en-C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2253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184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 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array below output any value within the array that repeats?  A value in the array can only repeat ONCE.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C8CA6D-A337-8FFB-4065-5D9512A275DD}"/>
              </a:ext>
            </a:extLst>
          </p:cNvPr>
          <p:cNvSpPr txBox="1"/>
          <p:nvPr/>
        </p:nvSpPr>
        <p:spPr>
          <a:xfrm>
            <a:off x="897623" y="1519583"/>
            <a:ext cx="524311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public static void main()</a:t>
            </a:r>
          </a:p>
          <a:p>
            <a:r>
              <a:rPr lang="en-CA" dirty="0"/>
              <a:t>    {</a:t>
            </a:r>
          </a:p>
          <a:p>
            <a:r>
              <a:rPr lang="en-CA" dirty="0"/>
              <a:t>        int[] A = {1,2,3,5,5,7,8,8,9,9,2};</a:t>
            </a:r>
          </a:p>
          <a:p>
            <a:r>
              <a:rPr lang="en-CA" dirty="0"/>
              <a:t>     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//output the original</a:t>
            </a:r>
          </a:p>
          <a:p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</a:rPr>
              <a:t>System.out.print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("Original: ");</a:t>
            </a:r>
          </a:p>
          <a:p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        for(int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=0;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&lt;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</a:rPr>
              <a:t>A.length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++)</a:t>
            </a:r>
          </a:p>
          <a:p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        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</a:rPr>
              <a:t>System.out.printf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("%d ", A[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] );</a:t>
            </a:r>
          </a:p>
          <a:p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CA" sz="2000" b="1" dirty="0" err="1">
                <a:solidFill>
                  <a:schemeClr val="accent5">
                    <a:lumMod val="50000"/>
                  </a:schemeClr>
                </a:solidFill>
              </a:rPr>
              <a:t>System.out.println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();</a:t>
            </a:r>
          </a:p>
          <a:p>
            <a:r>
              <a:rPr lang="en-CA" dirty="0"/>
              <a:t>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A903EC-8C92-4964-601B-BEB18BECB3B8}"/>
              </a:ext>
            </a:extLst>
          </p:cNvPr>
          <p:cNvSpPr txBox="1"/>
          <p:nvPr/>
        </p:nvSpPr>
        <p:spPr>
          <a:xfrm>
            <a:off x="6334306" y="1597122"/>
            <a:ext cx="5857694" cy="1350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Original:  1 2 3 5 5 7 8 8 9 9 2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Repeats:  2 5 8 9 </a:t>
            </a:r>
            <a:endParaRPr lang="en-CA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CFD6-669F-EA5C-2192-1A86C36507BA}"/>
              </a:ext>
            </a:extLst>
          </p:cNvPr>
          <p:cNvSpPr txBox="1"/>
          <p:nvPr/>
        </p:nvSpPr>
        <p:spPr>
          <a:xfrm>
            <a:off x="7692705" y="3724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DE64B2-19E0-8A71-7E41-899A576CBC61}"/>
              </a:ext>
            </a:extLst>
          </p:cNvPr>
          <p:cNvSpPr txBox="1"/>
          <p:nvPr/>
        </p:nvSpPr>
        <p:spPr>
          <a:xfrm>
            <a:off x="5555610" y="3216019"/>
            <a:ext cx="616171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 dirty="0"/>
              <a:t> </a:t>
            </a:r>
            <a:r>
              <a:rPr lang="en-CA" sz="2400" b="1" dirty="0" err="1">
                <a:solidFill>
                  <a:srgbClr val="7030A0"/>
                </a:solidFill>
              </a:rPr>
              <a:t>System.out.print</a:t>
            </a:r>
            <a:r>
              <a:rPr lang="en-CA" sz="2400" b="1" dirty="0">
                <a:solidFill>
                  <a:srgbClr val="7030A0"/>
                </a:solidFill>
              </a:rPr>
              <a:t>("Repeats: ");</a:t>
            </a:r>
          </a:p>
          <a:p>
            <a:r>
              <a:rPr lang="en-CA" sz="2400" b="1" dirty="0">
                <a:solidFill>
                  <a:srgbClr val="7030A0"/>
                </a:solidFill>
              </a:rPr>
              <a:t>        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for(int </a:t>
            </a:r>
            <a:r>
              <a:rPr lang="en-CA" sz="2400" b="1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=0; </a:t>
            </a:r>
            <a:r>
              <a:rPr lang="en-CA" sz="2400" b="1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&lt; </a:t>
            </a:r>
            <a:r>
              <a:rPr lang="en-CA" sz="2400" b="1" dirty="0" err="1">
                <a:solidFill>
                  <a:schemeClr val="accent3">
                    <a:lumMod val="75000"/>
                  </a:schemeClr>
                </a:solidFill>
              </a:rPr>
              <a:t>A.length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; </a:t>
            </a:r>
            <a:r>
              <a:rPr lang="en-CA" sz="2400" b="1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++) {</a:t>
            </a:r>
          </a:p>
          <a:p>
            <a:r>
              <a:rPr lang="en-CA" sz="2400" b="1" dirty="0">
                <a:solidFill>
                  <a:srgbClr val="7030A0"/>
                </a:solidFill>
              </a:rPr>
              <a:t>             </a:t>
            </a:r>
            <a:r>
              <a:rPr lang="en-CA" sz="2400" b="1" dirty="0">
                <a:solidFill>
                  <a:srgbClr val="FF0000"/>
                </a:solidFill>
              </a:rPr>
              <a:t>for(int j=i+1; j &lt; </a:t>
            </a:r>
            <a:r>
              <a:rPr lang="en-CA" sz="2400" b="1" dirty="0" err="1">
                <a:solidFill>
                  <a:srgbClr val="FF0000"/>
                </a:solidFill>
              </a:rPr>
              <a:t>A.length</a:t>
            </a:r>
            <a:r>
              <a:rPr lang="en-CA" sz="2400" b="1" dirty="0">
                <a:solidFill>
                  <a:srgbClr val="FF0000"/>
                </a:solidFill>
              </a:rPr>
              <a:t>; </a:t>
            </a:r>
            <a:r>
              <a:rPr lang="en-CA" sz="2400" b="1" dirty="0" err="1">
                <a:solidFill>
                  <a:srgbClr val="FF0000"/>
                </a:solidFill>
              </a:rPr>
              <a:t>j++</a:t>
            </a:r>
            <a:r>
              <a:rPr lang="en-CA" sz="2400" b="1" dirty="0">
                <a:solidFill>
                  <a:srgbClr val="FF0000"/>
                </a:solidFill>
              </a:rPr>
              <a:t>)  {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          if ( A[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] == A[j] ) {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               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System.out.printf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("%d ", A[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] );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          } 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    }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2400" b="1" dirty="0">
                <a:solidFill>
                  <a:srgbClr val="FF0000"/>
                </a:solidFill>
              </a:rPr>
              <a:t> </a:t>
            </a:r>
          </a:p>
          <a:p>
            <a:r>
              <a:rPr lang="en-CA" sz="2400" b="1" dirty="0">
                <a:solidFill>
                  <a:srgbClr val="7030A0"/>
                </a:solidFill>
              </a:rPr>
              <a:t>        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}</a:t>
            </a:r>
          </a:p>
          <a:p>
            <a:r>
              <a:rPr lang="en-CA" sz="2400" b="1" dirty="0">
                <a:solidFill>
                  <a:srgbClr val="7030A0"/>
                </a:solidFill>
              </a:rPr>
              <a:t>        </a:t>
            </a:r>
            <a:r>
              <a:rPr lang="en-CA" sz="2400" b="1" dirty="0" err="1">
                <a:solidFill>
                  <a:srgbClr val="7030A0"/>
                </a:solidFill>
              </a:rPr>
              <a:t>System.out.println</a:t>
            </a:r>
            <a:r>
              <a:rPr lang="en-CA" sz="2400" b="1" dirty="0">
                <a:solidFill>
                  <a:srgbClr val="7030A0"/>
                </a:solidFill>
              </a:rPr>
              <a:t>();    </a:t>
            </a:r>
          </a:p>
          <a:p>
            <a:r>
              <a:rPr lang="en-CA" sz="2400" dirty="0"/>
              <a:t>    } </a:t>
            </a:r>
          </a:p>
        </p:txBody>
      </p:sp>
    </p:spTree>
    <p:extLst>
      <p:ext uri="{BB962C8B-B14F-4D97-AF65-F5344CB8AC3E}">
        <p14:creationId xmlns:p14="http://schemas.microsoft.com/office/powerpoint/2010/main" val="325534389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3990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Q27 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 the 1s and 0s from the array below.</a:t>
            </a:r>
            <a:endParaRPr lang="en-C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68C4EF-1CA8-DD16-B7E4-2C3E9C28F2E4}"/>
              </a:ext>
            </a:extLst>
          </p:cNvPr>
          <p:cNvSpPr txBox="1"/>
          <p:nvPr/>
        </p:nvSpPr>
        <p:spPr>
          <a:xfrm>
            <a:off x="922789" y="1870745"/>
            <a:ext cx="5304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public static void main() 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{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int[]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nums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= {0,1,0,0,1,1,1,0,1,0};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System.out.print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("Original:  ");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for(int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=0;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&lt;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nums.length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++)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   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System.out.printf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("%d ",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nums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]);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CA" sz="2400" b="1" dirty="0" err="1">
                <a:solidFill>
                  <a:schemeClr val="accent5">
                    <a:lumMod val="50000"/>
                  </a:schemeClr>
                </a:solidFill>
              </a:rPr>
              <a:t>System.out.println</a:t>
            </a:r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();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</a:p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C3662B-1E03-C51B-4843-D5B96932E2D8}"/>
              </a:ext>
            </a:extLst>
          </p:cNvPr>
          <p:cNvSpPr txBox="1"/>
          <p:nvPr/>
        </p:nvSpPr>
        <p:spPr>
          <a:xfrm>
            <a:off x="6227429" y="1870745"/>
            <a:ext cx="5679345" cy="215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output,</a:t>
            </a:r>
            <a:b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Original:      0 1 0 0 1 1 1 0 1 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Separated:  0 0 0 0 0 1 1 1 1 1</a:t>
            </a:r>
            <a:endParaRPr lang="en-CA" sz="32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92707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780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 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 the 1s and 0s from the array below.</a:t>
            </a:r>
            <a:endParaRPr lang="en-C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86656D-3C2E-E294-D8AF-51BAC10A1A50}"/>
              </a:ext>
            </a:extLst>
          </p:cNvPr>
          <p:cNvSpPr txBox="1"/>
          <p:nvPr/>
        </p:nvSpPr>
        <p:spPr>
          <a:xfrm>
            <a:off x="6316908" y="847288"/>
            <a:ext cx="535774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CA" sz="2400" b="1" dirty="0">
                <a:solidFill>
                  <a:srgbClr val="FF0000"/>
                </a:solidFill>
              </a:rPr>
              <a:t>public static void separate(int[] </a:t>
            </a:r>
            <a:r>
              <a:rPr lang="en-CA" sz="2400" b="1" dirty="0" err="1">
                <a:solidFill>
                  <a:srgbClr val="FF0000"/>
                </a:solidFill>
              </a:rPr>
              <a:t>nums</a:t>
            </a:r>
            <a:r>
              <a:rPr lang="en-CA" sz="2400" b="1" dirty="0">
                <a:solidFill>
                  <a:srgbClr val="FF0000"/>
                </a:solidFill>
              </a:rPr>
              <a:t>)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{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</a:t>
            </a:r>
          </a:p>
          <a:p>
            <a:endParaRPr lang="en-CA" sz="2400" b="1" dirty="0">
              <a:solidFill>
                <a:srgbClr val="FF0000"/>
              </a:solidFill>
            </a:endParaRPr>
          </a:p>
          <a:p>
            <a:r>
              <a:rPr lang="en-CA" sz="2400" b="1" dirty="0">
                <a:solidFill>
                  <a:srgbClr val="FF0000"/>
                </a:solidFill>
              </a:rPr>
              <a:t>        //count number of 0s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int zeros = 0;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for(int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=0;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&lt; </a:t>
            </a:r>
            <a:r>
              <a:rPr lang="en-CA" sz="2400" b="1" dirty="0" err="1">
                <a:solidFill>
                  <a:srgbClr val="FF0000"/>
                </a:solidFill>
              </a:rPr>
              <a:t>nums.length</a:t>
            </a:r>
            <a:r>
              <a:rPr lang="en-CA" sz="2400" b="1" dirty="0">
                <a:solidFill>
                  <a:srgbClr val="FF0000"/>
                </a:solidFill>
              </a:rPr>
              <a:t>;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++)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 if (</a:t>
            </a:r>
            <a:r>
              <a:rPr lang="en-CA" sz="2400" b="1" dirty="0" err="1">
                <a:solidFill>
                  <a:srgbClr val="FF0000"/>
                </a:solidFill>
              </a:rPr>
              <a:t>nums</a:t>
            </a:r>
            <a:r>
              <a:rPr lang="en-CA" sz="2400" b="1" dirty="0">
                <a:solidFill>
                  <a:srgbClr val="FF0000"/>
                </a:solidFill>
              </a:rPr>
              <a:t>[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] == 0) zeros++;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 </a:t>
            </a:r>
          </a:p>
          <a:p>
            <a:endParaRPr lang="en-CA" sz="2400" b="1" dirty="0">
              <a:solidFill>
                <a:srgbClr val="FF0000"/>
              </a:solidFill>
            </a:endParaRPr>
          </a:p>
          <a:p>
            <a:r>
              <a:rPr lang="en-CA" sz="2400" b="1" dirty="0">
                <a:solidFill>
                  <a:srgbClr val="FF0000"/>
                </a:solidFill>
              </a:rPr>
              <a:t>        for(int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=0;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&lt; zeros;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++)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 </a:t>
            </a:r>
            <a:r>
              <a:rPr lang="en-CA" sz="2400" b="1" dirty="0" err="1">
                <a:solidFill>
                  <a:srgbClr val="FF0000"/>
                </a:solidFill>
              </a:rPr>
              <a:t>nums</a:t>
            </a:r>
            <a:r>
              <a:rPr lang="en-CA" sz="2400" b="1" dirty="0">
                <a:solidFill>
                  <a:srgbClr val="FF0000"/>
                </a:solidFill>
              </a:rPr>
              <a:t>[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] = 0;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 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for(int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=zeros;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&lt; </a:t>
            </a:r>
            <a:r>
              <a:rPr lang="en-CA" sz="2400" b="1" dirty="0" err="1">
                <a:solidFill>
                  <a:srgbClr val="FF0000"/>
                </a:solidFill>
              </a:rPr>
              <a:t>nums.length</a:t>
            </a:r>
            <a:r>
              <a:rPr lang="en-CA" sz="2400" b="1" dirty="0">
                <a:solidFill>
                  <a:srgbClr val="FF0000"/>
                </a:solidFill>
              </a:rPr>
              <a:t>; 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++)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 </a:t>
            </a:r>
            <a:r>
              <a:rPr lang="en-CA" sz="2400" b="1" dirty="0" err="1">
                <a:solidFill>
                  <a:srgbClr val="FF0000"/>
                </a:solidFill>
              </a:rPr>
              <a:t>nums</a:t>
            </a:r>
            <a:r>
              <a:rPr lang="en-CA" sz="2400" b="1" dirty="0">
                <a:solidFill>
                  <a:srgbClr val="FF0000"/>
                </a:solidFill>
              </a:rPr>
              <a:t>[</a:t>
            </a:r>
            <a:r>
              <a:rPr lang="en-CA" sz="2400" b="1" dirty="0" err="1">
                <a:solidFill>
                  <a:srgbClr val="FF0000"/>
                </a:solidFill>
              </a:rPr>
              <a:t>i</a:t>
            </a:r>
            <a:r>
              <a:rPr lang="en-CA" sz="2400" b="1" dirty="0">
                <a:solidFill>
                  <a:srgbClr val="FF0000"/>
                </a:solidFill>
              </a:rPr>
              <a:t>] = 1;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5F749C-9260-E162-FC39-A5AA8832186E}"/>
              </a:ext>
            </a:extLst>
          </p:cNvPr>
          <p:cNvSpPr txBox="1"/>
          <p:nvPr/>
        </p:nvSpPr>
        <p:spPr>
          <a:xfrm>
            <a:off x="1258349" y="1392572"/>
            <a:ext cx="45384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public static void main() {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int[] </a:t>
            </a:r>
            <a:r>
              <a:rPr lang="en-CA" dirty="0" err="1"/>
              <a:t>nums</a:t>
            </a:r>
            <a:r>
              <a:rPr lang="en-CA" dirty="0"/>
              <a:t> = {0,1,0,0,1,1,1,0,1,0};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</a:t>
            </a:r>
            <a:r>
              <a:rPr lang="en-CA" dirty="0"/>
              <a:t>("Original:  ");</a:t>
            </a:r>
          </a:p>
          <a:p>
            <a:r>
              <a:rPr lang="en-CA" dirty="0"/>
              <a:t>        for(int </a:t>
            </a:r>
            <a:r>
              <a:rPr lang="en-CA" dirty="0" err="1"/>
              <a:t>i</a:t>
            </a:r>
            <a:r>
              <a:rPr lang="en-CA" dirty="0"/>
              <a:t>=0; </a:t>
            </a:r>
            <a:r>
              <a:rPr lang="en-CA" dirty="0" err="1"/>
              <a:t>i</a:t>
            </a:r>
            <a:r>
              <a:rPr lang="en-CA" dirty="0"/>
              <a:t>&lt; </a:t>
            </a:r>
            <a:r>
              <a:rPr lang="en-CA" dirty="0" err="1"/>
              <a:t>nums.length</a:t>
            </a:r>
            <a:r>
              <a:rPr lang="en-CA" dirty="0"/>
              <a:t>; </a:t>
            </a:r>
            <a:r>
              <a:rPr lang="en-CA" dirty="0" err="1"/>
              <a:t>i</a:t>
            </a:r>
            <a:r>
              <a:rPr lang="en-CA" dirty="0"/>
              <a:t>++)</a:t>
            </a:r>
          </a:p>
          <a:p>
            <a:r>
              <a:rPr lang="en-CA" dirty="0"/>
              <a:t>          </a:t>
            </a:r>
            <a:r>
              <a:rPr lang="en-CA" dirty="0" err="1"/>
              <a:t>System.out.printf</a:t>
            </a:r>
            <a:r>
              <a:rPr lang="en-CA" dirty="0"/>
              <a:t>("%d ",</a:t>
            </a:r>
            <a:r>
              <a:rPr lang="en-CA" dirty="0" err="1"/>
              <a:t>nums</a:t>
            </a:r>
            <a:r>
              <a:rPr lang="en-CA" dirty="0"/>
              <a:t>[</a:t>
            </a:r>
            <a:r>
              <a:rPr lang="en-CA" dirty="0" err="1"/>
              <a:t>i</a:t>
            </a:r>
            <a:r>
              <a:rPr lang="en-CA" dirty="0"/>
              <a:t>]);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</a:t>
            </a:r>
            <a:r>
              <a:rPr lang="en-CA" dirty="0">
                <a:solidFill>
                  <a:srgbClr val="FF0000"/>
                </a:solidFill>
              </a:rPr>
              <a:t>separate(</a:t>
            </a:r>
            <a:r>
              <a:rPr lang="en-CA" dirty="0" err="1">
                <a:solidFill>
                  <a:srgbClr val="FF0000"/>
                </a:solidFill>
              </a:rPr>
              <a:t>nums</a:t>
            </a:r>
            <a:r>
              <a:rPr lang="en-CA" dirty="0">
                <a:solidFill>
                  <a:srgbClr val="FF0000"/>
                </a:solidFill>
              </a:rPr>
              <a:t>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</a:t>
            </a:r>
            <a:r>
              <a:rPr lang="en-CA" dirty="0"/>
              <a:t>("Separated: ");</a:t>
            </a:r>
          </a:p>
          <a:p>
            <a:r>
              <a:rPr lang="en-CA" dirty="0"/>
              <a:t>        for(int </a:t>
            </a:r>
            <a:r>
              <a:rPr lang="en-CA" dirty="0" err="1"/>
              <a:t>i</a:t>
            </a:r>
            <a:r>
              <a:rPr lang="en-CA" dirty="0"/>
              <a:t>=0; </a:t>
            </a:r>
            <a:r>
              <a:rPr lang="en-CA" dirty="0" err="1"/>
              <a:t>i</a:t>
            </a:r>
            <a:r>
              <a:rPr lang="en-CA" dirty="0"/>
              <a:t>&lt; </a:t>
            </a:r>
            <a:r>
              <a:rPr lang="en-CA" dirty="0" err="1"/>
              <a:t>nums.length</a:t>
            </a:r>
            <a:r>
              <a:rPr lang="en-CA" dirty="0"/>
              <a:t>; </a:t>
            </a:r>
            <a:r>
              <a:rPr lang="en-CA" dirty="0" err="1"/>
              <a:t>i</a:t>
            </a:r>
            <a:r>
              <a:rPr lang="en-CA" dirty="0"/>
              <a:t>++)</a:t>
            </a:r>
          </a:p>
          <a:p>
            <a:r>
              <a:rPr lang="en-CA" dirty="0"/>
              <a:t>          </a:t>
            </a:r>
            <a:r>
              <a:rPr lang="en-CA" dirty="0" err="1"/>
              <a:t>System.out.printf</a:t>
            </a:r>
            <a:r>
              <a:rPr lang="en-CA" dirty="0"/>
              <a:t>("%d ",</a:t>
            </a:r>
            <a:r>
              <a:rPr lang="en-CA" dirty="0" err="1"/>
              <a:t>nums</a:t>
            </a:r>
            <a:r>
              <a:rPr lang="en-CA" dirty="0"/>
              <a:t>[</a:t>
            </a:r>
            <a:r>
              <a:rPr lang="en-CA" dirty="0" err="1"/>
              <a:t>i</a:t>
            </a:r>
            <a:r>
              <a:rPr lang="en-CA" dirty="0"/>
              <a:t>]);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();            </a:t>
            </a:r>
          </a:p>
          <a:p>
            <a:r>
              <a:rPr lang="en-CA" dirty="0"/>
              <a:t>    }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95A57F5-BE6B-E789-EFE5-9BE13358E66F}"/>
              </a:ext>
            </a:extLst>
          </p:cNvPr>
          <p:cNvCxnSpPr>
            <a:cxnSpLocks/>
          </p:cNvCxnSpPr>
          <p:nvPr/>
        </p:nvCxnSpPr>
        <p:spPr>
          <a:xfrm flipV="1">
            <a:off x="3527571" y="1132514"/>
            <a:ext cx="2722227" cy="2936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5465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331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Q28 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Instantiate an array called “c”, of </a:t>
            </a:r>
            <a:r>
              <a:rPr lang="en-CA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10 elements. </a:t>
            </a:r>
            <a:endParaRPr lang="en-CA" sz="4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draw a picture of this array.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2032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1504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 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Instantiate an array called, “c” of Circle to 10 elements.    Then </a:t>
            </a:r>
            <a:r>
              <a:rPr lang="en-CA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a picture of this array.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A87BF-D77F-8DD7-FB38-BF409460C05F}"/>
              </a:ext>
            </a:extLst>
          </p:cNvPr>
          <p:cNvSpPr txBox="1"/>
          <p:nvPr/>
        </p:nvSpPr>
        <p:spPr>
          <a:xfrm>
            <a:off x="1325461" y="2248250"/>
            <a:ext cx="73789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>
                <a:solidFill>
                  <a:srgbClr val="FF0000"/>
                </a:solidFill>
              </a:rPr>
              <a:t>Circle [ ]   c   = new Circle [10];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1064F-DF82-B12B-38E6-F90C12FB4226}"/>
              </a:ext>
            </a:extLst>
          </p:cNvPr>
          <p:cNvSpPr/>
          <p:nvPr/>
        </p:nvSpPr>
        <p:spPr>
          <a:xfrm>
            <a:off x="8925886" y="342900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DEF859-6CFF-95C6-5A39-47E53DEE3CCE}"/>
              </a:ext>
            </a:extLst>
          </p:cNvPr>
          <p:cNvSpPr/>
          <p:nvPr/>
        </p:nvSpPr>
        <p:spPr>
          <a:xfrm>
            <a:off x="8925886" y="390927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71D396-F00C-4FBB-D490-1A4F1E8D80EE}"/>
              </a:ext>
            </a:extLst>
          </p:cNvPr>
          <p:cNvSpPr/>
          <p:nvPr/>
        </p:nvSpPr>
        <p:spPr>
          <a:xfrm>
            <a:off x="8925886" y="5295551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A3A604-666D-A1A0-1F56-1102557D39E2}"/>
              </a:ext>
            </a:extLst>
          </p:cNvPr>
          <p:cNvCxnSpPr/>
          <p:nvPr/>
        </p:nvCxnSpPr>
        <p:spPr>
          <a:xfrm flipV="1">
            <a:off x="10041622" y="3017691"/>
            <a:ext cx="578840" cy="4113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4E9E0B-3673-6989-BDF4-1D3981F0EE9B}"/>
              </a:ext>
            </a:extLst>
          </p:cNvPr>
          <p:cNvSpPr txBox="1"/>
          <p:nvPr/>
        </p:nvSpPr>
        <p:spPr>
          <a:xfrm>
            <a:off x="10041622" y="2646959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4E0A-8798-E6FD-B90C-C04F841E512F}"/>
              </a:ext>
            </a:extLst>
          </p:cNvPr>
          <p:cNvSpPr txBox="1"/>
          <p:nvPr/>
        </p:nvSpPr>
        <p:spPr>
          <a:xfrm>
            <a:off x="8533815" y="334596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7402C7-A833-AB74-BD25-089A29106648}"/>
              </a:ext>
            </a:extLst>
          </p:cNvPr>
          <p:cNvSpPr txBox="1"/>
          <p:nvPr/>
        </p:nvSpPr>
        <p:spPr>
          <a:xfrm>
            <a:off x="8530117" y="3804844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974BEE-8588-5A09-64C9-FB64FE1ECCA5}"/>
              </a:ext>
            </a:extLst>
          </p:cNvPr>
          <p:cNvSpPr txBox="1"/>
          <p:nvPr/>
        </p:nvSpPr>
        <p:spPr>
          <a:xfrm>
            <a:off x="8526418" y="512949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9EF935-280E-6312-7D86-047EC9ECF861}"/>
              </a:ext>
            </a:extLst>
          </p:cNvPr>
          <p:cNvSpPr txBox="1"/>
          <p:nvPr/>
        </p:nvSpPr>
        <p:spPr>
          <a:xfrm>
            <a:off x="9381460" y="4555601"/>
            <a:ext cx="20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;</a:t>
            </a:r>
          </a:p>
          <a:p>
            <a:r>
              <a:rPr lang="en-CA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0762825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22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Q29 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the </a:t>
            </a:r>
            <a:r>
              <a:rPr lang="en-CA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 has a constructor which accepts the radius of the circle.   Populate the array c, with 10 circles with a radius of 2.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A87BF-D77F-8DD7-FB38-BF409460C05F}"/>
              </a:ext>
            </a:extLst>
          </p:cNvPr>
          <p:cNvSpPr txBox="1"/>
          <p:nvPr/>
        </p:nvSpPr>
        <p:spPr>
          <a:xfrm>
            <a:off x="975500" y="2632970"/>
            <a:ext cx="73789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>
                <a:solidFill>
                  <a:srgbClr val="FF0000"/>
                </a:solidFill>
              </a:rPr>
              <a:t>Circle [ ]   c   = new Circle [10];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1064F-DF82-B12B-38E6-F90C12FB4226}"/>
              </a:ext>
            </a:extLst>
          </p:cNvPr>
          <p:cNvSpPr/>
          <p:nvPr/>
        </p:nvSpPr>
        <p:spPr>
          <a:xfrm>
            <a:off x="8925886" y="342900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DEF859-6CFF-95C6-5A39-47E53DEE3CCE}"/>
              </a:ext>
            </a:extLst>
          </p:cNvPr>
          <p:cNvSpPr/>
          <p:nvPr/>
        </p:nvSpPr>
        <p:spPr>
          <a:xfrm>
            <a:off x="8925886" y="390927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71D396-F00C-4FBB-D490-1A4F1E8D80EE}"/>
              </a:ext>
            </a:extLst>
          </p:cNvPr>
          <p:cNvSpPr/>
          <p:nvPr/>
        </p:nvSpPr>
        <p:spPr>
          <a:xfrm>
            <a:off x="8925886" y="5295551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A3A604-666D-A1A0-1F56-1102557D39E2}"/>
              </a:ext>
            </a:extLst>
          </p:cNvPr>
          <p:cNvCxnSpPr/>
          <p:nvPr/>
        </p:nvCxnSpPr>
        <p:spPr>
          <a:xfrm flipV="1">
            <a:off x="10041622" y="3017691"/>
            <a:ext cx="578840" cy="4113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4E9E0B-3673-6989-BDF4-1D3981F0EE9B}"/>
              </a:ext>
            </a:extLst>
          </p:cNvPr>
          <p:cNvSpPr txBox="1"/>
          <p:nvPr/>
        </p:nvSpPr>
        <p:spPr>
          <a:xfrm>
            <a:off x="10041622" y="2646959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4E0A-8798-E6FD-B90C-C04F841E512F}"/>
              </a:ext>
            </a:extLst>
          </p:cNvPr>
          <p:cNvSpPr txBox="1"/>
          <p:nvPr/>
        </p:nvSpPr>
        <p:spPr>
          <a:xfrm>
            <a:off x="8533815" y="334596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7402C7-A833-AB74-BD25-089A29106648}"/>
              </a:ext>
            </a:extLst>
          </p:cNvPr>
          <p:cNvSpPr txBox="1"/>
          <p:nvPr/>
        </p:nvSpPr>
        <p:spPr>
          <a:xfrm>
            <a:off x="8530117" y="3804844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974BEE-8588-5A09-64C9-FB64FE1ECCA5}"/>
              </a:ext>
            </a:extLst>
          </p:cNvPr>
          <p:cNvSpPr txBox="1"/>
          <p:nvPr/>
        </p:nvSpPr>
        <p:spPr>
          <a:xfrm>
            <a:off x="8526418" y="512949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9EF935-280E-6312-7D86-047EC9ECF861}"/>
              </a:ext>
            </a:extLst>
          </p:cNvPr>
          <p:cNvSpPr txBox="1"/>
          <p:nvPr/>
        </p:nvSpPr>
        <p:spPr>
          <a:xfrm>
            <a:off x="9381460" y="4555601"/>
            <a:ext cx="20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;</a:t>
            </a:r>
          </a:p>
          <a:p>
            <a:r>
              <a:rPr lang="en-CA" dirty="0"/>
              <a:t>;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83855E5-8534-A884-9750-CE18C8D1D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290" y="4389540"/>
            <a:ext cx="2162477" cy="200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6999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22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the </a:t>
            </a:r>
            <a:r>
              <a:rPr lang="en-CA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 has a constructor which accepts the radius of the circle.   Populate the array c, with 10 circles with a radius of 2.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A87BF-D77F-8DD7-FB38-BF409460C05F}"/>
              </a:ext>
            </a:extLst>
          </p:cNvPr>
          <p:cNvSpPr txBox="1"/>
          <p:nvPr/>
        </p:nvSpPr>
        <p:spPr>
          <a:xfrm>
            <a:off x="975500" y="2632970"/>
            <a:ext cx="73789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>
                <a:solidFill>
                  <a:srgbClr val="FF0000"/>
                </a:solidFill>
              </a:rPr>
              <a:t>Circle [ ]   c   = new Circle [10];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1064F-DF82-B12B-38E6-F90C12FB4226}"/>
              </a:ext>
            </a:extLst>
          </p:cNvPr>
          <p:cNvSpPr/>
          <p:nvPr/>
        </p:nvSpPr>
        <p:spPr>
          <a:xfrm>
            <a:off x="8925886" y="342900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DEF859-6CFF-95C6-5A39-47E53DEE3CCE}"/>
              </a:ext>
            </a:extLst>
          </p:cNvPr>
          <p:cNvSpPr/>
          <p:nvPr/>
        </p:nvSpPr>
        <p:spPr>
          <a:xfrm>
            <a:off x="8925886" y="390927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71D396-F00C-4FBB-D490-1A4F1E8D80EE}"/>
              </a:ext>
            </a:extLst>
          </p:cNvPr>
          <p:cNvSpPr/>
          <p:nvPr/>
        </p:nvSpPr>
        <p:spPr>
          <a:xfrm>
            <a:off x="8925886" y="5295551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A3A604-666D-A1A0-1F56-1102557D39E2}"/>
              </a:ext>
            </a:extLst>
          </p:cNvPr>
          <p:cNvCxnSpPr/>
          <p:nvPr/>
        </p:nvCxnSpPr>
        <p:spPr>
          <a:xfrm flipV="1">
            <a:off x="10041622" y="3017691"/>
            <a:ext cx="578840" cy="4113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4E9E0B-3673-6989-BDF4-1D3981F0EE9B}"/>
              </a:ext>
            </a:extLst>
          </p:cNvPr>
          <p:cNvSpPr txBox="1"/>
          <p:nvPr/>
        </p:nvSpPr>
        <p:spPr>
          <a:xfrm>
            <a:off x="10041622" y="2646959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4E0A-8798-E6FD-B90C-C04F841E512F}"/>
              </a:ext>
            </a:extLst>
          </p:cNvPr>
          <p:cNvSpPr txBox="1"/>
          <p:nvPr/>
        </p:nvSpPr>
        <p:spPr>
          <a:xfrm>
            <a:off x="8533815" y="334596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7402C7-A833-AB74-BD25-089A29106648}"/>
              </a:ext>
            </a:extLst>
          </p:cNvPr>
          <p:cNvSpPr txBox="1"/>
          <p:nvPr/>
        </p:nvSpPr>
        <p:spPr>
          <a:xfrm>
            <a:off x="8530117" y="3804844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974BEE-8588-5A09-64C9-FB64FE1ECCA5}"/>
              </a:ext>
            </a:extLst>
          </p:cNvPr>
          <p:cNvSpPr txBox="1"/>
          <p:nvPr/>
        </p:nvSpPr>
        <p:spPr>
          <a:xfrm>
            <a:off x="8526418" y="512949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9EF935-280E-6312-7D86-047EC9ECF861}"/>
              </a:ext>
            </a:extLst>
          </p:cNvPr>
          <p:cNvSpPr txBox="1"/>
          <p:nvPr/>
        </p:nvSpPr>
        <p:spPr>
          <a:xfrm>
            <a:off x="9381460" y="4555601"/>
            <a:ext cx="20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;</a:t>
            </a:r>
          </a:p>
          <a:p>
            <a:r>
              <a:rPr lang="en-CA" dirty="0"/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72621B-BAF4-8E6A-B271-E2EDCAEF6EF0}"/>
              </a:ext>
            </a:extLst>
          </p:cNvPr>
          <p:cNvSpPr txBox="1"/>
          <p:nvPr/>
        </p:nvSpPr>
        <p:spPr>
          <a:xfrm>
            <a:off x="975500" y="3678149"/>
            <a:ext cx="57333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for(int 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 = 0; 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 &lt; </a:t>
            </a:r>
            <a:r>
              <a:rPr lang="en-CA" sz="3600" b="1" dirty="0" err="1">
                <a:solidFill>
                  <a:srgbClr val="FF0000"/>
                </a:solidFill>
              </a:rPr>
              <a:t>c.length</a:t>
            </a:r>
            <a:r>
              <a:rPr lang="en-CA" sz="3600" b="1" dirty="0">
                <a:solidFill>
                  <a:srgbClr val="FF0000"/>
                </a:solidFill>
              </a:rPr>
              <a:t>; 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++)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    c[ 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 ] =  new Circle(2);</a:t>
            </a:r>
          </a:p>
          <a:p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C69322-E100-0D75-A2C9-61A9007E21B9}"/>
              </a:ext>
            </a:extLst>
          </p:cNvPr>
          <p:cNvSpPr/>
          <p:nvPr/>
        </p:nvSpPr>
        <p:spPr>
          <a:xfrm>
            <a:off x="9165063" y="3475765"/>
            <a:ext cx="607482" cy="377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6A40D46-ECBC-2B52-6609-6A55AC096DA7}"/>
              </a:ext>
            </a:extLst>
          </p:cNvPr>
          <p:cNvSpPr/>
          <p:nvPr/>
        </p:nvSpPr>
        <p:spPr>
          <a:xfrm>
            <a:off x="9208066" y="3965270"/>
            <a:ext cx="607482" cy="377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1B038E0-C4E7-EB8E-4A4F-5E26F87F0A7E}"/>
              </a:ext>
            </a:extLst>
          </p:cNvPr>
          <p:cNvSpPr/>
          <p:nvPr/>
        </p:nvSpPr>
        <p:spPr>
          <a:xfrm>
            <a:off x="9180013" y="5346933"/>
            <a:ext cx="607482" cy="377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76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1591733" y="619667"/>
            <a:ext cx="10430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2c. How do you read this?</a:t>
            </a:r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4FB1D-442B-A9E8-6E9C-C2A4E7B3A787}"/>
              </a:ext>
            </a:extLst>
          </p:cNvPr>
          <p:cNvSpPr txBox="1"/>
          <p:nvPr/>
        </p:nvSpPr>
        <p:spPr>
          <a:xfrm>
            <a:off x="4158841" y="2505670"/>
            <a:ext cx="4616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[ ] num;</a:t>
            </a:r>
            <a:endParaRPr lang="en-CA" sz="5400" dirty="0">
              <a:solidFill>
                <a:srgbClr val="00B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3B5046-C9C7-5FF3-E8AD-BE635E9C0BFA}"/>
              </a:ext>
            </a:extLst>
          </p:cNvPr>
          <p:cNvSpPr txBox="1"/>
          <p:nvPr/>
        </p:nvSpPr>
        <p:spPr>
          <a:xfrm>
            <a:off x="3011648" y="4177717"/>
            <a:ext cx="59189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b="1" dirty="0">
                <a:solidFill>
                  <a:srgbClr val="FF0000"/>
                </a:solidFill>
              </a:rPr>
              <a:t>integer array num</a:t>
            </a:r>
          </a:p>
        </p:txBody>
      </p:sp>
    </p:spTree>
    <p:extLst>
      <p:ext uri="{BB962C8B-B14F-4D97-AF65-F5344CB8AC3E}">
        <p14:creationId xmlns:p14="http://schemas.microsoft.com/office/powerpoint/2010/main" val="159976811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22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Q30 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the Dice class has a constructor which specifies the number of faces a die has.   Populate the array </a:t>
            </a:r>
            <a:r>
              <a:rPr lang="en-CA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dice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5 six-sided dice.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1064F-DF82-B12B-38E6-F90C12FB4226}"/>
              </a:ext>
            </a:extLst>
          </p:cNvPr>
          <p:cNvSpPr/>
          <p:nvPr/>
        </p:nvSpPr>
        <p:spPr>
          <a:xfrm>
            <a:off x="8925886" y="342900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DEF859-6CFF-95C6-5A39-47E53DEE3CCE}"/>
              </a:ext>
            </a:extLst>
          </p:cNvPr>
          <p:cNvSpPr/>
          <p:nvPr/>
        </p:nvSpPr>
        <p:spPr>
          <a:xfrm>
            <a:off x="8925886" y="390927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71D396-F00C-4FBB-D490-1A4F1E8D80EE}"/>
              </a:ext>
            </a:extLst>
          </p:cNvPr>
          <p:cNvSpPr/>
          <p:nvPr/>
        </p:nvSpPr>
        <p:spPr>
          <a:xfrm>
            <a:off x="8925886" y="5295551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null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A3A604-666D-A1A0-1F56-1102557D39E2}"/>
              </a:ext>
            </a:extLst>
          </p:cNvPr>
          <p:cNvCxnSpPr/>
          <p:nvPr/>
        </p:nvCxnSpPr>
        <p:spPr>
          <a:xfrm flipV="1">
            <a:off x="10041622" y="3017691"/>
            <a:ext cx="578840" cy="4113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4E9E0B-3673-6989-BDF4-1D3981F0EE9B}"/>
              </a:ext>
            </a:extLst>
          </p:cNvPr>
          <p:cNvSpPr txBox="1"/>
          <p:nvPr/>
        </p:nvSpPr>
        <p:spPr>
          <a:xfrm>
            <a:off x="10041622" y="2646959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4E0A-8798-E6FD-B90C-C04F841E512F}"/>
              </a:ext>
            </a:extLst>
          </p:cNvPr>
          <p:cNvSpPr txBox="1"/>
          <p:nvPr/>
        </p:nvSpPr>
        <p:spPr>
          <a:xfrm>
            <a:off x="8533815" y="334596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7402C7-A833-AB74-BD25-089A29106648}"/>
              </a:ext>
            </a:extLst>
          </p:cNvPr>
          <p:cNvSpPr txBox="1"/>
          <p:nvPr/>
        </p:nvSpPr>
        <p:spPr>
          <a:xfrm>
            <a:off x="8530117" y="3804844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974BEE-8588-5A09-64C9-FB64FE1ECCA5}"/>
              </a:ext>
            </a:extLst>
          </p:cNvPr>
          <p:cNvSpPr txBox="1"/>
          <p:nvPr/>
        </p:nvSpPr>
        <p:spPr>
          <a:xfrm>
            <a:off x="8526418" y="512949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9EF935-280E-6312-7D86-047EC9ECF861}"/>
              </a:ext>
            </a:extLst>
          </p:cNvPr>
          <p:cNvSpPr txBox="1"/>
          <p:nvPr/>
        </p:nvSpPr>
        <p:spPr>
          <a:xfrm>
            <a:off x="9381460" y="4555601"/>
            <a:ext cx="20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;</a:t>
            </a:r>
          </a:p>
          <a:p>
            <a:r>
              <a:rPr lang="en-CA" dirty="0"/>
              <a:t>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29A094-CE3A-8709-CF82-E2E4C7BA6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42" y="2516697"/>
            <a:ext cx="3154183" cy="42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3717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22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the Dice class has a constructor which specifies the number of faces a die has.   Populate the array </a:t>
            </a:r>
            <a:r>
              <a:rPr lang="en-CA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dice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5 six-sided dice.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A87BF-D77F-8DD7-FB38-BF409460C05F}"/>
              </a:ext>
            </a:extLst>
          </p:cNvPr>
          <p:cNvSpPr txBox="1"/>
          <p:nvPr/>
        </p:nvSpPr>
        <p:spPr>
          <a:xfrm>
            <a:off x="911769" y="2908708"/>
            <a:ext cx="72571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>
                <a:solidFill>
                  <a:srgbClr val="FF0000"/>
                </a:solidFill>
              </a:rPr>
              <a:t>Dice [ ]   dice   = new Dice [5];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1064F-DF82-B12B-38E6-F90C12FB4226}"/>
              </a:ext>
            </a:extLst>
          </p:cNvPr>
          <p:cNvSpPr/>
          <p:nvPr/>
        </p:nvSpPr>
        <p:spPr>
          <a:xfrm>
            <a:off x="8925886" y="342900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DEF859-6CFF-95C6-5A39-47E53DEE3CCE}"/>
              </a:ext>
            </a:extLst>
          </p:cNvPr>
          <p:cNvSpPr/>
          <p:nvPr/>
        </p:nvSpPr>
        <p:spPr>
          <a:xfrm>
            <a:off x="8925886" y="3909270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71D396-F00C-4FBB-D490-1A4F1E8D80EE}"/>
              </a:ext>
            </a:extLst>
          </p:cNvPr>
          <p:cNvSpPr/>
          <p:nvPr/>
        </p:nvSpPr>
        <p:spPr>
          <a:xfrm>
            <a:off x="8925886" y="5295551"/>
            <a:ext cx="1115736" cy="4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A3A604-666D-A1A0-1F56-1102557D39E2}"/>
              </a:ext>
            </a:extLst>
          </p:cNvPr>
          <p:cNvCxnSpPr/>
          <p:nvPr/>
        </p:nvCxnSpPr>
        <p:spPr>
          <a:xfrm flipV="1">
            <a:off x="10041622" y="3017691"/>
            <a:ext cx="578840" cy="4113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4E9E0B-3673-6989-BDF4-1D3981F0EE9B}"/>
              </a:ext>
            </a:extLst>
          </p:cNvPr>
          <p:cNvSpPr txBox="1"/>
          <p:nvPr/>
        </p:nvSpPr>
        <p:spPr>
          <a:xfrm>
            <a:off x="10041622" y="2646959"/>
            <a:ext cx="994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dice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4E0A-8798-E6FD-B90C-C04F841E512F}"/>
              </a:ext>
            </a:extLst>
          </p:cNvPr>
          <p:cNvSpPr txBox="1"/>
          <p:nvPr/>
        </p:nvSpPr>
        <p:spPr>
          <a:xfrm>
            <a:off x="8533815" y="334596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7402C7-A833-AB74-BD25-089A29106648}"/>
              </a:ext>
            </a:extLst>
          </p:cNvPr>
          <p:cNvSpPr txBox="1"/>
          <p:nvPr/>
        </p:nvSpPr>
        <p:spPr>
          <a:xfrm>
            <a:off x="8530117" y="3804844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974BEE-8588-5A09-64C9-FB64FE1ECCA5}"/>
              </a:ext>
            </a:extLst>
          </p:cNvPr>
          <p:cNvSpPr txBox="1"/>
          <p:nvPr/>
        </p:nvSpPr>
        <p:spPr>
          <a:xfrm>
            <a:off x="8526418" y="512949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9EF935-280E-6312-7D86-047EC9ECF861}"/>
              </a:ext>
            </a:extLst>
          </p:cNvPr>
          <p:cNvSpPr txBox="1"/>
          <p:nvPr/>
        </p:nvSpPr>
        <p:spPr>
          <a:xfrm>
            <a:off x="9381460" y="4555601"/>
            <a:ext cx="20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;</a:t>
            </a:r>
          </a:p>
          <a:p>
            <a:r>
              <a:rPr lang="en-CA" dirty="0"/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72621B-BAF4-8E6A-B271-E2EDCAEF6EF0}"/>
              </a:ext>
            </a:extLst>
          </p:cNvPr>
          <p:cNvSpPr txBox="1"/>
          <p:nvPr/>
        </p:nvSpPr>
        <p:spPr>
          <a:xfrm>
            <a:off x="975500" y="3678149"/>
            <a:ext cx="63376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for(int 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 = 0; 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 &lt; </a:t>
            </a:r>
            <a:r>
              <a:rPr lang="en-CA" sz="3600" b="1" dirty="0" err="1">
                <a:solidFill>
                  <a:srgbClr val="FF0000"/>
                </a:solidFill>
              </a:rPr>
              <a:t>dice.length</a:t>
            </a:r>
            <a:r>
              <a:rPr lang="en-CA" sz="3600" b="1" dirty="0">
                <a:solidFill>
                  <a:srgbClr val="FF0000"/>
                </a:solidFill>
              </a:rPr>
              <a:t>; 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++)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{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    dice[ 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 ] =  new Dice(6);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}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0EA16CC-672D-D53A-FA70-680BCA518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204" y="3478124"/>
            <a:ext cx="419100" cy="4000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CB0E78D-CD52-D149-CCFF-E55ED06C6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13" y="3962225"/>
            <a:ext cx="419100" cy="4000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C516977-4223-814B-3AFE-3B31EE3C6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13" y="5295800"/>
            <a:ext cx="4191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43935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22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Q31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single Java statement to declare and create an array of 5 inte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gers without specifying values to those integers.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7154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4694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single Java statement to declare and create an array of 5 inte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gers without specifying values to those integers.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int[ ] a = new int[5];</a:t>
            </a:r>
            <a:endParaRPr lang="en-CA" sz="4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8343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222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Q32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single Java statement to declare and create an array containing the following 3 strings, “Bat”, “Bee”, “Bug”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934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3883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32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single Java statement to declare and create an array containing the following 3 strings, “Bat”, “Bee”, “Bug”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String[ ] a = { “Bat”, “Bee”, “Bug”} ;</a:t>
            </a:r>
            <a:endParaRPr lang="en-CA" sz="4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3251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7175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Q33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single Java statement to print the length of an array named, 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statement to print the 3</a:t>
            </a:r>
            <a:r>
              <a:rPr lang="en-CA" sz="4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element of an array named,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9487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7175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single Java statement to print the length of an array named, 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4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CA" sz="4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a.length</a:t>
            </a:r>
            <a:r>
              <a:rPr lang="en-CA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statement to print the 3</a:t>
            </a:r>
            <a:r>
              <a:rPr lang="en-CA" sz="4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element of an array named, 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4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CA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a[2] 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9799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3678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Q34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Suppose you have a variable named </a:t>
            </a:r>
            <a:r>
              <a:rPr lang="en-CA" sz="4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passengers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stores an array of objects of type </a:t>
            </a:r>
            <a:r>
              <a:rPr lang="en-CA" sz="44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Write a statement which calls the </a:t>
            </a:r>
            <a:r>
              <a:rPr lang="en-CA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getName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method for the first </a:t>
            </a:r>
            <a:r>
              <a:rPr lang="en-CA" sz="44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object in the </a:t>
            </a:r>
            <a:r>
              <a:rPr lang="en-CA" sz="4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passengers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7AA2BE-60CE-3443-7A27-C109D4DEDA9D}"/>
              </a:ext>
            </a:extLst>
          </p:cNvPr>
          <p:cNvSpPr/>
          <p:nvPr/>
        </p:nvSpPr>
        <p:spPr>
          <a:xfrm>
            <a:off x="8397380" y="3879636"/>
            <a:ext cx="2718033" cy="675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Passenger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67F9D-B8F6-807B-1B12-543DDCEDFF51}"/>
              </a:ext>
            </a:extLst>
          </p:cNvPr>
          <p:cNvSpPr/>
          <p:nvPr/>
        </p:nvSpPr>
        <p:spPr>
          <a:xfrm>
            <a:off x="8397380" y="4555222"/>
            <a:ext cx="2718033" cy="675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7D18F7-18DC-7245-1D2C-689235FF3A52}"/>
              </a:ext>
            </a:extLst>
          </p:cNvPr>
          <p:cNvSpPr/>
          <p:nvPr/>
        </p:nvSpPr>
        <p:spPr>
          <a:xfrm>
            <a:off x="8397380" y="5224108"/>
            <a:ext cx="2718033" cy="13377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/>
              <a:t>+ </a:t>
            </a:r>
            <a:r>
              <a:rPr lang="en-CA" dirty="0" err="1"/>
              <a:t>getName</a:t>
            </a:r>
            <a:r>
              <a:rPr lang="en-CA" dirty="0"/>
              <a:t>( ): String</a:t>
            </a:r>
          </a:p>
          <a:p>
            <a:r>
              <a:rPr lang="en-CA" dirty="0"/>
              <a:t>+ </a:t>
            </a:r>
            <a:r>
              <a:rPr lang="en-CA" dirty="0" err="1"/>
              <a:t>setName</a:t>
            </a:r>
            <a:r>
              <a:rPr lang="en-CA" dirty="0"/>
              <a:t> (name: String)</a:t>
            </a:r>
          </a:p>
        </p:txBody>
      </p:sp>
    </p:spTree>
    <p:extLst>
      <p:ext uri="{BB962C8B-B14F-4D97-AF65-F5344CB8AC3E}">
        <p14:creationId xmlns:p14="http://schemas.microsoft.com/office/powerpoint/2010/main" val="300067304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D5AC9-4E55-C026-2A13-3836DF0A6C98}"/>
              </a:ext>
            </a:extLst>
          </p:cNvPr>
          <p:cNvSpPr txBox="1"/>
          <p:nvPr/>
        </p:nvSpPr>
        <p:spPr>
          <a:xfrm>
            <a:off x="698499" y="201321"/>
            <a:ext cx="11493501" cy="3678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CA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34 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Suppose you have a variable named </a:t>
            </a:r>
            <a:r>
              <a:rPr lang="en-CA" sz="4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passengers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stores an array of objects of type </a:t>
            </a:r>
            <a:r>
              <a:rPr lang="en-CA" sz="44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Write a statement which calls the </a:t>
            </a:r>
            <a:r>
              <a:rPr lang="en-CA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getName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method for the first </a:t>
            </a:r>
            <a:r>
              <a:rPr lang="en-CA" sz="44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object in the </a:t>
            </a:r>
            <a:r>
              <a:rPr lang="en-CA" sz="4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passengers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array.</a:t>
            </a:r>
            <a:endParaRPr lang="en-CA" sz="44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7AA2BE-60CE-3443-7A27-C109D4DEDA9D}"/>
              </a:ext>
            </a:extLst>
          </p:cNvPr>
          <p:cNvSpPr/>
          <p:nvPr/>
        </p:nvSpPr>
        <p:spPr>
          <a:xfrm>
            <a:off x="9286613" y="3879636"/>
            <a:ext cx="2718033" cy="675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Passenger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67F9D-B8F6-807B-1B12-543DDCEDFF51}"/>
              </a:ext>
            </a:extLst>
          </p:cNvPr>
          <p:cNvSpPr/>
          <p:nvPr/>
        </p:nvSpPr>
        <p:spPr>
          <a:xfrm>
            <a:off x="9286613" y="4555222"/>
            <a:ext cx="2718033" cy="675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7D18F7-18DC-7245-1D2C-689235FF3A52}"/>
              </a:ext>
            </a:extLst>
          </p:cNvPr>
          <p:cNvSpPr/>
          <p:nvPr/>
        </p:nvSpPr>
        <p:spPr>
          <a:xfrm>
            <a:off x="9286613" y="5224108"/>
            <a:ext cx="2718033" cy="13377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/>
              <a:t>+ </a:t>
            </a:r>
            <a:r>
              <a:rPr lang="en-CA" dirty="0" err="1"/>
              <a:t>getName</a:t>
            </a:r>
            <a:r>
              <a:rPr lang="en-CA" dirty="0"/>
              <a:t>( ): String</a:t>
            </a:r>
          </a:p>
          <a:p>
            <a:r>
              <a:rPr lang="en-CA" dirty="0"/>
              <a:t>+ </a:t>
            </a:r>
            <a:r>
              <a:rPr lang="en-CA" dirty="0" err="1"/>
              <a:t>setName</a:t>
            </a:r>
            <a:r>
              <a:rPr lang="en-CA" dirty="0"/>
              <a:t> (name: String)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5483FE-2CE1-90E8-09E5-E67D736CF448}"/>
              </a:ext>
            </a:extLst>
          </p:cNvPr>
          <p:cNvSpPr txBox="1"/>
          <p:nvPr/>
        </p:nvSpPr>
        <p:spPr>
          <a:xfrm>
            <a:off x="698499" y="4692199"/>
            <a:ext cx="8512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err="1">
                <a:solidFill>
                  <a:srgbClr val="FF0000"/>
                </a:solidFill>
              </a:rPr>
              <a:t>System.out.println</a:t>
            </a:r>
            <a:r>
              <a:rPr lang="en-CA" sz="3200" b="1" dirty="0">
                <a:solidFill>
                  <a:srgbClr val="FF0000"/>
                </a:solidFill>
              </a:rPr>
              <a:t>( passengers[0].</a:t>
            </a:r>
            <a:r>
              <a:rPr lang="en-CA" sz="3200" b="1" dirty="0" err="1">
                <a:solidFill>
                  <a:srgbClr val="FF0000"/>
                </a:solidFill>
              </a:rPr>
              <a:t>getName</a:t>
            </a:r>
            <a:r>
              <a:rPr lang="en-CA" sz="3200" b="1" dirty="0">
                <a:solidFill>
                  <a:srgbClr val="FF0000"/>
                </a:solidFill>
              </a:rPr>
              <a:t>( ) );</a:t>
            </a:r>
          </a:p>
        </p:txBody>
      </p:sp>
    </p:spTree>
    <p:extLst>
      <p:ext uri="{BB962C8B-B14F-4D97-AF65-F5344CB8AC3E}">
        <p14:creationId xmlns:p14="http://schemas.microsoft.com/office/powerpoint/2010/main" val="37442704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{7809B865-629A-499E-B82A-4D5632A5159F}tf10001105</Template>
  <TotalTime>634</TotalTime>
  <Words>4829</Words>
  <Application>Microsoft Office PowerPoint</Application>
  <PresentationFormat>Widescreen</PresentationFormat>
  <Paragraphs>541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6" baseType="lpstr">
      <vt:lpstr>Arial</vt:lpstr>
      <vt:lpstr>Calibri</vt:lpstr>
      <vt:lpstr>Franklin Gothic Book</vt:lpstr>
      <vt:lpstr>Crop</vt:lpstr>
      <vt:lpstr>JAVA ARRAY Flash Cards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Become an expert IN Java Built-In Arrays</dc:title>
  <dc:creator>Dave S</dc:creator>
  <cp:lastModifiedBy>Dave Slemon</cp:lastModifiedBy>
  <cp:revision>78</cp:revision>
  <cp:lastPrinted>2024-01-16T15:58:15Z</cp:lastPrinted>
  <dcterms:created xsi:type="dcterms:W3CDTF">2023-02-17T15:39:50Z</dcterms:created>
  <dcterms:modified xsi:type="dcterms:W3CDTF">2024-01-18T13:11:46Z</dcterms:modified>
</cp:coreProperties>
</file>