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sldIdLst>
    <p:sldId id="257" r:id="rId5"/>
    <p:sldId id="264" r:id="rId6"/>
    <p:sldId id="263" r:id="rId7"/>
    <p:sldId id="262" r:id="rId8"/>
    <p:sldId id="265" r:id="rId9"/>
    <p:sldId id="267" r:id="rId10"/>
    <p:sldId id="268" r:id="rId11"/>
    <p:sldId id="269" r:id="rId12"/>
    <p:sldId id="270" r:id="rId13"/>
    <p:sldId id="271" r:id="rId14"/>
    <p:sldId id="273" r:id="rId15"/>
    <p:sldId id="272" r:id="rId16"/>
    <p:sldId id="266" r:id="rId17"/>
    <p:sldId id="274" r:id="rId18"/>
    <p:sldId id="275" r:id="rId19"/>
    <p:sldId id="276" r:id="rId20"/>
    <p:sldId id="277" r:id="rId21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C6D6"/>
    <a:srgbClr val="344529"/>
    <a:srgbClr val="2B3922"/>
    <a:srgbClr val="2E3722"/>
    <a:srgbClr val="FCF7F1"/>
    <a:srgbClr val="B8D233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19" autoAdjust="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1/16/2024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1/16/2024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Java</a:t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4400" dirty="0">
                <a:solidFill>
                  <a:schemeClr val="tx1"/>
                </a:solidFill>
              </a:rPr>
              <a:t>Strings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v103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DCE48D-AC6D-E4B6-0591-252190DD792D}"/>
              </a:ext>
            </a:extLst>
          </p:cNvPr>
          <p:cNvSpPr txBox="1"/>
          <p:nvPr/>
        </p:nvSpPr>
        <p:spPr>
          <a:xfrm>
            <a:off x="10148762" y="5263250"/>
            <a:ext cx="1997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7030A0"/>
                </a:solidFill>
              </a:rPr>
              <a:t>By Dave Slemon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FC4425-0102-404B-A71A-D2CE773F67E4}"/>
              </a:ext>
            </a:extLst>
          </p:cNvPr>
          <p:cNvSpPr txBox="1"/>
          <p:nvPr/>
        </p:nvSpPr>
        <p:spPr>
          <a:xfrm>
            <a:off x="494950" y="520117"/>
            <a:ext cx="8615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/>
              <a:t>String Static Methods  - Combining Methods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D77E79-67FD-44F8-85F9-3E3BEE80241C}"/>
              </a:ext>
            </a:extLst>
          </p:cNvPr>
          <p:cNvSpPr txBox="1"/>
          <p:nvPr/>
        </p:nvSpPr>
        <p:spPr>
          <a:xfrm>
            <a:off x="681606" y="1530502"/>
            <a:ext cx="642759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/>
              <a:t> public static void main (String[] </a:t>
            </a:r>
            <a:r>
              <a:rPr lang="en-CA" dirty="0" err="1"/>
              <a:t>args</a:t>
            </a:r>
            <a:r>
              <a:rPr lang="en-CA" dirty="0"/>
              <a:t>)</a:t>
            </a:r>
          </a:p>
          <a:p>
            <a:r>
              <a:rPr lang="en-CA" dirty="0"/>
              <a:t>    { //main</a:t>
            </a:r>
          </a:p>
          <a:p>
            <a:r>
              <a:rPr lang="en-CA" dirty="0"/>
              <a:t>        String phrase = "Mohawk College";</a:t>
            </a:r>
          </a:p>
          <a:p>
            <a:r>
              <a:rPr lang="en-CA" dirty="0"/>
              <a:t>        </a:t>
            </a:r>
          </a:p>
          <a:p>
            <a:r>
              <a:rPr lang="en-CA" dirty="0"/>
              <a:t>        //index numbers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 phrase );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("01234567890123" );     </a:t>
            </a:r>
          </a:p>
          <a:p>
            <a:r>
              <a:rPr lang="en-CA" dirty="0"/>
              <a:t>        </a:t>
            </a:r>
          </a:p>
          <a:p>
            <a:r>
              <a:rPr lang="en-CA" dirty="0"/>
              <a:t>        //combining methods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</a:t>
            </a:r>
            <a:r>
              <a:rPr lang="en-CA" b="1" dirty="0" err="1">
                <a:solidFill>
                  <a:srgbClr val="FF0000"/>
                </a:solidFill>
              </a:rPr>
              <a:t>phrase.substring</a:t>
            </a:r>
            <a:r>
              <a:rPr lang="en-CA" b="1" dirty="0">
                <a:solidFill>
                  <a:srgbClr val="FF0000"/>
                </a:solidFill>
              </a:rPr>
              <a:t>(2,6).length( )  </a:t>
            </a:r>
            <a:r>
              <a:rPr lang="en-CA" dirty="0"/>
              <a:t>);  </a:t>
            </a:r>
          </a:p>
          <a:p>
            <a:r>
              <a:rPr lang="en-CA" dirty="0"/>
              <a:t>        </a:t>
            </a:r>
          </a:p>
          <a:p>
            <a:r>
              <a:rPr lang="en-CA" dirty="0"/>
              <a:t>    } //main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29093E-5A0A-49E8-A9BE-6AA6602DA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9196" y="1530502"/>
            <a:ext cx="4310821" cy="284016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9E8EDA9-A607-4DB8-8792-C1ABFD7005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5378" y="1825001"/>
            <a:ext cx="3805425" cy="1857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018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E8BB03-6480-DC1A-8342-4A410C6D74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991" y="952463"/>
            <a:ext cx="4466667" cy="480952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6EF6BD5-651A-45D2-BBE5-1053644A99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4594" y="3229761"/>
            <a:ext cx="4202594" cy="27688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85EBE1C-D9A3-4C3A-ADF3-D84287B3A7F1}"/>
              </a:ext>
            </a:extLst>
          </p:cNvPr>
          <p:cNvSpPr txBox="1">
            <a:spLocks/>
          </p:cNvSpPr>
          <p:nvPr/>
        </p:nvSpPr>
        <p:spPr>
          <a:xfrm>
            <a:off x="934525" y="211144"/>
            <a:ext cx="10058400" cy="77041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700" i="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4000" dirty="0"/>
              <a:t>Getting User Input into a Variable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647A93-1932-4B68-847E-0D8E754D58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7284" y="3680891"/>
            <a:ext cx="2905530" cy="1190791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A42E3DE-221C-40C3-A894-63C25BDF1ED6}"/>
              </a:ext>
            </a:extLst>
          </p:cNvPr>
          <p:cNvCxnSpPr/>
          <p:nvPr/>
        </p:nvCxnSpPr>
        <p:spPr>
          <a:xfrm flipH="1" flipV="1">
            <a:off x="2751589" y="1065402"/>
            <a:ext cx="3850547" cy="1593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796F688-5043-4E3E-B4FA-AB167536BF78}"/>
              </a:ext>
            </a:extLst>
          </p:cNvPr>
          <p:cNvSpPr txBox="1"/>
          <p:nvPr/>
        </p:nvSpPr>
        <p:spPr>
          <a:xfrm>
            <a:off x="6744749" y="1124125"/>
            <a:ext cx="38505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1.  Attach the Scanner library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C8A8831-7938-4F3E-828B-E4E24DE9E127}"/>
              </a:ext>
            </a:extLst>
          </p:cNvPr>
          <p:cNvSpPr txBox="1"/>
          <p:nvPr/>
        </p:nvSpPr>
        <p:spPr>
          <a:xfrm>
            <a:off x="6744749" y="1733493"/>
            <a:ext cx="4780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2.  Create </a:t>
            </a:r>
            <a:r>
              <a:rPr lang="en-CA" dirty="0" err="1"/>
              <a:t>keybd</a:t>
            </a:r>
            <a:r>
              <a:rPr lang="en-CA" dirty="0"/>
              <a:t> object of type Scanner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3289656-EF13-42EF-AA45-B0E19BF51552}"/>
              </a:ext>
            </a:extLst>
          </p:cNvPr>
          <p:cNvCxnSpPr>
            <a:cxnSpLocks/>
            <a:stCxn id="16" idx="1"/>
          </p:cNvCxnSpPr>
          <p:nvPr/>
        </p:nvCxnSpPr>
        <p:spPr>
          <a:xfrm flipH="1">
            <a:off x="4219662" y="1918159"/>
            <a:ext cx="2525087" cy="14390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88236413-DB80-4C91-8BB6-2089B465E9B0}"/>
              </a:ext>
            </a:extLst>
          </p:cNvPr>
          <p:cNvSpPr txBox="1"/>
          <p:nvPr/>
        </p:nvSpPr>
        <p:spPr>
          <a:xfrm>
            <a:off x="6744748" y="2302639"/>
            <a:ext cx="4780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3.  Read a string than an integer.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799C911-F4FE-42AD-91C8-C4857650CD3F}"/>
              </a:ext>
            </a:extLst>
          </p:cNvPr>
          <p:cNvCxnSpPr>
            <a:cxnSpLocks/>
          </p:cNvCxnSpPr>
          <p:nvPr/>
        </p:nvCxnSpPr>
        <p:spPr>
          <a:xfrm flipH="1">
            <a:off x="3187818" y="2579638"/>
            <a:ext cx="4756556" cy="18833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031205B-DAA8-44DD-A757-F78837970114}"/>
              </a:ext>
            </a:extLst>
          </p:cNvPr>
          <p:cNvCxnSpPr>
            <a:cxnSpLocks/>
          </p:cNvCxnSpPr>
          <p:nvPr/>
        </p:nvCxnSpPr>
        <p:spPr>
          <a:xfrm flipH="1">
            <a:off x="3060892" y="2527527"/>
            <a:ext cx="6434357" cy="24410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9326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FC4425-0102-404B-A71A-D2CE773F67E4}"/>
              </a:ext>
            </a:extLst>
          </p:cNvPr>
          <p:cNvSpPr txBox="1"/>
          <p:nvPr/>
        </p:nvSpPr>
        <p:spPr>
          <a:xfrm>
            <a:off x="503339" y="338634"/>
            <a:ext cx="109895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/>
              <a:t>USER Input – it’s wise to read in initially as a String and then convert .., -- to prevent program crashes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0EADD5-DFF8-433F-8804-E828636A6880}"/>
              </a:ext>
            </a:extLst>
          </p:cNvPr>
          <p:cNvSpPr txBox="1"/>
          <p:nvPr/>
        </p:nvSpPr>
        <p:spPr>
          <a:xfrm>
            <a:off x="5836047" y="1193586"/>
            <a:ext cx="8019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…so the previous program is better written like this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B009F0B-B805-4CC9-A3E7-B891FCFA9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4895" y="1562918"/>
            <a:ext cx="4582164" cy="4863659"/>
          </a:xfrm>
          <a:prstGeom prst="rect">
            <a:avLst/>
          </a:prstGeom>
        </p:spPr>
      </p:pic>
      <p:sp>
        <p:nvSpPr>
          <p:cNvPr id="14" name="Arrow: Right 13">
            <a:extLst>
              <a:ext uri="{FF2B5EF4-FFF2-40B4-BE49-F238E27FC236}">
                <a16:creationId xmlns:a16="http://schemas.microsoft.com/office/drawing/2014/main" id="{71CA89F8-8D57-4F48-B8FF-682D52959CAC}"/>
              </a:ext>
            </a:extLst>
          </p:cNvPr>
          <p:cNvSpPr/>
          <p:nvPr/>
        </p:nvSpPr>
        <p:spPr>
          <a:xfrm>
            <a:off x="5302103" y="5318620"/>
            <a:ext cx="106788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6BA14E-EFB6-64CA-C102-F83C22BC27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533" y="1378252"/>
            <a:ext cx="4466667" cy="48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536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F79077E-CD8C-4D65-8B39-D06AC96748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082" y="332943"/>
            <a:ext cx="5163271" cy="619211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3B156FE-A941-4F6E-BFD5-68BB054EBD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4594" y="3229761"/>
            <a:ext cx="4202594" cy="276885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7A4678F-8AE8-4A4B-8E03-7908135159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2095" y="3821016"/>
            <a:ext cx="3565322" cy="144726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32C6AD9-9236-4686-B5D0-6CF5A08D1637}"/>
              </a:ext>
            </a:extLst>
          </p:cNvPr>
          <p:cNvSpPr txBox="1"/>
          <p:nvPr/>
        </p:nvSpPr>
        <p:spPr>
          <a:xfrm>
            <a:off x="7428924" y="478173"/>
            <a:ext cx="41189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/>
              <a:t>Data Validation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CFA3B9E-1C17-4299-98F9-299517E330B4}"/>
              </a:ext>
            </a:extLst>
          </p:cNvPr>
          <p:cNvSpPr txBox="1"/>
          <p:nvPr/>
        </p:nvSpPr>
        <p:spPr>
          <a:xfrm>
            <a:off x="6384649" y="1501629"/>
            <a:ext cx="4915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a try …. catch block can catch and deal with invalid user input   </a:t>
            </a:r>
          </a:p>
        </p:txBody>
      </p:sp>
    </p:spTree>
    <p:extLst>
      <p:ext uri="{BB962C8B-B14F-4D97-AF65-F5344CB8AC3E}">
        <p14:creationId xmlns:p14="http://schemas.microsoft.com/office/powerpoint/2010/main" val="16138111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2336414-93ED-EE7A-8B29-883B51ECBB46}"/>
              </a:ext>
            </a:extLst>
          </p:cNvPr>
          <p:cNvSpPr txBox="1"/>
          <p:nvPr/>
        </p:nvSpPr>
        <p:spPr>
          <a:xfrm>
            <a:off x="1008775" y="956074"/>
            <a:ext cx="1008985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Primitive c</a:t>
            </a:r>
            <a:r>
              <a:rPr lang="en-US" dirty="0">
                <a:latin typeface="+mn-lt"/>
              </a:rPr>
              <a:t>haracter literals are just a single character represented in single quotes.</a:t>
            </a:r>
          </a:p>
          <a:p>
            <a:endParaRPr lang="en-US" dirty="0">
              <a:latin typeface="+mn-lt"/>
            </a:endParaRPr>
          </a:p>
          <a:p>
            <a:pPr lvl="3"/>
            <a:r>
              <a:rPr lang="en-US" dirty="0">
                <a:latin typeface="+mn-lt"/>
              </a:rPr>
              <a:t>	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char </a:t>
            </a:r>
            <a:r>
              <a:rPr lang="en-US" dirty="0" err="1">
                <a:solidFill>
                  <a:srgbClr val="FF0000"/>
                </a:solidFill>
                <a:latin typeface="+mn-lt"/>
              </a:rPr>
              <a:t>ch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= 'c';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EFDF1F-B38C-310C-88BC-B95CF58482B9}"/>
              </a:ext>
            </a:extLst>
          </p:cNvPr>
          <p:cNvSpPr txBox="1"/>
          <p:nvPr/>
        </p:nvSpPr>
        <p:spPr>
          <a:xfrm>
            <a:off x="941663" y="3602558"/>
            <a:ext cx="920901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String literals are stored with double quotes.  Strings are stored in memory as String objects and are written as a sequence of characters in double quotes.</a:t>
            </a:r>
          </a:p>
          <a:p>
            <a:pPr lvl="3"/>
            <a:r>
              <a:rPr lang="en-US" dirty="0">
                <a:latin typeface="+mn-lt"/>
              </a:rPr>
              <a:t>	</a:t>
            </a:r>
          </a:p>
          <a:p>
            <a:pPr lvl="3"/>
            <a:r>
              <a:rPr lang="en-US" dirty="0"/>
              <a:t>       </a:t>
            </a:r>
            <a:r>
              <a:rPr lang="en-US" dirty="0">
                <a:solidFill>
                  <a:srgbClr val="00B050"/>
                </a:solidFill>
                <a:latin typeface="+mn-lt"/>
              </a:rPr>
              <a:t>String </a:t>
            </a:r>
            <a:r>
              <a:rPr lang="en-US" dirty="0" err="1">
                <a:solidFill>
                  <a:srgbClr val="00B050"/>
                </a:solidFill>
                <a:latin typeface="+mn-lt"/>
              </a:rPr>
              <a:t>myName</a:t>
            </a:r>
            <a:r>
              <a:rPr lang="en-US" dirty="0">
                <a:solidFill>
                  <a:srgbClr val="00B050"/>
                </a:solidFill>
                <a:latin typeface="+mn-lt"/>
              </a:rPr>
              <a:t> = new String("Bob");</a:t>
            </a:r>
          </a:p>
          <a:p>
            <a:pPr lvl="3"/>
            <a:endParaRPr lang="en-US" dirty="0">
              <a:latin typeface="+mn-lt"/>
            </a:endParaRPr>
          </a:p>
          <a:p>
            <a:pPr lvl="3"/>
            <a:r>
              <a:rPr lang="en-US" dirty="0"/>
              <a:t>        or</a:t>
            </a:r>
            <a:r>
              <a:rPr lang="en-US" dirty="0">
                <a:latin typeface="+mn-lt"/>
              </a:rPr>
              <a:t>	</a:t>
            </a:r>
            <a:endParaRPr lang="en-US" dirty="0"/>
          </a:p>
          <a:p>
            <a:pPr lvl="3"/>
            <a:endParaRPr lang="en-US" dirty="0">
              <a:latin typeface="+mn-lt"/>
            </a:endParaRPr>
          </a:p>
          <a:p>
            <a:pPr lvl="3"/>
            <a:r>
              <a:rPr lang="en-US" dirty="0">
                <a:latin typeface="+mn-lt"/>
              </a:rPr>
              <a:t>        </a:t>
            </a:r>
            <a:r>
              <a:rPr lang="en-US" dirty="0">
                <a:solidFill>
                  <a:srgbClr val="00B050"/>
                </a:solidFill>
                <a:latin typeface="+mn-lt"/>
              </a:rPr>
              <a:t>String </a:t>
            </a:r>
            <a:r>
              <a:rPr lang="en-US" dirty="0" err="1">
                <a:solidFill>
                  <a:srgbClr val="00B050"/>
                </a:solidFill>
                <a:latin typeface="+mn-lt"/>
              </a:rPr>
              <a:t>myName</a:t>
            </a:r>
            <a:r>
              <a:rPr lang="en-US" dirty="0">
                <a:solidFill>
                  <a:srgbClr val="00B050"/>
                </a:solidFill>
                <a:latin typeface="+mn-lt"/>
              </a:rPr>
              <a:t> = "Bob";</a:t>
            </a:r>
          </a:p>
        </p:txBody>
      </p:sp>
    </p:spTree>
    <p:extLst>
      <p:ext uri="{BB962C8B-B14F-4D97-AF65-F5344CB8AC3E}">
        <p14:creationId xmlns:p14="http://schemas.microsoft.com/office/powerpoint/2010/main" val="32753074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BFC4B81-0A31-0331-2330-59BE0B5D8660}"/>
              </a:ext>
            </a:extLst>
          </p:cNvPr>
          <p:cNvSpPr txBox="1"/>
          <p:nvPr/>
        </p:nvSpPr>
        <p:spPr>
          <a:xfrm>
            <a:off x="1347831" y="1073791"/>
            <a:ext cx="9496337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There are a number of methods to compare String objects:</a:t>
            </a:r>
          </a:p>
          <a:p>
            <a:pPr lvl="1"/>
            <a:endParaRPr lang="en-US" b="1" dirty="0">
              <a:latin typeface="+mj-lt"/>
            </a:endParaRPr>
          </a:p>
          <a:p>
            <a:pPr lvl="1"/>
            <a:endParaRPr lang="en-US" b="1" dirty="0">
              <a:latin typeface="+mj-lt"/>
            </a:endParaRPr>
          </a:p>
          <a:p>
            <a:pPr lvl="1"/>
            <a:r>
              <a:rPr lang="en-US" b="1" dirty="0">
                <a:latin typeface="+mj-lt"/>
              </a:rPr>
              <a:t>.equals ( )</a:t>
            </a:r>
            <a:r>
              <a:rPr lang="en-US" dirty="0"/>
              <a:t>			</a:t>
            </a:r>
            <a:r>
              <a:rPr lang="en-US" dirty="0">
                <a:solidFill>
                  <a:srgbClr val="00B050"/>
                </a:solidFill>
                <a:latin typeface="+mj-lt"/>
              </a:rPr>
              <a:t>s1.equals("hello”)</a:t>
            </a:r>
          </a:p>
          <a:p>
            <a:pPr lvl="3"/>
            <a:r>
              <a:rPr lang="en-US" dirty="0"/>
              <a:t>	</a:t>
            </a:r>
            <a:r>
              <a:rPr lang="en-US" i="1" dirty="0"/>
              <a:t>returns true if contents of the strings are equal</a:t>
            </a:r>
          </a:p>
          <a:p>
            <a:pPr lvl="3"/>
            <a:endParaRPr lang="en-US" dirty="0"/>
          </a:p>
          <a:p>
            <a:pPr lvl="1"/>
            <a:r>
              <a:rPr lang="en-US" b="1" dirty="0">
                <a:latin typeface="+mj-lt"/>
              </a:rPr>
              <a:t>.</a:t>
            </a:r>
            <a:r>
              <a:rPr lang="en-US" b="1" dirty="0" err="1">
                <a:latin typeface="+mj-lt"/>
              </a:rPr>
              <a:t>equalsIgnoreCase</a:t>
            </a:r>
            <a:r>
              <a:rPr lang="en-US" b="1" dirty="0">
                <a:latin typeface="+mj-lt"/>
              </a:rPr>
              <a:t> ( )</a:t>
            </a: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  <a:latin typeface="+mj-lt"/>
              </a:rPr>
              <a:t>s1.equalsIgnoreCase("hello")</a:t>
            </a:r>
          </a:p>
          <a:p>
            <a:pPr lvl="3"/>
            <a:r>
              <a:rPr lang="en-US" dirty="0"/>
              <a:t>	</a:t>
            </a:r>
            <a:r>
              <a:rPr lang="en-US" i="1" dirty="0"/>
              <a:t>ignores uppercase/lowercase differences</a:t>
            </a:r>
          </a:p>
          <a:p>
            <a:pPr lvl="3"/>
            <a:endParaRPr lang="en-US" dirty="0"/>
          </a:p>
          <a:p>
            <a:pPr lvl="1"/>
            <a:r>
              <a:rPr lang="en-US" b="1" dirty="0">
                <a:latin typeface="+mj-lt"/>
              </a:rPr>
              <a:t>.</a:t>
            </a:r>
            <a:r>
              <a:rPr lang="en-US" b="1" dirty="0" err="1">
                <a:latin typeface="+mj-lt"/>
              </a:rPr>
              <a:t>compareTo</a:t>
            </a:r>
            <a:r>
              <a:rPr lang="en-US" dirty="0"/>
              <a:t>	( )		</a:t>
            </a:r>
            <a:r>
              <a:rPr lang="en-US" dirty="0">
                <a:solidFill>
                  <a:srgbClr val="00B050"/>
                </a:solidFill>
                <a:latin typeface="+mj-lt"/>
              </a:rPr>
              <a:t>s1.compareTo("hello")</a:t>
            </a:r>
          </a:p>
          <a:p>
            <a:pPr lvl="3"/>
            <a:r>
              <a:rPr lang="en-US" dirty="0"/>
              <a:t>	</a:t>
            </a:r>
            <a:r>
              <a:rPr lang="en-US" i="1" dirty="0"/>
              <a:t>returns 0 if strings are equal, </a:t>
            </a:r>
          </a:p>
          <a:p>
            <a:pPr lvl="3"/>
            <a:r>
              <a:rPr lang="en-US" i="1" dirty="0"/>
              <a:t>	negative number if s1 is less than "hello“ alphabetically</a:t>
            </a:r>
          </a:p>
          <a:p>
            <a:pPr lvl="3"/>
            <a:r>
              <a:rPr lang="en-US" i="1" dirty="0"/>
              <a:t>	positive number if s1 is greater than "hello"</a:t>
            </a:r>
          </a:p>
          <a:p>
            <a:pPr lvl="3"/>
            <a:endParaRPr lang="en-US" dirty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967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7B7B463-8433-E4A1-3182-7174F0A144F7}"/>
              </a:ext>
            </a:extLst>
          </p:cNvPr>
          <p:cNvSpPr txBox="1"/>
          <p:nvPr/>
        </p:nvSpPr>
        <p:spPr>
          <a:xfrm>
            <a:off x="360727" y="813732"/>
            <a:ext cx="11568418" cy="59708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The .</a:t>
            </a:r>
            <a:r>
              <a:rPr lang="en-US" sz="2400" b="1" i="1" dirty="0">
                <a:latin typeface="+mj-lt"/>
              </a:rPr>
              <a:t>substring( )</a:t>
            </a:r>
            <a:r>
              <a:rPr lang="en-US" sz="2400" dirty="0"/>
              <a:t> method creates a new </a:t>
            </a:r>
            <a:r>
              <a:rPr lang="en-US" sz="2400" dirty="0">
                <a:latin typeface="+mj-lt"/>
              </a:rPr>
              <a:t>String</a:t>
            </a:r>
            <a:r>
              <a:rPr lang="en-US" sz="2400" dirty="0"/>
              <a:t> object by copying part of an existing </a:t>
            </a:r>
            <a:r>
              <a:rPr lang="en-US" sz="2400" dirty="0">
                <a:latin typeface="+mj-lt"/>
              </a:rPr>
              <a:t>String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pPr lvl="1"/>
            <a:r>
              <a:rPr lang="en-US" sz="2400" dirty="0"/>
              <a:t>With one argument, copies from a starting index:</a:t>
            </a:r>
          </a:p>
          <a:p>
            <a:pPr lvl="1"/>
            <a:r>
              <a:rPr lang="en-US" sz="2400" dirty="0"/>
              <a:t>                                //                                        </a:t>
            </a:r>
            <a:r>
              <a:rPr lang="en-US" sz="2400" dirty="0">
                <a:solidFill>
                  <a:srgbClr val="00B050"/>
                </a:solidFill>
              </a:rPr>
              <a:t>20</a:t>
            </a:r>
          </a:p>
          <a:p>
            <a:pPr lvl="3"/>
            <a:r>
              <a:rPr lang="en-US" sz="2400" dirty="0"/>
              <a:t>String letters = "</a:t>
            </a:r>
            <a:r>
              <a:rPr lang="en-US" sz="2400" dirty="0" err="1"/>
              <a:t>abcdefghijklmnopqrst</a:t>
            </a:r>
            <a:r>
              <a:rPr lang="en-US" sz="2400" dirty="0" err="1">
                <a:solidFill>
                  <a:srgbClr val="00B050"/>
                </a:solidFill>
              </a:rPr>
              <a:t>u</a:t>
            </a:r>
            <a:r>
              <a:rPr lang="en-US" sz="2400" dirty="0" err="1"/>
              <a:t>vwxyz</a:t>
            </a:r>
            <a:r>
              <a:rPr lang="en-US" sz="2400" dirty="0"/>
              <a:t>";</a:t>
            </a:r>
          </a:p>
          <a:p>
            <a:pPr lvl="3"/>
            <a:r>
              <a:rPr lang="en-US" sz="2400" dirty="0"/>
              <a:t>String </a:t>
            </a:r>
            <a:r>
              <a:rPr lang="en-US" sz="2400" dirty="0" err="1"/>
              <a:t>newString</a:t>
            </a:r>
            <a:r>
              <a:rPr lang="en-US" sz="2400" dirty="0"/>
              <a:t> = 	</a:t>
            </a:r>
            <a:r>
              <a:rPr lang="en-US" sz="2400" b="1" dirty="0" err="1">
                <a:solidFill>
                  <a:srgbClr val="00B050"/>
                </a:solidFill>
              </a:rPr>
              <a:t>letters.substring</a:t>
            </a:r>
            <a:r>
              <a:rPr lang="en-US" sz="2400" b="1" dirty="0">
                <a:solidFill>
                  <a:srgbClr val="00B050"/>
                </a:solidFill>
              </a:rPr>
              <a:t>(20);               </a:t>
            </a:r>
            <a:r>
              <a:rPr lang="en-US" sz="2400" dirty="0"/>
              <a:t>// "</a:t>
            </a:r>
            <a:r>
              <a:rPr lang="en-US" sz="2400" dirty="0" err="1"/>
              <a:t>uvwxyz</a:t>
            </a:r>
            <a:r>
              <a:rPr lang="en-US" sz="2400" dirty="0"/>
              <a:t>"</a:t>
            </a:r>
          </a:p>
          <a:p>
            <a:pPr lvl="3"/>
            <a:endParaRPr lang="en-US" sz="2400" dirty="0"/>
          </a:p>
          <a:p>
            <a:pPr lvl="3"/>
            <a:endParaRPr lang="en-US" sz="2400" dirty="0"/>
          </a:p>
          <a:p>
            <a:pPr lvl="3"/>
            <a:endParaRPr lang="en-US" sz="2400" dirty="0"/>
          </a:p>
          <a:p>
            <a:pPr lvl="1"/>
            <a:r>
              <a:rPr lang="en-US" sz="2400" dirty="0"/>
              <a:t>With two arguments, copies from index up to next index</a:t>
            </a:r>
          </a:p>
          <a:p>
            <a:pPr lvl="1"/>
            <a:r>
              <a:rPr lang="en-US" sz="2400" dirty="0"/>
              <a:t>			//                    </a:t>
            </a:r>
            <a:r>
              <a:rPr lang="en-US" sz="2400" dirty="0">
                <a:solidFill>
                  <a:srgbClr val="00B050"/>
                </a:solidFill>
              </a:rPr>
              <a:t>3456</a:t>
            </a:r>
          </a:p>
          <a:p>
            <a:pPr lvl="1"/>
            <a:r>
              <a:rPr lang="en-US" sz="2400" dirty="0"/>
              <a:t>		String letters = "</a:t>
            </a:r>
            <a:r>
              <a:rPr lang="en-US" sz="2400" dirty="0" err="1"/>
              <a:t>abc</a:t>
            </a:r>
            <a:r>
              <a:rPr lang="en-US" sz="2400" b="1" dirty="0" err="1">
                <a:solidFill>
                  <a:srgbClr val="5CC6D6"/>
                </a:solidFill>
              </a:rPr>
              <a:t>d</a:t>
            </a:r>
            <a:r>
              <a:rPr lang="en-US" sz="2400" dirty="0" err="1"/>
              <a:t>efghijklmnopqrst</a:t>
            </a:r>
            <a:r>
              <a:rPr lang="en-US" sz="2400" dirty="0" err="1">
                <a:solidFill>
                  <a:srgbClr val="00B050"/>
                </a:solidFill>
              </a:rPr>
              <a:t>u</a:t>
            </a:r>
            <a:r>
              <a:rPr lang="en-US" sz="2400" dirty="0" err="1"/>
              <a:t>vwxyz</a:t>
            </a:r>
            <a:r>
              <a:rPr lang="en-US" sz="2400" dirty="0"/>
              <a:t>";</a:t>
            </a:r>
          </a:p>
          <a:p>
            <a:pPr lvl="3"/>
            <a:r>
              <a:rPr lang="en-US" sz="2400" dirty="0"/>
              <a:t> 	String newString2 = </a:t>
            </a:r>
            <a:r>
              <a:rPr lang="en-US" sz="2400" b="1" dirty="0" err="1">
                <a:solidFill>
                  <a:srgbClr val="00B050"/>
                </a:solidFill>
              </a:rPr>
              <a:t>letters.substring</a:t>
            </a:r>
            <a:r>
              <a:rPr lang="en-US" sz="2400" b="1" dirty="0">
                <a:solidFill>
                  <a:srgbClr val="00B050"/>
                </a:solidFill>
              </a:rPr>
              <a:t>(3, 6);            </a:t>
            </a:r>
            <a:r>
              <a:rPr lang="en-US" sz="2400" dirty="0"/>
              <a:t>// "def"</a:t>
            </a:r>
          </a:p>
          <a:p>
            <a:pPr lvl="1"/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8094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0A81E58-12C8-AA6A-9247-E5039D0FA9D2}"/>
              </a:ext>
            </a:extLst>
          </p:cNvPr>
          <p:cNvSpPr txBox="1"/>
          <p:nvPr/>
        </p:nvSpPr>
        <p:spPr>
          <a:xfrm>
            <a:off x="771787" y="872456"/>
            <a:ext cx="10771464" cy="51891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dirty="0"/>
              <a:t>Method </a:t>
            </a:r>
            <a:r>
              <a:rPr lang="en-US" altLang="en-US" i="1" dirty="0">
                <a:latin typeface="+mj-lt"/>
              </a:rPr>
              <a:t>replace</a:t>
            </a:r>
            <a:r>
              <a:rPr lang="en-US" altLang="en-US" dirty="0"/>
              <a:t> returns a new String object in which every occurrence of the first argument is replaced with the second.</a:t>
            </a:r>
          </a:p>
          <a:p>
            <a:pPr>
              <a:lnSpc>
                <a:spcPct val="80000"/>
              </a:lnSpc>
            </a:pP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i="1" dirty="0"/>
              <a:t>		// Can take char or String arguments</a:t>
            </a:r>
            <a:endParaRPr lang="en-US" altLang="en-US" dirty="0"/>
          </a:p>
          <a:p>
            <a:pPr lvl="3">
              <a:lnSpc>
                <a:spcPct val="80000"/>
              </a:lnSpc>
            </a:pPr>
            <a:r>
              <a:rPr lang="en-US" altLang="en-US" dirty="0"/>
              <a:t>	</a:t>
            </a:r>
            <a:r>
              <a:rPr lang="en-US" altLang="en-US" sz="2400" b="1" dirty="0">
                <a:solidFill>
                  <a:srgbClr val="FF0000"/>
                </a:solidFill>
              </a:rPr>
              <a:t>String </a:t>
            </a:r>
            <a:r>
              <a:rPr lang="en-US" altLang="en-US" sz="2400" b="1" dirty="0" err="1">
                <a:solidFill>
                  <a:srgbClr val="FF0000"/>
                </a:solidFill>
              </a:rPr>
              <a:t>newString</a:t>
            </a:r>
            <a:r>
              <a:rPr lang="en-US" altLang="en-US" sz="2400" b="1" dirty="0">
                <a:solidFill>
                  <a:srgbClr val="FF0000"/>
                </a:solidFill>
              </a:rPr>
              <a:t> = </a:t>
            </a:r>
            <a:r>
              <a:rPr lang="en-US" altLang="en-US" sz="2400" b="1" dirty="0" err="1">
                <a:solidFill>
                  <a:srgbClr val="FF0000"/>
                </a:solidFill>
              </a:rPr>
              <a:t>oldString.replace</a:t>
            </a:r>
            <a:r>
              <a:rPr lang="en-US" altLang="en-US" sz="2400" b="1" dirty="0">
                <a:solidFill>
                  <a:srgbClr val="FF0000"/>
                </a:solidFill>
              </a:rPr>
              <a:t>('x', 'y');</a:t>
            </a:r>
          </a:p>
          <a:p>
            <a:pPr lvl="3">
              <a:lnSpc>
                <a:spcPct val="80000"/>
              </a:lnSpc>
            </a:pPr>
            <a:r>
              <a:rPr lang="en-US" altLang="en-US" dirty="0"/>
              <a:t>	</a:t>
            </a:r>
            <a:endParaRPr lang="en-US" altLang="en-US" i="1" dirty="0"/>
          </a:p>
          <a:p>
            <a:pPr lvl="3">
              <a:lnSpc>
                <a:spcPct val="80000"/>
              </a:lnSpc>
            </a:pPr>
            <a:endParaRPr lang="en-US" altLang="en-US" i="1" dirty="0"/>
          </a:p>
          <a:p>
            <a:pPr lvl="3">
              <a:lnSpc>
                <a:spcPct val="80000"/>
              </a:lnSpc>
            </a:pPr>
            <a:br>
              <a:rPr lang="en-US" altLang="en-US" dirty="0"/>
            </a:b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/>
              <a:t>Method </a:t>
            </a:r>
            <a:r>
              <a:rPr lang="en-US" altLang="en-US" i="1" dirty="0" err="1">
                <a:latin typeface="+mj-lt"/>
              </a:rPr>
              <a:t>toUpperCase</a:t>
            </a:r>
            <a:r>
              <a:rPr lang="en-US" altLang="en-US" dirty="0"/>
              <a:t> generates a new String with uppercase letters. 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Method </a:t>
            </a:r>
            <a:r>
              <a:rPr lang="en-US" altLang="en-US" i="1" dirty="0" err="1">
                <a:latin typeface="+mj-lt"/>
              </a:rPr>
              <a:t>toLowerCase</a:t>
            </a:r>
            <a:r>
              <a:rPr lang="en-US" altLang="en-US" dirty="0"/>
              <a:t> returns a new String object with lowercase letters. </a:t>
            </a:r>
          </a:p>
          <a:p>
            <a:pPr>
              <a:lnSpc>
                <a:spcPct val="80000"/>
              </a:lnSpc>
            </a:pPr>
            <a:endParaRPr lang="en-US" altLang="en-US" dirty="0"/>
          </a:p>
          <a:p>
            <a:pPr lvl="3">
              <a:lnSpc>
                <a:spcPct val="80000"/>
              </a:lnSpc>
            </a:pPr>
            <a:r>
              <a:rPr lang="en-US" altLang="en-US" dirty="0"/>
              <a:t>	</a:t>
            </a:r>
            <a:r>
              <a:rPr lang="en-US" altLang="en-US" sz="2400" b="1" dirty="0">
                <a:solidFill>
                  <a:srgbClr val="FF0000"/>
                </a:solidFill>
              </a:rPr>
              <a:t>String </a:t>
            </a:r>
            <a:r>
              <a:rPr lang="en-US" altLang="en-US" sz="2400" b="1" dirty="0" err="1">
                <a:solidFill>
                  <a:srgbClr val="FF0000"/>
                </a:solidFill>
              </a:rPr>
              <a:t>newString</a:t>
            </a:r>
            <a:r>
              <a:rPr lang="en-US" altLang="en-US" sz="2400" b="1" dirty="0">
                <a:solidFill>
                  <a:srgbClr val="FF0000"/>
                </a:solidFill>
              </a:rPr>
              <a:t> = </a:t>
            </a:r>
            <a:r>
              <a:rPr lang="en-US" altLang="en-US" sz="2400" b="1" dirty="0" err="1">
                <a:solidFill>
                  <a:srgbClr val="FF0000"/>
                </a:solidFill>
              </a:rPr>
              <a:t>oldString.toUpperCase</a:t>
            </a:r>
            <a:r>
              <a:rPr lang="en-US" altLang="en-US" sz="2400" b="1" dirty="0">
                <a:solidFill>
                  <a:srgbClr val="FF0000"/>
                </a:solidFill>
              </a:rPr>
              <a:t>();</a:t>
            </a:r>
          </a:p>
          <a:p>
            <a:pPr lvl="3">
              <a:lnSpc>
                <a:spcPct val="80000"/>
              </a:lnSpc>
            </a:pPr>
            <a:endParaRPr lang="en-US" altLang="en-US" dirty="0"/>
          </a:p>
          <a:p>
            <a:pPr lvl="3">
              <a:lnSpc>
                <a:spcPct val="80000"/>
              </a:lnSpc>
            </a:pPr>
            <a:endParaRPr lang="en-US" altLang="en-US" dirty="0"/>
          </a:p>
          <a:p>
            <a:pPr lvl="3">
              <a:lnSpc>
                <a:spcPct val="80000"/>
              </a:lnSpc>
            </a:pPr>
            <a:endParaRPr lang="en-US" altLang="en-US" dirty="0"/>
          </a:p>
          <a:p>
            <a:pPr lvl="3">
              <a:lnSpc>
                <a:spcPct val="80000"/>
              </a:lnSpc>
            </a:pP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/>
              <a:t>Method </a:t>
            </a:r>
            <a:r>
              <a:rPr lang="en-US" altLang="en-US" i="1" dirty="0">
                <a:latin typeface="+mj-lt"/>
              </a:rPr>
              <a:t>trim</a:t>
            </a:r>
            <a:r>
              <a:rPr lang="en-US" altLang="en-US" dirty="0"/>
              <a:t> generates a new String object that removes all whitespace characters that appear at the beginning or end. 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Method </a:t>
            </a:r>
            <a:r>
              <a:rPr lang="en-US" altLang="en-US" i="1" dirty="0" err="1">
                <a:latin typeface="+mj-lt"/>
              </a:rPr>
              <a:t>toCharArray</a:t>
            </a:r>
            <a:r>
              <a:rPr lang="en-US" altLang="en-US" dirty="0"/>
              <a:t> creates a new character array, a copy of the characters in the String. </a:t>
            </a:r>
          </a:p>
          <a:p>
            <a:pPr>
              <a:lnSpc>
                <a:spcPct val="80000"/>
              </a:lnSpc>
            </a:pPr>
            <a:endParaRPr lang="en-US" altLang="en-US" dirty="0"/>
          </a:p>
          <a:p>
            <a:pPr lvl="3">
              <a:lnSpc>
                <a:spcPct val="80000"/>
              </a:lnSpc>
            </a:pPr>
            <a:r>
              <a:rPr lang="en-US" altLang="en-US" dirty="0"/>
              <a:t>	</a:t>
            </a:r>
            <a:r>
              <a:rPr lang="en-US" altLang="en-US" sz="2400" b="1" dirty="0">
                <a:solidFill>
                  <a:srgbClr val="FF0000"/>
                </a:solidFill>
              </a:rPr>
              <a:t>char[] </a:t>
            </a:r>
            <a:r>
              <a:rPr lang="en-US" altLang="en-US" sz="2400" b="1" dirty="0" err="1">
                <a:solidFill>
                  <a:srgbClr val="FF0000"/>
                </a:solidFill>
              </a:rPr>
              <a:t>charArray</a:t>
            </a:r>
            <a:r>
              <a:rPr lang="en-US" altLang="en-US" sz="2400" b="1" dirty="0">
                <a:solidFill>
                  <a:srgbClr val="FF0000"/>
                </a:solidFill>
              </a:rPr>
              <a:t> = </a:t>
            </a:r>
            <a:r>
              <a:rPr lang="en-US" altLang="en-US" sz="2400" b="1" dirty="0" err="1">
                <a:solidFill>
                  <a:srgbClr val="FF0000"/>
                </a:solidFill>
              </a:rPr>
              <a:t>oldString.toCharArray</a:t>
            </a:r>
            <a:r>
              <a:rPr lang="en-US" altLang="en-US" sz="2400" b="1" dirty="0">
                <a:solidFill>
                  <a:srgbClr val="FF0000"/>
                </a:solidFill>
              </a:rPr>
              <a:t>();</a:t>
            </a:r>
            <a:endParaRPr lang="en-US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504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FC4425-0102-404B-A71A-D2CE773F67E4}"/>
              </a:ext>
            </a:extLst>
          </p:cNvPr>
          <p:cNvSpPr txBox="1"/>
          <p:nvPr/>
        </p:nvSpPr>
        <p:spPr>
          <a:xfrm>
            <a:off x="494950" y="520117"/>
            <a:ext cx="8615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/>
              <a:t>String Static Methods  - length()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D77E79-67FD-44F8-85F9-3E3BEE80241C}"/>
              </a:ext>
            </a:extLst>
          </p:cNvPr>
          <p:cNvSpPr txBox="1"/>
          <p:nvPr/>
        </p:nvSpPr>
        <p:spPr>
          <a:xfrm>
            <a:off x="614494" y="1316478"/>
            <a:ext cx="6094602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/>
              <a:t>public static void main (String[] </a:t>
            </a:r>
            <a:r>
              <a:rPr lang="en-CA" dirty="0" err="1"/>
              <a:t>args</a:t>
            </a:r>
            <a:r>
              <a:rPr lang="en-CA" dirty="0"/>
              <a:t>)</a:t>
            </a:r>
          </a:p>
          <a:p>
            <a:r>
              <a:rPr lang="en-CA" dirty="0"/>
              <a:t>    { //main</a:t>
            </a:r>
          </a:p>
          <a:p>
            <a:r>
              <a:rPr lang="en-CA" dirty="0"/>
              <a:t>        String phrase = "Mohawk College";</a:t>
            </a:r>
          </a:p>
          <a:p>
            <a:r>
              <a:rPr lang="en-CA" dirty="0"/>
              <a:t>        </a:t>
            </a:r>
          </a:p>
          <a:p>
            <a:r>
              <a:rPr lang="en-CA" dirty="0"/>
              <a:t>        //index numbers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 phrase );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("01234567890123" );</a:t>
            </a:r>
          </a:p>
          <a:p>
            <a:endParaRPr lang="en-CA" dirty="0"/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(" length: " +  </a:t>
            </a:r>
            <a:r>
              <a:rPr lang="en-CA" b="1" dirty="0" err="1">
                <a:solidFill>
                  <a:srgbClr val="FF0000"/>
                </a:solidFill>
              </a:rPr>
              <a:t>phrase.length</a:t>
            </a:r>
            <a:r>
              <a:rPr lang="en-CA" b="1" dirty="0">
                <a:solidFill>
                  <a:srgbClr val="FF0000"/>
                </a:solidFill>
              </a:rPr>
              <a:t>()  </a:t>
            </a:r>
            <a:r>
              <a:rPr lang="en-CA" dirty="0"/>
              <a:t>);</a:t>
            </a:r>
          </a:p>
          <a:p>
            <a:endParaRPr lang="en-CA" dirty="0"/>
          </a:p>
          <a:p>
            <a:r>
              <a:rPr lang="en-CA" dirty="0"/>
              <a:t>   } //main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29093E-5A0A-49E8-A9BE-6AA6602DA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9196" y="1530502"/>
            <a:ext cx="4310821" cy="284016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8937E54-8E7A-47F2-814F-848014AC2A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1290" y="2149896"/>
            <a:ext cx="3535397" cy="1121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940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FC4425-0102-404B-A71A-D2CE773F67E4}"/>
              </a:ext>
            </a:extLst>
          </p:cNvPr>
          <p:cNvSpPr txBox="1"/>
          <p:nvPr/>
        </p:nvSpPr>
        <p:spPr>
          <a:xfrm>
            <a:off x="494949" y="520117"/>
            <a:ext cx="70970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/>
              <a:t>String Static Methods -  the </a:t>
            </a:r>
            <a:r>
              <a:rPr lang="en-CA" sz="4800" b="1" dirty="0"/>
              <a:t>+</a:t>
            </a:r>
            <a:r>
              <a:rPr lang="en-CA" sz="2800" b="1" dirty="0"/>
              <a:t> sign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D77E79-67FD-44F8-85F9-3E3BEE80241C}"/>
              </a:ext>
            </a:extLst>
          </p:cNvPr>
          <p:cNvSpPr txBox="1"/>
          <p:nvPr/>
        </p:nvSpPr>
        <p:spPr>
          <a:xfrm>
            <a:off x="612395" y="1530502"/>
            <a:ext cx="913351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/>
              <a:t>// + sign means concatenation</a:t>
            </a:r>
          </a:p>
          <a:p>
            <a:r>
              <a:rPr lang="en-CA" dirty="0"/>
              <a:t>        String phrase = "Mohawk College";</a:t>
            </a:r>
          </a:p>
          <a:p>
            <a:endParaRPr lang="en-CA" dirty="0"/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</a:t>
            </a:r>
            <a:r>
              <a:rPr lang="en-CA" b="1" dirty="0">
                <a:solidFill>
                  <a:srgbClr val="FF0000"/>
                </a:solidFill>
              </a:rPr>
              <a:t>phrase + </a:t>
            </a:r>
            <a:r>
              <a:rPr lang="en-CA" b="1" dirty="0">
                <a:solidFill>
                  <a:srgbClr val="7030A0"/>
                </a:solidFill>
              </a:rPr>
              <a:t>"\n" </a:t>
            </a:r>
            <a:r>
              <a:rPr lang="en-CA" b="1" dirty="0">
                <a:solidFill>
                  <a:srgbClr val="FF0000"/>
                </a:solidFill>
              </a:rPr>
              <a:t>+ "Department of Computer Science"</a:t>
            </a:r>
            <a:r>
              <a:rPr lang="en-CA" dirty="0"/>
              <a:t>);</a:t>
            </a:r>
          </a:p>
          <a:p>
            <a:endParaRPr lang="en-CA" dirty="0"/>
          </a:p>
          <a:p>
            <a:r>
              <a:rPr lang="en-CA" dirty="0"/>
              <a:t> }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29093E-5A0A-49E8-A9BE-6AA6602DA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9805" y="3217392"/>
            <a:ext cx="4310821" cy="284016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E8FD8D1-40C5-D5DF-330F-6CD13C4687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8873" y="3495294"/>
            <a:ext cx="3895238" cy="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291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FC4425-0102-404B-A71A-D2CE773F67E4}"/>
              </a:ext>
            </a:extLst>
          </p:cNvPr>
          <p:cNvSpPr txBox="1"/>
          <p:nvPr/>
        </p:nvSpPr>
        <p:spPr>
          <a:xfrm>
            <a:off x="494950" y="520117"/>
            <a:ext cx="10075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/>
              <a:t>String Static Methods  -  </a:t>
            </a:r>
            <a:r>
              <a:rPr lang="en-CA" sz="2800" b="1" dirty="0" err="1"/>
              <a:t>toUpperCase</a:t>
            </a:r>
            <a:r>
              <a:rPr lang="en-CA" sz="2800" b="1" dirty="0"/>
              <a:t>( 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D77E79-67FD-44F8-85F9-3E3BEE80241C}"/>
              </a:ext>
            </a:extLst>
          </p:cNvPr>
          <p:cNvSpPr txBox="1"/>
          <p:nvPr/>
        </p:nvSpPr>
        <p:spPr>
          <a:xfrm>
            <a:off x="614494" y="1316478"/>
            <a:ext cx="6094602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/>
              <a:t>public static void main (String[] </a:t>
            </a:r>
            <a:r>
              <a:rPr lang="en-CA" dirty="0" err="1"/>
              <a:t>args</a:t>
            </a:r>
            <a:r>
              <a:rPr lang="en-CA" dirty="0"/>
              <a:t>)</a:t>
            </a:r>
          </a:p>
          <a:p>
            <a:r>
              <a:rPr lang="en-CA" dirty="0"/>
              <a:t>    { //main</a:t>
            </a:r>
          </a:p>
          <a:p>
            <a:r>
              <a:rPr lang="en-CA" dirty="0"/>
              <a:t>        String phrase = "Mohawk College";</a:t>
            </a:r>
          </a:p>
          <a:p>
            <a:r>
              <a:rPr lang="en-CA" dirty="0"/>
              <a:t>        </a:t>
            </a:r>
          </a:p>
          <a:p>
            <a:r>
              <a:rPr lang="en-CA" dirty="0"/>
              <a:t>        //index numbers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 phrase );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("01234567890123" );</a:t>
            </a:r>
          </a:p>
          <a:p>
            <a:endParaRPr lang="en-CA" dirty="0"/>
          </a:p>
          <a:p>
            <a:r>
              <a:rPr lang="en-CA" dirty="0"/>
              <a:t>        //upper case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</a:t>
            </a:r>
            <a:r>
              <a:rPr lang="en-CA" b="1" dirty="0" err="1">
                <a:solidFill>
                  <a:srgbClr val="FF0000"/>
                </a:solidFill>
              </a:rPr>
              <a:t>phrase.toUpperCase</a:t>
            </a:r>
            <a:r>
              <a:rPr lang="en-CA" b="1" dirty="0">
                <a:solidFill>
                  <a:srgbClr val="FF0000"/>
                </a:solidFill>
              </a:rPr>
              <a:t>()  </a:t>
            </a:r>
            <a:r>
              <a:rPr lang="en-CA" dirty="0"/>
              <a:t>);</a:t>
            </a:r>
          </a:p>
          <a:p>
            <a:r>
              <a:rPr lang="en-CA" dirty="0"/>
              <a:t>   } //main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29093E-5A0A-49E8-A9BE-6AA6602DA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9196" y="1530502"/>
            <a:ext cx="4310821" cy="284016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AC1D4EC-D06E-47E3-AED6-9757DC3B58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9735" y="1915742"/>
            <a:ext cx="3839567" cy="1513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876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FC4425-0102-404B-A71A-D2CE773F67E4}"/>
              </a:ext>
            </a:extLst>
          </p:cNvPr>
          <p:cNvSpPr txBox="1"/>
          <p:nvPr/>
        </p:nvSpPr>
        <p:spPr>
          <a:xfrm>
            <a:off x="494950" y="520117"/>
            <a:ext cx="10075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/>
              <a:t>String Static Methods  -  contains( 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D77E79-67FD-44F8-85F9-3E3BEE80241C}"/>
              </a:ext>
            </a:extLst>
          </p:cNvPr>
          <p:cNvSpPr txBox="1"/>
          <p:nvPr/>
        </p:nvSpPr>
        <p:spPr>
          <a:xfrm>
            <a:off x="614494" y="1316478"/>
            <a:ext cx="619772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/>
              <a:t>public static void main (String[] </a:t>
            </a:r>
            <a:r>
              <a:rPr lang="en-CA" dirty="0" err="1"/>
              <a:t>args</a:t>
            </a:r>
            <a:r>
              <a:rPr lang="en-CA" dirty="0"/>
              <a:t>)</a:t>
            </a:r>
          </a:p>
          <a:p>
            <a:r>
              <a:rPr lang="en-CA" dirty="0"/>
              <a:t>{ //main</a:t>
            </a:r>
          </a:p>
          <a:p>
            <a:r>
              <a:rPr lang="en-CA" dirty="0"/>
              <a:t>        String phrase = "Mohawk College";</a:t>
            </a:r>
          </a:p>
          <a:p>
            <a:r>
              <a:rPr lang="en-CA" dirty="0"/>
              <a:t>        </a:t>
            </a:r>
          </a:p>
          <a:p>
            <a:r>
              <a:rPr lang="en-CA" dirty="0"/>
              <a:t>        //index numbers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 phrase );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("01234567890123" );</a:t>
            </a:r>
          </a:p>
          <a:p>
            <a:r>
              <a:rPr lang="en-CA" dirty="0"/>
              <a:t>        </a:t>
            </a:r>
          </a:p>
          <a:p>
            <a:r>
              <a:rPr lang="en-CA" dirty="0"/>
              <a:t>        //contains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</a:t>
            </a:r>
            <a:r>
              <a:rPr lang="en-CA" b="1" dirty="0" err="1">
                <a:solidFill>
                  <a:srgbClr val="FF0000"/>
                </a:solidFill>
              </a:rPr>
              <a:t>phrase.contains</a:t>
            </a:r>
            <a:r>
              <a:rPr lang="en-CA" b="1" dirty="0">
                <a:solidFill>
                  <a:srgbClr val="FF0000"/>
                </a:solidFill>
              </a:rPr>
              <a:t>("w")  </a:t>
            </a:r>
            <a:r>
              <a:rPr lang="en-CA" dirty="0"/>
              <a:t>);</a:t>
            </a:r>
          </a:p>
          <a:p>
            <a:endParaRPr lang="en-CA" dirty="0"/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</a:t>
            </a:r>
            <a:r>
              <a:rPr lang="en-CA" b="1" dirty="0" err="1">
                <a:solidFill>
                  <a:srgbClr val="FF0000"/>
                </a:solidFill>
              </a:rPr>
              <a:t>phrase.contains</a:t>
            </a:r>
            <a:r>
              <a:rPr lang="en-CA" b="1" dirty="0">
                <a:solidFill>
                  <a:srgbClr val="FF0000"/>
                </a:solidFill>
              </a:rPr>
              <a:t>("Academy")  </a:t>
            </a:r>
            <a:r>
              <a:rPr lang="en-CA" dirty="0"/>
              <a:t>);</a:t>
            </a:r>
          </a:p>
          <a:p>
            <a:endParaRPr lang="en-CA" dirty="0"/>
          </a:p>
          <a:p>
            <a:r>
              <a:rPr lang="en-CA" dirty="0"/>
              <a:t> } //main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29093E-5A0A-49E8-A9BE-6AA6602DA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9196" y="1530502"/>
            <a:ext cx="4310821" cy="284016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351C7E9-DB87-4275-814A-1D7EEE7A66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0759" y="1727035"/>
            <a:ext cx="3702282" cy="1989287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3A5E101-F518-4210-9719-06089157299A}"/>
              </a:ext>
            </a:extLst>
          </p:cNvPr>
          <p:cNvCxnSpPr>
            <a:cxnSpLocks/>
          </p:cNvCxnSpPr>
          <p:nvPr/>
        </p:nvCxnSpPr>
        <p:spPr>
          <a:xfrm flipV="1">
            <a:off x="5830349" y="3061982"/>
            <a:ext cx="1590410" cy="9274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7A18974-1C4E-4061-842D-40D0BD173961}"/>
              </a:ext>
            </a:extLst>
          </p:cNvPr>
          <p:cNvCxnSpPr>
            <a:cxnSpLocks/>
          </p:cNvCxnSpPr>
          <p:nvPr/>
        </p:nvCxnSpPr>
        <p:spPr>
          <a:xfrm flipV="1">
            <a:off x="6696275" y="3519670"/>
            <a:ext cx="690928" cy="9432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8989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FC4425-0102-404B-A71A-D2CE773F67E4}"/>
              </a:ext>
            </a:extLst>
          </p:cNvPr>
          <p:cNvSpPr txBox="1"/>
          <p:nvPr/>
        </p:nvSpPr>
        <p:spPr>
          <a:xfrm>
            <a:off x="494950" y="520117"/>
            <a:ext cx="8615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/>
              <a:t>String Static Methods  - </a:t>
            </a:r>
            <a:r>
              <a:rPr lang="en-CA" sz="2800" b="1" dirty="0" err="1"/>
              <a:t>charAt</a:t>
            </a:r>
            <a:r>
              <a:rPr lang="en-CA" sz="2800" b="1" dirty="0"/>
              <a:t>()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D77E79-67FD-44F8-85F9-3E3BEE80241C}"/>
              </a:ext>
            </a:extLst>
          </p:cNvPr>
          <p:cNvSpPr txBox="1"/>
          <p:nvPr/>
        </p:nvSpPr>
        <p:spPr>
          <a:xfrm>
            <a:off x="614494" y="1316478"/>
            <a:ext cx="609460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/>
              <a:t>public static void main (String[] </a:t>
            </a:r>
            <a:r>
              <a:rPr lang="en-CA" dirty="0" err="1"/>
              <a:t>args</a:t>
            </a:r>
            <a:r>
              <a:rPr lang="en-CA" dirty="0"/>
              <a:t>)</a:t>
            </a:r>
          </a:p>
          <a:p>
            <a:r>
              <a:rPr lang="en-CA" dirty="0"/>
              <a:t>{ //main</a:t>
            </a:r>
          </a:p>
          <a:p>
            <a:r>
              <a:rPr lang="en-CA" dirty="0"/>
              <a:t>        String phrase = "Mohawk College";</a:t>
            </a:r>
          </a:p>
          <a:p>
            <a:r>
              <a:rPr lang="en-CA" dirty="0"/>
              <a:t>        </a:t>
            </a:r>
          </a:p>
          <a:p>
            <a:r>
              <a:rPr lang="en-CA" dirty="0"/>
              <a:t>        //index numbers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 phrase );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("01234567890123" );</a:t>
            </a:r>
          </a:p>
          <a:p>
            <a:r>
              <a:rPr lang="en-CA" dirty="0"/>
              <a:t>        </a:t>
            </a:r>
          </a:p>
          <a:p>
            <a:r>
              <a:rPr lang="en-CA" dirty="0"/>
              <a:t>        //character index number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 </a:t>
            </a:r>
            <a:r>
              <a:rPr lang="en-CA" b="1" dirty="0" err="1">
                <a:solidFill>
                  <a:srgbClr val="FF0000"/>
                </a:solidFill>
              </a:rPr>
              <a:t>phrase.charAt</a:t>
            </a:r>
            <a:r>
              <a:rPr lang="en-CA" b="1" dirty="0">
                <a:solidFill>
                  <a:srgbClr val="FF0000"/>
                </a:solidFill>
              </a:rPr>
              <a:t>(4)  </a:t>
            </a:r>
            <a:r>
              <a:rPr lang="en-CA" dirty="0"/>
              <a:t>);</a:t>
            </a:r>
          </a:p>
          <a:p>
            <a:endParaRPr lang="en-CA" dirty="0"/>
          </a:p>
          <a:p>
            <a:r>
              <a:rPr lang="en-CA" dirty="0"/>
              <a:t> } //main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29093E-5A0A-49E8-A9BE-6AA6602DA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9196" y="1530502"/>
            <a:ext cx="4310821" cy="284016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B3CD11A-D5F6-42F7-90EF-41CB9EA690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4571" y="1726608"/>
            <a:ext cx="3668948" cy="1702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586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FC4425-0102-404B-A71A-D2CE773F67E4}"/>
              </a:ext>
            </a:extLst>
          </p:cNvPr>
          <p:cNvSpPr txBox="1"/>
          <p:nvPr/>
        </p:nvSpPr>
        <p:spPr>
          <a:xfrm>
            <a:off x="494950" y="520117"/>
            <a:ext cx="8615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/>
              <a:t>String Static Methods  - </a:t>
            </a:r>
            <a:r>
              <a:rPr lang="en-CA" sz="2800" b="1" dirty="0" err="1"/>
              <a:t>indexOf</a:t>
            </a:r>
            <a:r>
              <a:rPr lang="en-CA" sz="2800" b="1" dirty="0"/>
              <a:t>()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D77E79-67FD-44F8-85F9-3E3BEE80241C}"/>
              </a:ext>
            </a:extLst>
          </p:cNvPr>
          <p:cNvSpPr txBox="1"/>
          <p:nvPr/>
        </p:nvSpPr>
        <p:spPr>
          <a:xfrm>
            <a:off x="681606" y="1530502"/>
            <a:ext cx="6094602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/>
              <a:t> public static void main (String[] </a:t>
            </a:r>
            <a:r>
              <a:rPr lang="en-CA" dirty="0" err="1"/>
              <a:t>args</a:t>
            </a:r>
            <a:r>
              <a:rPr lang="en-CA" dirty="0"/>
              <a:t>)</a:t>
            </a:r>
          </a:p>
          <a:p>
            <a:r>
              <a:rPr lang="en-CA" dirty="0"/>
              <a:t> { //main</a:t>
            </a:r>
          </a:p>
          <a:p>
            <a:endParaRPr lang="en-CA" dirty="0"/>
          </a:p>
          <a:p>
            <a:r>
              <a:rPr lang="en-CA" dirty="0"/>
              <a:t>        String phrase = "Mohawk College";</a:t>
            </a:r>
          </a:p>
          <a:p>
            <a:r>
              <a:rPr lang="en-CA" dirty="0"/>
              <a:t>        </a:t>
            </a:r>
          </a:p>
          <a:p>
            <a:r>
              <a:rPr lang="en-CA" dirty="0"/>
              <a:t>        //index numbers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 phrase );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("01234567890123" );</a:t>
            </a:r>
          </a:p>
          <a:p>
            <a:r>
              <a:rPr lang="en-CA" dirty="0"/>
              <a:t>        </a:t>
            </a:r>
          </a:p>
          <a:p>
            <a:r>
              <a:rPr lang="en-CA" dirty="0"/>
              <a:t>        //index number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 </a:t>
            </a:r>
            <a:r>
              <a:rPr lang="en-CA" b="1" dirty="0" err="1">
                <a:solidFill>
                  <a:srgbClr val="FF0000"/>
                </a:solidFill>
              </a:rPr>
              <a:t>phrase.indexOf</a:t>
            </a:r>
            <a:r>
              <a:rPr lang="en-CA" b="1" dirty="0">
                <a:solidFill>
                  <a:srgbClr val="FF0000"/>
                </a:solidFill>
              </a:rPr>
              <a:t>("w")  </a:t>
            </a:r>
            <a:r>
              <a:rPr lang="en-CA" dirty="0"/>
              <a:t>);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 } //main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29093E-5A0A-49E8-A9BE-6AA6602DA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9196" y="1530502"/>
            <a:ext cx="4310821" cy="284016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F2658C8-EC65-4E2A-B9C1-EB67784977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4571" y="1908678"/>
            <a:ext cx="3836596" cy="1688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607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FC4425-0102-404B-A71A-D2CE773F67E4}"/>
              </a:ext>
            </a:extLst>
          </p:cNvPr>
          <p:cNvSpPr txBox="1"/>
          <p:nvPr/>
        </p:nvSpPr>
        <p:spPr>
          <a:xfrm>
            <a:off x="494950" y="520117"/>
            <a:ext cx="8615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/>
              <a:t>String Static Methods  - </a:t>
            </a:r>
            <a:r>
              <a:rPr lang="en-CA" sz="2800" b="1" dirty="0" err="1"/>
              <a:t>lastIndexOf</a:t>
            </a:r>
            <a:r>
              <a:rPr lang="en-CA" sz="2800" b="1" dirty="0"/>
              <a:t>( 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D77E79-67FD-44F8-85F9-3E3BEE80241C}"/>
              </a:ext>
            </a:extLst>
          </p:cNvPr>
          <p:cNvSpPr txBox="1"/>
          <p:nvPr/>
        </p:nvSpPr>
        <p:spPr>
          <a:xfrm>
            <a:off x="681606" y="1530502"/>
            <a:ext cx="6094602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/>
              <a:t> public static void main (String[] </a:t>
            </a:r>
            <a:r>
              <a:rPr lang="en-CA" dirty="0" err="1"/>
              <a:t>args</a:t>
            </a:r>
            <a:r>
              <a:rPr lang="en-CA" dirty="0"/>
              <a:t>)</a:t>
            </a:r>
          </a:p>
          <a:p>
            <a:r>
              <a:rPr lang="en-CA" dirty="0"/>
              <a:t> { //main</a:t>
            </a:r>
          </a:p>
          <a:p>
            <a:r>
              <a:rPr lang="en-CA" dirty="0"/>
              <a:t>        String phrase = "Mohawk College";</a:t>
            </a:r>
          </a:p>
          <a:p>
            <a:r>
              <a:rPr lang="en-CA" dirty="0"/>
              <a:t>        </a:t>
            </a:r>
          </a:p>
          <a:p>
            <a:r>
              <a:rPr lang="en-CA" dirty="0"/>
              <a:t>        //index numbers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 phrase );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("01234567890123" );</a:t>
            </a:r>
          </a:p>
          <a:p>
            <a:r>
              <a:rPr lang="en-CA" dirty="0"/>
              <a:t>        </a:t>
            </a:r>
          </a:p>
          <a:p>
            <a:r>
              <a:rPr lang="en-CA" dirty="0"/>
              <a:t>        //last index number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  </a:t>
            </a:r>
            <a:r>
              <a:rPr lang="en-CA" b="1" dirty="0" err="1">
                <a:solidFill>
                  <a:srgbClr val="FF0000"/>
                </a:solidFill>
              </a:rPr>
              <a:t>phrase.lastIndexOf</a:t>
            </a:r>
            <a:r>
              <a:rPr lang="en-CA" b="1" dirty="0">
                <a:solidFill>
                  <a:srgbClr val="FF0000"/>
                </a:solidFill>
              </a:rPr>
              <a:t>("o")  </a:t>
            </a:r>
            <a:r>
              <a:rPr lang="en-CA" dirty="0"/>
              <a:t>);</a:t>
            </a:r>
          </a:p>
          <a:p>
            <a:endParaRPr lang="en-CA" dirty="0"/>
          </a:p>
          <a:p>
            <a:r>
              <a:rPr lang="en-CA" dirty="0"/>
              <a:t> } //main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29093E-5A0A-49E8-A9BE-6AA6602DA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9196" y="1530502"/>
            <a:ext cx="4310821" cy="284016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160FC4F-CDC9-4929-A5A9-09C2C7B8BE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4097" y="1837939"/>
            <a:ext cx="3819940" cy="1677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807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FC4425-0102-404B-A71A-D2CE773F67E4}"/>
              </a:ext>
            </a:extLst>
          </p:cNvPr>
          <p:cNvSpPr txBox="1"/>
          <p:nvPr/>
        </p:nvSpPr>
        <p:spPr>
          <a:xfrm>
            <a:off x="494950" y="520117"/>
            <a:ext cx="8615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/>
              <a:t>String Static Methods  - substring( 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D77E79-67FD-44F8-85F9-3E3BEE80241C}"/>
              </a:ext>
            </a:extLst>
          </p:cNvPr>
          <p:cNvSpPr txBox="1"/>
          <p:nvPr/>
        </p:nvSpPr>
        <p:spPr>
          <a:xfrm>
            <a:off x="681606" y="1530502"/>
            <a:ext cx="6094602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/>
              <a:t> public static void main (String[] </a:t>
            </a:r>
            <a:r>
              <a:rPr lang="en-CA" dirty="0" err="1"/>
              <a:t>args</a:t>
            </a:r>
            <a:r>
              <a:rPr lang="en-CA" dirty="0"/>
              <a:t>)</a:t>
            </a:r>
          </a:p>
          <a:p>
            <a:r>
              <a:rPr lang="en-CA" dirty="0"/>
              <a:t>    { //main</a:t>
            </a:r>
          </a:p>
          <a:p>
            <a:r>
              <a:rPr lang="en-CA" dirty="0"/>
              <a:t>        String phrase = "Mohawk College";</a:t>
            </a:r>
          </a:p>
          <a:p>
            <a:r>
              <a:rPr lang="en-CA" dirty="0"/>
              <a:t>        </a:t>
            </a:r>
          </a:p>
          <a:p>
            <a:r>
              <a:rPr lang="en-CA" dirty="0"/>
              <a:t>        //index numbers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 phrase );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("01234567890123" );</a:t>
            </a:r>
          </a:p>
          <a:p>
            <a:r>
              <a:rPr lang="en-CA" dirty="0"/>
              <a:t> </a:t>
            </a:r>
          </a:p>
          <a:p>
            <a:r>
              <a:rPr lang="en-CA" dirty="0"/>
              <a:t>         //substring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 </a:t>
            </a:r>
            <a:r>
              <a:rPr lang="en-CA" b="1" dirty="0" err="1">
                <a:solidFill>
                  <a:srgbClr val="FF0000"/>
                </a:solidFill>
              </a:rPr>
              <a:t>phrase.substring</a:t>
            </a:r>
            <a:r>
              <a:rPr lang="en-CA" b="1" dirty="0">
                <a:solidFill>
                  <a:srgbClr val="FF0000"/>
                </a:solidFill>
              </a:rPr>
              <a:t>(7)  </a:t>
            </a:r>
            <a:r>
              <a:rPr lang="en-CA" dirty="0"/>
              <a:t>);</a:t>
            </a:r>
          </a:p>
          <a:p>
            <a:r>
              <a:rPr lang="en-CA" dirty="0"/>
              <a:t>        </a:t>
            </a:r>
            <a:r>
              <a:rPr lang="en-CA" dirty="0" err="1"/>
              <a:t>System.out.println</a:t>
            </a:r>
            <a:r>
              <a:rPr lang="en-CA" dirty="0"/>
              <a:t>( </a:t>
            </a:r>
            <a:r>
              <a:rPr lang="en-CA" b="1" dirty="0" err="1">
                <a:solidFill>
                  <a:schemeClr val="accent6">
                    <a:lumMod val="50000"/>
                  </a:schemeClr>
                </a:solidFill>
              </a:rPr>
              <a:t>phrase.substring</a:t>
            </a:r>
            <a:r>
              <a:rPr lang="en-CA" b="1" dirty="0">
                <a:solidFill>
                  <a:schemeClr val="accent6">
                    <a:lumMod val="50000"/>
                  </a:schemeClr>
                </a:solidFill>
              </a:rPr>
              <a:t>(2,6)  </a:t>
            </a:r>
            <a:r>
              <a:rPr lang="en-CA" dirty="0"/>
              <a:t>); </a:t>
            </a:r>
          </a:p>
          <a:p>
            <a:endParaRPr lang="en-CA" dirty="0"/>
          </a:p>
          <a:p>
            <a:r>
              <a:rPr lang="en-CA" dirty="0"/>
              <a:t> } //main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29093E-5A0A-49E8-A9BE-6AA6602DA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9196" y="1530502"/>
            <a:ext cx="4310821" cy="284016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3D130CA-8ED8-4F9D-ABB0-2063678F28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542" y="1679190"/>
            <a:ext cx="3917317" cy="2069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0795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7651BA-F45C-4845-9AB3-E0A65B39F5E1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16c05727-aa75-4e4a-9b5f-8a80a1165891"/>
    <ds:schemaRef ds:uri="http://www.w3.org/XML/1998/namespace"/>
    <ds:schemaRef ds:uri="http://schemas.microsoft.com/office/infopath/2007/PartnerControls"/>
    <ds:schemaRef ds:uri="http://purl.org/dc/terms/"/>
    <ds:schemaRef ds:uri="71af3243-3dd4-4a8d-8c0d-dd76da1f02a5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{85DAC6D2-32EF-48E1-AE80-CCB3559522E2}tf78438558_win32</Template>
  <TotalTime>135</TotalTime>
  <Words>1121</Words>
  <Application>Microsoft Office PowerPoint</Application>
  <PresentationFormat>Widescreen</PresentationFormat>
  <Paragraphs>180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Century Gothic</vt:lpstr>
      <vt:lpstr>Garamond</vt:lpstr>
      <vt:lpstr>SavonVTI</vt:lpstr>
      <vt:lpstr>Java Strings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Strings &amp; Numbers</dc:title>
  <dc:creator>Dave S</dc:creator>
  <cp:lastModifiedBy>Dave Slemon</cp:lastModifiedBy>
  <cp:revision>13</cp:revision>
  <cp:lastPrinted>2024-01-16T16:03:09Z</cp:lastPrinted>
  <dcterms:created xsi:type="dcterms:W3CDTF">2021-08-28T16:28:55Z</dcterms:created>
  <dcterms:modified xsi:type="dcterms:W3CDTF">2024-01-16T16:03:12Z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