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4" r:id="rId6"/>
    <p:sldId id="263" r:id="rId7"/>
    <p:sldId id="262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66" r:id="rId17"/>
    <p:sldId id="274" r:id="rId18"/>
    <p:sldId id="275" r:id="rId19"/>
    <p:sldId id="276" r:id="rId20"/>
    <p:sldId id="277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6D6"/>
    <a:srgbClr val="344529"/>
    <a:srgbClr val="2B3922"/>
    <a:srgbClr val="2E3722"/>
    <a:srgbClr val="FCF7F1"/>
    <a:srgbClr val="B8D233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Java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Strings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v103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DCE48D-AC6D-E4B6-0591-252190DD792D}"/>
              </a:ext>
            </a:extLst>
          </p:cNvPr>
          <p:cNvSpPr txBox="1"/>
          <p:nvPr/>
        </p:nvSpPr>
        <p:spPr>
          <a:xfrm>
            <a:off x="10148762" y="5263250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7030A0"/>
                </a:solidFill>
              </a:rPr>
              <a:t>By Dave Slemon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Combining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4275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     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//combining methods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phrase.substring</a:t>
            </a:r>
            <a:r>
              <a:rPr lang="en-CA" b="1" dirty="0">
                <a:solidFill>
                  <a:srgbClr val="FF0000"/>
                </a:solidFill>
              </a:rPr>
              <a:t>(2,6).length( )  </a:t>
            </a:r>
            <a:r>
              <a:rPr lang="en-CA" dirty="0"/>
              <a:t>);  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E8EDA9-A607-4DB8-8792-C1ABFD700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5378" y="1825001"/>
            <a:ext cx="3805425" cy="185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18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E8BB03-6480-DC1A-8342-4A410C6D7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91" y="952463"/>
            <a:ext cx="4466667" cy="48095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EF6BD5-651A-45D2-BBE5-1053644A99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594" y="3229761"/>
            <a:ext cx="4202594" cy="2768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BE1C-D9A3-4C3A-ADF3-D84287B3A7F1}"/>
              </a:ext>
            </a:extLst>
          </p:cNvPr>
          <p:cNvSpPr txBox="1">
            <a:spLocks/>
          </p:cNvSpPr>
          <p:nvPr/>
        </p:nvSpPr>
        <p:spPr>
          <a:xfrm>
            <a:off x="934525" y="211144"/>
            <a:ext cx="10058400" cy="7704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0" i="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000" dirty="0"/>
              <a:t>Getting User Input into a Variable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647A93-1932-4B68-847E-0D8E754D58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284" y="3680891"/>
            <a:ext cx="2905530" cy="1190791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A42E3DE-221C-40C3-A894-63C25BDF1ED6}"/>
              </a:ext>
            </a:extLst>
          </p:cNvPr>
          <p:cNvCxnSpPr/>
          <p:nvPr/>
        </p:nvCxnSpPr>
        <p:spPr>
          <a:xfrm flipH="1" flipV="1">
            <a:off x="2751589" y="1065402"/>
            <a:ext cx="3850547" cy="159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796F688-5043-4E3E-B4FA-AB167536BF78}"/>
              </a:ext>
            </a:extLst>
          </p:cNvPr>
          <p:cNvSpPr txBox="1"/>
          <p:nvPr/>
        </p:nvSpPr>
        <p:spPr>
          <a:xfrm>
            <a:off x="6744749" y="1124125"/>
            <a:ext cx="3850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1.  Attach the Scanner library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8A8831-7938-4F3E-828B-E4E24DE9E127}"/>
              </a:ext>
            </a:extLst>
          </p:cNvPr>
          <p:cNvSpPr txBox="1"/>
          <p:nvPr/>
        </p:nvSpPr>
        <p:spPr>
          <a:xfrm>
            <a:off x="6744749" y="1733493"/>
            <a:ext cx="478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2.  Create </a:t>
            </a:r>
            <a:r>
              <a:rPr lang="en-CA" dirty="0" err="1"/>
              <a:t>keybd</a:t>
            </a:r>
            <a:r>
              <a:rPr lang="en-CA" dirty="0"/>
              <a:t> object of type Scanner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289656-EF13-42EF-AA45-B0E19BF51552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4219662" y="1918159"/>
            <a:ext cx="2525087" cy="1439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8236413-DB80-4C91-8BB6-2089B465E9B0}"/>
              </a:ext>
            </a:extLst>
          </p:cNvPr>
          <p:cNvSpPr txBox="1"/>
          <p:nvPr/>
        </p:nvSpPr>
        <p:spPr>
          <a:xfrm>
            <a:off x="6744748" y="2302639"/>
            <a:ext cx="478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3.  Read a string than an integer.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799C911-F4FE-42AD-91C8-C4857650CD3F}"/>
              </a:ext>
            </a:extLst>
          </p:cNvPr>
          <p:cNvCxnSpPr>
            <a:cxnSpLocks/>
          </p:cNvCxnSpPr>
          <p:nvPr/>
        </p:nvCxnSpPr>
        <p:spPr>
          <a:xfrm flipH="1">
            <a:off x="3187818" y="2579638"/>
            <a:ext cx="4756556" cy="1883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031205B-DAA8-44DD-A757-F78837970114}"/>
              </a:ext>
            </a:extLst>
          </p:cNvPr>
          <p:cNvCxnSpPr>
            <a:cxnSpLocks/>
          </p:cNvCxnSpPr>
          <p:nvPr/>
        </p:nvCxnSpPr>
        <p:spPr>
          <a:xfrm flipH="1">
            <a:off x="3060892" y="2527527"/>
            <a:ext cx="6434357" cy="2441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326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503339" y="338634"/>
            <a:ext cx="109895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USER Input – it’s wise to read in initially as a String and then convert .., -- to prevent program crashes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0EADD5-DFF8-433F-8804-E828636A6880}"/>
              </a:ext>
            </a:extLst>
          </p:cNvPr>
          <p:cNvSpPr txBox="1"/>
          <p:nvPr/>
        </p:nvSpPr>
        <p:spPr>
          <a:xfrm>
            <a:off x="5836047" y="1193586"/>
            <a:ext cx="801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…so the previous program is better written like this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009F0B-B805-4CC9-A3E7-B891FCFA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4895" y="1562918"/>
            <a:ext cx="4582164" cy="4863659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71CA89F8-8D57-4F48-B8FF-682D52959CAC}"/>
              </a:ext>
            </a:extLst>
          </p:cNvPr>
          <p:cNvSpPr/>
          <p:nvPr/>
        </p:nvSpPr>
        <p:spPr>
          <a:xfrm>
            <a:off x="5302103" y="5318620"/>
            <a:ext cx="106788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6BA14E-EFB6-64CA-C102-F83C22BC27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33" y="1378252"/>
            <a:ext cx="4466667" cy="4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3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79077E-CD8C-4D65-8B39-D06AC9674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82" y="332943"/>
            <a:ext cx="5163271" cy="619211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3B156FE-A941-4F6E-BFD5-68BB054EBD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594" y="3229761"/>
            <a:ext cx="4202594" cy="276885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A4678F-8AE8-4A4B-8E03-790813515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2095" y="3821016"/>
            <a:ext cx="3565322" cy="144726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32C6AD9-9236-4686-B5D0-6CF5A08D1637}"/>
              </a:ext>
            </a:extLst>
          </p:cNvPr>
          <p:cNvSpPr txBox="1"/>
          <p:nvPr/>
        </p:nvSpPr>
        <p:spPr>
          <a:xfrm>
            <a:off x="7428924" y="478173"/>
            <a:ext cx="4118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Data Validation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FA3B9E-1C17-4299-98F9-299517E330B4}"/>
              </a:ext>
            </a:extLst>
          </p:cNvPr>
          <p:cNvSpPr txBox="1"/>
          <p:nvPr/>
        </p:nvSpPr>
        <p:spPr>
          <a:xfrm>
            <a:off x="6384649" y="1501629"/>
            <a:ext cx="4915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 try …. catch block can catch and deal with invalid user input   </a:t>
            </a:r>
          </a:p>
        </p:txBody>
      </p:sp>
    </p:spTree>
    <p:extLst>
      <p:ext uri="{BB962C8B-B14F-4D97-AF65-F5344CB8AC3E}">
        <p14:creationId xmlns:p14="http://schemas.microsoft.com/office/powerpoint/2010/main" val="1613811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336414-93ED-EE7A-8B29-883B51ECBB46}"/>
              </a:ext>
            </a:extLst>
          </p:cNvPr>
          <p:cNvSpPr txBox="1"/>
          <p:nvPr/>
        </p:nvSpPr>
        <p:spPr>
          <a:xfrm>
            <a:off x="1008775" y="956074"/>
            <a:ext cx="100898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Primitive c</a:t>
            </a:r>
            <a:r>
              <a:rPr lang="en-US" dirty="0">
                <a:latin typeface="+mn-lt"/>
              </a:rPr>
              <a:t>haracter literals are just a single character represented in single quotes.</a:t>
            </a:r>
          </a:p>
          <a:p>
            <a:endParaRPr lang="en-US" dirty="0">
              <a:latin typeface="+mn-lt"/>
            </a:endParaRPr>
          </a:p>
          <a:p>
            <a:pPr lvl="3"/>
            <a:r>
              <a:rPr lang="en-US" dirty="0">
                <a:latin typeface="+mn-lt"/>
              </a:rPr>
              <a:t>	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char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ch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= 'c';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EFDF1F-B38C-310C-88BC-B95CF58482B9}"/>
              </a:ext>
            </a:extLst>
          </p:cNvPr>
          <p:cNvSpPr txBox="1"/>
          <p:nvPr/>
        </p:nvSpPr>
        <p:spPr>
          <a:xfrm>
            <a:off x="941663" y="3602558"/>
            <a:ext cx="92090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String literals are stored with double quotes.  Strings are stored in memory as String objects and are written as a sequence of characters in double quotes.</a:t>
            </a:r>
          </a:p>
          <a:p>
            <a:pPr lvl="3"/>
            <a:r>
              <a:rPr lang="en-US" dirty="0">
                <a:latin typeface="+mn-lt"/>
              </a:rPr>
              <a:t>	</a:t>
            </a:r>
          </a:p>
          <a:p>
            <a:pPr lvl="3"/>
            <a:r>
              <a:rPr lang="en-US" dirty="0"/>
              <a:t>       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String </a:t>
            </a:r>
            <a:r>
              <a:rPr lang="en-US" dirty="0" err="1">
                <a:solidFill>
                  <a:srgbClr val="00B050"/>
                </a:solidFill>
                <a:latin typeface="+mn-lt"/>
              </a:rPr>
              <a:t>myName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 = new String("Bob");</a:t>
            </a:r>
          </a:p>
          <a:p>
            <a:pPr lvl="3"/>
            <a:endParaRPr lang="en-US" dirty="0">
              <a:latin typeface="+mn-lt"/>
            </a:endParaRPr>
          </a:p>
          <a:p>
            <a:pPr lvl="3"/>
            <a:r>
              <a:rPr lang="en-US" dirty="0"/>
              <a:t>        or</a:t>
            </a:r>
            <a:r>
              <a:rPr lang="en-US" dirty="0">
                <a:latin typeface="+mn-lt"/>
              </a:rPr>
              <a:t>	</a:t>
            </a:r>
            <a:endParaRPr lang="en-US" dirty="0"/>
          </a:p>
          <a:p>
            <a:pPr lvl="3"/>
            <a:endParaRPr lang="en-US" dirty="0">
              <a:latin typeface="+mn-lt"/>
            </a:endParaRPr>
          </a:p>
          <a:p>
            <a:pPr lvl="3"/>
            <a:r>
              <a:rPr lang="en-US" dirty="0">
                <a:latin typeface="+mn-lt"/>
              </a:rPr>
              <a:t>        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String </a:t>
            </a:r>
            <a:r>
              <a:rPr lang="en-US" dirty="0" err="1">
                <a:solidFill>
                  <a:srgbClr val="00B050"/>
                </a:solidFill>
                <a:latin typeface="+mn-lt"/>
              </a:rPr>
              <a:t>myName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 = "Bob";</a:t>
            </a:r>
          </a:p>
        </p:txBody>
      </p:sp>
    </p:spTree>
    <p:extLst>
      <p:ext uri="{BB962C8B-B14F-4D97-AF65-F5344CB8AC3E}">
        <p14:creationId xmlns:p14="http://schemas.microsoft.com/office/powerpoint/2010/main" val="3275307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FC4B81-0A31-0331-2330-59BE0B5D8660}"/>
              </a:ext>
            </a:extLst>
          </p:cNvPr>
          <p:cNvSpPr txBox="1"/>
          <p:nvPr/>
        </p:nvSpPr>
        <p:spPr>
          <a:xfrm>
            <a:off x="1347831" y="1073791"/>
            <a:ext cx="949633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There are a number of methods to compare String objects:</a:t>
            </a:r>
          </a:p>
          <a:p>
            <a:pPr lvl="1"/>
            <a:endParaRPr lang="en-US" b="1" dirty="0">
              <a:latin typeface="+mj-lt"/>
            </a:endParaRPr>
          </a:p>
          <a:p>
            <a:pPr lvl="1"/>
            <a:endParaRPr lang="en-US" b="1" dirty="0">
              <a:latin typeface="+mj-lt"/>
            </a:endParaRPr>
          </a:p>
          <a:p>
            <a:pPr lvl="1"/>
            <a:r>
              <a:rPr lang="en-US" b="1" dirty="0">
                <a:latin typeface="+mj-lt"/>
              </a:rPr>
              <a:t>.equals ( )</a:t>
            </a: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  <a:latin typeface="+mj-lt"/>
              </a:rPr>
              <a:t>s1.equals("hello”)</a:t>
            </a:r>
          </a:p>
          <a:p>
            <a:pPr lvl="3"/>
            <a:r>
              <a:rPr lang="en-US" dirty="0"/>
              <a:t>	</a:t>
            </a:r>
            <a:r>
              <a:rPr lang="en-US" i="1" dirty="0"/>
              <a:t>returns true if contents of the strings are equal</a:t>
            </a:r>
          </a:p>
          <a:p>
            <a:pPr lvl="3"/>
            <a:endParaRPr lang="en-US" dirty="0"/>
          </a:p>
          <a:p>
            <a:pPr lvl="1"/>
            <a:r>
              <a:rPr lang="en-US" b="1" dirty="0">
                <a:latin typeface="+mj-lt"/>
              </a:rPr>
              <a:t>.</a:t>
            </a:r>
            <a:r>
              <a:rPr lang="en-US" b="1" dirty="0" err="1">
                <a:latin typeface="+mj-lt"/>
              </a:rPr>
              <a:t>equalsIgnoreCase</a:t>
            </a:r>
            <a:r>
              <a:rPr lang="en-US" b="1" dirty="0">
                <a:latin typeface="+mj-lt"/>
              </a:rPr>
              <a:t> ( )</a:t>
            </a: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  <a:latin typeface="+mj-lt"/>
              </a:rPr>
              <a:t>s1.equalsIgnoreCase("hello")</a:t>
            </a:r>
          </a:p>
          <a:p>
            <a:pPr lvl="3"/>
            <a:r>
              <a:rPr lang="en-US" dirty="0"/>
              <a:t>	</a:t>
            </a:r>
            <a:r>
              <a:rPr lang="en-US" i="1" dirty="0"/>
              <a:t>ignores uppercase/lowercase differences</a:t>
            </a:r>
          </a:p>
          <a:p>
            <a:pPr lvl="3"/>
            <a:endParaRPr lang="en-US" dirty="0"/>
          </a:p>
          <a:p>
            <a:pPr lvl="1"/>
            <a:r>
              <a:rPr lang="en-US" b="1" dirty="0">
                <a:latin typeface="+mj-lt"/>
              </a:rPr>
              <a:t>.</a:t>
            </a:r>
            <a:r>
              <a:rPr lang="en-US" b="1" dirty="0" err="1">
                <a:latin typeface="+mj-lt"/>
              </a:rPr>
              <a:t>compareTo</a:t>
            </a:r>
            <a:r>
              <a:rPr lang="en-US" dirty="0"/>
              <a:t>	( )		</a:t>
            </a:r>
            <a:r>
              <a:rPr lang="en-US" dirty="0">
                <a:solidFill>
                  <a:srgbClr val="00B050"/>
                </a:solidFill>
                <a:latin typeface="+mj-lt"/>
              </a:rPr>
              <a:t>s1.compareTo("hello")</a:t>
            </a:r>
          </a:p>
          <a:p>
            <a:pPr lvl="3"/>
            <a:r>
              <a:rPr lang="en-US" dirty="0"/>
              <a:t>	</a:t>
            </a:r>
            <a:r>
              <a:rPr lang="en-US" i="1" dirty="0"/>
              <a:t>returns 0 if strings are equal, </a:t>
            </a:r>
          </a:p>
          <a:p>
            <a:pPr lvl="3"/>
            <a:r>
              <a:rPr lang="en-US" i="1" dirty="0"/>
              <a:t>	negative number if s1 is less than "hello“ alphabetically</a:t>
            </a:r>
          </a:p>
          <a:p>
            <a:pPr lvl="3"/>
            <a:r>
              <a:rPr lang="en-US" i="1" dirty="0"/>
              <a:t>	positive number if s1 is greater than "hello"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67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B7B463-8433-E4A1-3182-7174F0A144F7}"/>
              </a:ext>
            </a:extLst>
          </p:cNvPr>
          <p:cNvSpPr txBox="1"/>
          <p:nvPr/>
        </p:nvSpPr>
        <p:spPr>
          <a:xfrm>
            <a:off x="360727" y="813732"/>
            <a:ext cx="11568418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.</a:t>
            </a:r>
            <a:r>
              <a:rPr lang="en-US" sz="2400" b="1" i="1" dirty="0">
                <a:latin typeface="+mj-lt"/>
              </a:rPr>
              <a:t>substring( )</a:t>
            </a:r>
            <a:r>
              <a:rPr lang="en-US" sz="2400" dirty="0"/>
              <a:t> method creates a new </a:t>
            </a:r>
            <a:r>
              <a:rPr lang="en-US" sz="2400" dirty="0">
                <a:latin typeface="+mj-lt"/>
              </a:rPr>
              <a:t>String</a:t>
            </a:r>
            <a:r>
              <a:rPr lang="en-US" sz="2400" dirty="0"/>
              <a:t> object by copying part of an existing </a:t>
            </a:r>
            <a:r>
              <a:rPr lang="en-US" sz="2400" dirty="0">
                <a:latin typeface="+mj-lt"/>
              </a:rPr>
              <a:t>String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lvl="1"/>
            <a:r>
              <a:rPr lang="en-US" sz="2400" dirty="0"/>
              <a:t>With one argument, copies from a starting index:</a:t>
            </a:r>
          </a:p>
          <a:p>
            <a:pPr lvl="1"/>
            <a:r>
              <a:rPr lang="en-US" sz="2400" dirty="0"/>
              <a:t>                                //                                        </a:t>
            </a:r>
            <a:r>
              <a:rPr lang="en-US" sz="2400" dirty="0">
                <a:solidFill>
                  <a:srgbClr val="00B050"/>
                </a:solidFill>
              </a:rPr>
              <a:t>20</a:t>
            </a:r>
          </a:p>
          <a:p>
            <a:pPr lvl="3"/>
            <a:r>
              <a:rPr lang="en-US" sz="2400" dirty="0"/>
              <a:t>String letters = "</a:t>
            </a:r>
            <a:r>
              <a:rPr lang="en-US" sz="2400" dirty="0" err="1"/>
              <a:t>abcdefghijklmnopqrst</a:t>
            </a:r>
            <a:r>
              <a:rPr lang="en-US" sz="2400" dirty="0" err="1">
                <a:solidFill>
                  <a:srgbClr val="00B050"/>
                </a:solidFill>
              </a:rPr>
              <a:t>u</a:t>
            </a:r>
            <a:r>
              <a:rPr lang="en-US" sz="2400" dirty="0" err="1"/>
              <a:t>vwxyz</a:t>
            </a:r>
            <a:r>
              <a:rPr lang="en-US" sz="2400" dirty="0"/>
              <a:t>";</a:t>
            </a:r>
          </a:p>
          <a:p>
            <a:pPr lvl="3"/>
            <a:r>
              <a:rPr lang="en-US" sz="2400" dirty="0"/>
              <a:t>String </a:t>
            </a:r>
            <a:r>
              <a:rPr lang="en-US" sz="2400" dirty="0" err="1"/>
              <a:t>newString</a:t>
            </a:r>
            <a:r>
              <a:rPr lang="en-US" sz="2400" dirty="0"/>
              <a:t> = 	</a:t>
            </a:r>
            <a:r>
              <a:rPr lang="en-US" sz="2400" b="1" dirty="0" err="1">
                <a:solidFill>
                  <a:srgbClr val="00B050"/>
                </a:solidFill>
              </a:rPr>
              <a:t>letters.substring</a:t>
            </a:r>
            <a:r>
              <a:rPr lang="en-US" sz="2400" b="1" dirty="0">
                <a:solidFill>
                  <a:srgbClr val="00B050"/>
                </a:solidFill>
              </a:rPr>
              <a:t>(20);               </a:t>
            </a:r>
            <a:r>
              <a:rPr lang="en-US" sz="2400" dirty="0"/>
              <a:t>// "</a:t>
            </a:r>
            <a:r>
              <a:rPr lang="en-US" sz="2400" dirty="0" err="1"/>
              <a:t>uvwxyz</a:t>
            </a:r>
            <a:r>
              <a:rPr lang="en-US" sz="2400" dirty="0"/>
              <a:t>"</a:t>
            </a:r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1"/>
            <a:r>
              <a:rPr lang="en-US" sz="2400" dirty="0"/>
              <a:t>With two arguments, copies from index up to next index</a:t>
            </a:r>
          </a:p>
          <a:p>
            <a:pPr lvl="1"/>
            <a:r>
              <a:rPr lang="en-US" sz="2400" dirty="0"/>
              <a:t>			//                    </a:t>
            </a:r>
            <a:r>
              <a:rPr lang="en-US" sz="2400" dirty="0">
                <a:solidFill>
                  <a:srgbClr val="00B050"/>
                </a:solidFill>
              </a:rPr>
              <a:t>3456</a:t>
            </a:r>
          </a:p>
          <a:p>
            <a:pPr lvl="1"/>
            <a:r>
              <a:rPr lang="en-US" sz="2400" dirty="0"/>
              <a:t>		String letters = "</a:t>
            </a:r>
            <a:r>
              <a:rPr lang="en-US" sz="2400" dirty="0" err="1"/>
              <a:t>abc</a:t>
            </a:r>
            <a:r>
              <a:rPr lang="en-US" sz="2400" b="1" dirty="0" err="1">
                <a:solidFill>
                  <a:srgbClr val="5CC6D6"/>
                </a:solidFill>
              </a:rPr>
              <a:t>d</a:t>
            </a:r>
            <a:r>
              <a:rPr lang="en-US" sz="2400" dirty="0" err="1"/>
              <a:t>efghijklmnopqrst</a:t>
            </a:r>
            <a:r>
              <a:rPr lang="en-US" sz="2400" dirty="0" err="1">
                <a:solidFill>
                  <a:srgbClr val="00B050"/>
                </a:solidFill>
              </a:rPr>
              <a:t>u</a:t>
            </a:r>
            <a:r>
              <a:rPr lang="en-US" sz="2400" dirty="0" err="1"/>
              <a:t>vwxyz</a:t>
            </a:r>
            <a:r>
              <a:rPr lang="en-US" sz="2400" dirty="0"/>
              <a:t>";</a:t>
            </a:r>
          </a:p>
          <a:p>
            <a:pPr lvl="3"/>
            <a:r>
              <a:rPr lang="en-US" sz="2400" dirty="0"/>
              <a:t> 	String newString2 = </a:t>
            </a:r>
            <a:r>
              <a:rPr lang="en-US" sz="2400" b="1" dirty="0" err="1">
                <a:solidFill>
                  <a:srgbClr val="00B050"/>
                </a:solidFill>
              </a:rPr>
              <a:t>letters.substring</a:t>
            </a:r>
            <a:r>
              <a:rPr lang="en-US" sz="2400" b="1" dirty="0">
                <a:solidFill>
                  <a:srgbClr val="00B050"/>
                </a:solidFill>
              </a:rPr>
              <a:t>(3, 6);            </a:t>
            </a:r>
            <a:r>
              <a:rPr lang="en-US" sz="2400" dirty="0"/>
              <a:t>// "def"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809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A81E58-12C8-AA6A-9247-E5039D0FA9D2}"/>
              </a:ext>
            </a:extLst>
          </p:cNvPr>
          <p:cNvSpPr txBox="1"/>
          <p:nvPr/>
        </p:nvSpPr>
        <p:spPr>
          <a:xfrm>
            <a:off x="771787" y="872456"/>
            <a:ext cx="10771464" cy="5189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dirty="0"/>
              <a:t>Method </a:t>
            </a:r>
            <a:r>
              <a:rPr lang="en-US" altLang="en-US" i="1" dirty="0">
                <a:latin typeface="+mj-lt"/>
              </a:rPr>
              <a:t>replace</a:t>
            </a:r>
            <a:r>
              <a:rPr lang="en-US" altLang="en-US" dirty="0"/>
              <a:t> returns a new String object in which every occurrence of the first argument is replaced with the second.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i="1" dirty="0"/>
              <a:t>		// Can take char or String arguments</a:t>
            </a:r>
            <a:endParaRPr lang="en-US" altLang="en-US" dirty="0"/>
          </a:p>
          <a:p>
            <a:pPr lvl="3">
              <a:lnSpc>
                <a:spcPct val="80000"/>
              </a:lnSpc>
            </a:pPr>
            <a:r>
              <a:rPr lang="en-US" altLang="en-US" dirty="0"/>
              <a:t>	</a:t>
            </a:r>
            <a:r>
              <a:rPr lang="en-US" altLang="en-US" sz="2400" b="1" dirty="0">
                <a:solidFill>
                  <a:srgbClr val="FF0000"/>
                </a:solidFill>
              </a:rPr>
              <a:t>String </a:t>
            </a:r>
            <a:r>
              <a:rPr lang="en-US" altLang="en-US" sz="2400" b="1" dirty="0" err="1">
                <a:solidFill>
                  <a:srgbClr val="FF0000"/>
                </a:solidFill>
              </a:rPr>
              <a:t>newString</a:t>
            </a:r>
            <a:r>
              <a:rPr lang="en-US" altLang="en-US" sz="2400" b="1" dirty="0">
                <a:solidFill>
                  <a:srgbClr val="FF0000"/>
                </a:solidFill>
              </a:rPr>
              <a:t> = </a:t>
            </a:r>
            <a:r>
              <a:rPr lang="en-US" altLang="en-US" sz="2400" b="1" dirty="0" err="1">
                <a:solidFill>
                  <a:srgbClr val="FF0000"/>
                </a:solidFill>
              </a:rPr>
              <a:t>oldString.replace</a:t>
            </a:r>
            <a:r>
              <a:rPr lang="en-US" altLang="en-US" sz="2400" b="1" dirty="0">
                <a:solidFill>
                  <a:srgbClr val="FF0000"/>
                </a:solidFill>
              </a:rPr>
              <a:t>('x', 'y');</a:t>
            </a:r>
          </a:p>
          <a:p>
            <a:pPr lvl="3">
              <a:lnSpc>
                <a:spcPct val="80000"/>
              </a:lnSpc>
            </a:pPr>
            <a:r>
              <a:rPr lang="en-US" altLang="en-US" dirty="0"/>
              <a:t>	</a:t>
            </a:r>
            <a:endParaRPr lang="en-US" altLang="en-US" i="1" dirty="0"/>
          </a:p>
          <a:p>
            <a:pPr lvl="3">
              <a:lnSpc>
                <a:spcPct val="80000"/>
              </a:lnSpc>
            </a:pPr>
            <a:endParaRPr lang="en-US" altLang="en-US" i="1" dirty="0"/>
          </a:p>
          <a:p>
            <a:pPr lvl="3">
              <a:lnSpc>
                <a:spcPct val="80000"/>
              </a:lnSpc>
            </a:pPr>
            <a:br>
              <a:rPr lang="en-US" altLang="en-US" dirty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Method </a:t>
            </a:r>
            <a:r>
              <a:rPr lang="en-US" altLang="en-US" i="1" dirty="0" err="1">
                <a:latin typeface="+mj-lt"/>
              </a:rPr>
              <a:t>toUpperCase</a:t>
            </a:r>
            <a:r>
              <a:rPr lang="en-US" altLang="en-US" dirty="0"/>
              <a:t> generates a new String with uppercase letters.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Method </a:t>
            </a:r>
            <a:r>
              <a:rPr lang="en-US" altLang="en-US" i="1" dirty="0" err="1">
                <a:latin typeface="+mj-lt"/>
              </a:rPr>
              <a:t>toLowerCase</a:t>
            </a:r>
            <a:r>
              <a:rPr lang="en-US" altLang="en-US" dirty="0"/>
              <a:t> returns a new String object with lowercase letters. 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 lvl="3">
              <a:lnSpc>
                <a:spcPct val="80000"/>
              </a:lnSpc>
            </a:pPr>
            <a:r>
              <a:rPr lang="en-US" altLang="en-US" dirty="0"/>
              <a:t>	</a:t>
            </a:r>
            <a:r>
              <a:rPr lang="en-US" altLang="en-US" sz="2400" b="1" dirty="0">
                <a:solidFill>
                  <a:srgbClr val="FF0000"/>
                </a:solidFill>
              </a:rPr>
              <a:t>String </a:t>
            </a:r>
            <a:r>
              <a:rPr lang="en-US" altLang="en-US" sz="2400" b="1" dirty="0" err="1">
                <a:solidFill>
                  <a:srgbClr val="FF0000"/>
                </a:solidFill>
              </a:rPr>
              <a:t>newString</a:t>
            </a:r>
            <a:r>
              <a:rPr lang="en-US" altLang="en-US" sz="2400" b="1" dirty="0">
                <a:solidFill>
                  <a:srgbClr val="FF0000"/>
                </a:solidFill>
              </a:rPr>
              <a:t> = </a:t>
            </a:r>
            <a:r>
              <a:rPr lang="en-US" altLang="en-US" sz="2400" b="1" dirty="0" err="1">
                <a:solidFill>
                  <a:srgbClr val="FF0000"/>
                </a:solidFill>
              </a:rPr>
              <a:t>oldString.toUpperCase</a:t>
            </a:r>
            <a:r>
              <a:rPr lang="en-US" altLang="en-US" sz="2400" b="1" dirty="0">
                <a:solidFill>
                  <a:srgbClr val="FF0000"/>
                </a:solidFill>
              </a:rPr>
              <a:t>();</a:t>
            </a:r>
          </a:p>
          <a:p>
            <a:pPr lvl="3">
              <a:lnSpc>
                <a:spcPct val="80000"/>
              </a:lnSpc>
            </a:pPr>
            <a:endParaRPr lang="en-US" altLang="en-US" dirty="0"/>
          </a:p>
          <a:p>
            <a:pPr lvl="3">
              <a:lnSpc>
                <a:spcPct val="80000"/>
              </a:lnSpc>
            </a:pPr>
            <a:endParaRPr lang="en-US" altLang="en-US" dirty="0"/>
          </a:p>
          <a:p>
            <a:pPr lvl="3">
              <a:lnSpc>
                <a:spcPct val="80000"/>
              </a:lnSpc>
            </a:pPr>
            <a:endParaRPr lang="en-US" altLang="en-US" dirty="0"/>
          </a:p>
          <a:p>
            <a:pPr lvl="3"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Method </a:t>
            </a:r>
            <a:r>
              <a:rPr lang="en-US" altLang="en-US" i="1" dirty="0">
                <a:latin typeface="+mj-lt"/>
              </a:rPr>
              <a:t>trim</a:t>
            </a:r>
            <a:r>
              <a:rPr lang="en-US" altLang="en-US" dirty="0"/>
              <a:t> generates a new String object that removes all whitespace characters that appear at the beginning or end.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Method </a:t>
            </a:r>
            <a:r>
              <a:rPr lang="en-US" altLang="en-US" i="1" dirty="0" err="1">
                <a:latin typeface="+mj-lt"/>
              </a:rPr>
              <a:t>toCharArray</a:t>
            </a:r>
            <a:r>
              <a:rPr lang="en-US" altLang="en-US" dirty="0"/>
              <a:t> creates a new character array, a copy of the characters in the String. 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 lvl="3">
              <a:lnSpc>
                <a:spcPct val="80000"/>
              </a:lnSpc>
            </a:pPr>
            <a:r>
              <a:rPr lang="en-US" altLang="en-US" dirty="0"/>
              <a:t>	</a:t>
            </a:r>
            <a:r>
              <a:rPr lang="en-US" altLang="en-US" sz="2400" b="1" dirty="0">
                <a:solidFill>
                  <a:srgbClr val="FF0000"/>
                </a:solidFill>
              </a:rPr>
              <a:t>char[] </a:t>
            </a:r>
            <a:r>
              <a:rPr lang="en-US" altLang="en-US" sz="2400" b="1" dirty="0" err="1">
                <a:solidFill>
                  <a:srgbClr val="FF0000"/>
                </a:solidFill>
              </a:rPr>
              <a:t>charArray</a:t>
            </a:r>
            <a:r>
              <a:rPr lang="en-US" altLang="en-US" sz="2400" b="1" dirty="0">
                <a:solidFill>
                  <a:srgbClr val="FF0000"/>
                </a:solidFill>
              </a:rPr>
              <a:t> = </a:t>
            </a:r>
            <a:r>
              <a:rPr lang="en-US" altLang="en-US" sz="2400" b="1" dirty="0" err="1">
                <a:solidFill>
                  <a:srgbClr val="FF0000"/>
                </a:solidFill>
              </a:rPr>
              <a:t>oldString.toCharArray</a:t>
            </a:r>
            <a:r>
              <a:rPr lang="en-US" altLang="en-US" sz="2400" b="1" dirty="0">
                <a:solidFill>
                  <a:srgbClr val="FF0000"/>
                </a:solidFill>
              </a:rPr>
              <a:t>();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50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length()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09460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 length: " +  </a:t>
            </a:r>
            <a:r>
              <a:rPr lang="en-CA" b="1" dirty="0" err="1">
                <a:solidFill>
                  <a:srgbClr val="FF0000"/>
                </a:solidFill>
              </a:rPr>
              <a:t>phrase.length</a:t>
            </a:r>
            <a:r>
              <a:rPr lang="en-CA" b="1" dirty="0">
                <a:solidFill>
                  <a:srgbClr val="FF0000"/>
                </a:solidFill>
              </a:rPr>
              <a:t>()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 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937E54-8E7A-47F2-814F-848014AC2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1290" y="2149896"/>
            <a:ext cx="3535397" cy="112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94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49" y="520117"/>
            <a:ext cx="7097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-  the </a:t>
            </a:r>
            <a:r>
              <a:rPr lang="en-CA" sz="4800" b="1" dirty="0"/>
              <a:t>+</a:t>
            </a:r>
            <a:r>
              <a:rPr lang="en-CA" sz="2800" b="1" dirty="0"/>
              <a:t> 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2395" y="1530502"/>
            <a:ext cx="913351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// + sign means concatenation</a:t>
            </a:r>
          </a:p>
          <a:p>
            <a:r>
              <a:rPr lang="en-CA" dirty="0"/>
              <a:t>        String phrase = "Mohawk College";</a:t>
            </a:r>
          </a:p>
          <a:p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>
                <a:solidFill>
                  <a:srgbClr val="FF0000"/>
                </a:solidFill>
              </a:rPr>
              <a:t>phrase + </a:t>
            </a:r>
            <a:r>
              <a:rPr lang="en-CA" b="1" dirty="0">
                <a:solidFill>
                  <a:srgbClr val="7030A0"/>
                </a:solidFill>
              </a:rPr>
              <a:t>"\n" </a:t>
            </a:r>
            <a:r>
              <a:rPr lang="en-CA" b="1" dirty="0">
                <a:solidFill>
                  <a:srgbClr val="FF0000"/>
                </a:solidFill>
              </a:rPr>
              <a:t>+ "Department of Computer Science"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805" y="3217392"/>
            <a:ext cx="4310821" cy="28401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8FD8D1-40C5-D5DF-330F-6CD13C468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873" y="3495294"/>
            <a:ext cx="3895238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91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10075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 </a:t>
            </a:r>
            <a:r>
              <a:rPr lang="en-CA" sz="2800" b="1" dirty="0" err="1"/>
              <a:t>toUpperCase</a:t>
            </a:r>
            <a:r>
              <a:rPr lang="en-CA" sz="2800" b="1" dirty="0"/>
              <a:t>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09460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endParaRPr lang="en-CA" dirty="0"/>
          </a:p>
          <a:p>
            <a:r>
              <a:rPr lang="en-CA" dirty="0"/>
              <a:t>        //upper case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phrase.toUpperCase</a:t>
            </a:r>
            <a:r>
              <a:rPr lang="en-CA" b="1" dirty="0">
                <a:solidFill>
                  <a:srgbClr val="FF0000"/>
                </a:solidFill>
              </a:rPr>
              <a:t>()  </a:t>
            </a:r>
            <a:r>
              <a:rPr lang="en-CA" dirty="0"/>
              <a:t>);</a:t>
            </a:r>
          </a:p>
          <a:p>
            <a:r>
              <a:rPr lang="en-CA" dirty="0"/>
              <a:t>  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AC1D4EC-D06E-47E3-AED6-9757DC3B5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9735" y="1915742"/>
            <a:ext cx="3839567" cy="151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87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10075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 contains(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19772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//contains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phrase.contains</a:t>
            </a:r>
            <a:r>
              <a:rPr lang="en-CA" b="1" dirty="0">
                <a:solidFill>
                  <a:srgbClr val="FF0000"/>
                </a:solidFill>
              </a:rPr>
              <a:t>("w")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</a:t>
            </a:r>
            <a:r>
              <a:rPr lang="en-CA" b="1" dirty="0" err="1">
                <a:solidFill>
                  <a:srgbClr val="FF0000"/>
                </a:solidFill>
              </a:rPr>
              <a:t>phrase.contains</a:t>
            </a:r>
            <a:r>
              <a:rPr lang="en-CA" b="1" dirty="0">
                <a:solidFill>
                  <a:srgbClr val="FF0000"/>
                </a:solidFill>
              </a:rPr>
              <a:t>("Academy")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51C7E9-DB87-4275-814A-1D7EEE7A6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0759" y="1727035"/>
            <a:ext cx="3702282" cy="198928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A5E101-F518-4210-9719-06089157299A}"/>
              </a:ext>
            </a:extLst>
          </p:cNvPr>
          <p:cNvCxnSpPr>
            <a:cxnSpLocks/>
          </p:cNvCxnSpPr>
          <p:nvPr/>
        </p:nvCxnSpPr>
        <p:spPr>
          <a:xfrm flipV="1">
            <a:off x="5830349" y="3061982"/>
            <a:ext cx="1590410" cy="927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7A18974-1C4E-4061-842D-40D0BD173961}"/>
              </a:ext>
            </a:extLst>
          </p:cNvPr>
          <p:cNvCxnSpPr>
            <a:cxnSpLocks/>
          </p:cNvCxnSpPr>
          <p:nvPr/>
        </p:nvCxnSpPr>
        <p:spPr>
          <a:xfrm flipV="1">
            <a:off x="6696275" y="3519670"/>
            <a:ext cx="690928" cy="943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98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</a:t>
            </a:r>
            <a:r>
              <a:rPr lang="en-CA" sz="2800" b="1" dirty="0" err="1"/>
              <a:t>charAt</a:t>
            </a:r>
            <a:r>
              <a:rPr lang="en-CA" sz="2800" b="1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14494" y="1316478"/>
            <a:ext cx="60946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//character index number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rgbClr val="FF0000"/>
                </a:solidFill>
              </a:rPr>
              <a:t>phrase.charAt</a:t>
            </a:r>
            <a:r>
              <a:rPr lang="en-CA" b="1" dirty="0">
                <a:solidFill>
                  <a:srgbClr val="FF0000"/>
                </a:solidFill>
              </a:rPr>
              <a:t>(4)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3CD11A-D5F6-42F7-90EF-41CB9EA69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4571" y="1726608"/>
            <a:ext cx="3668948" cy="170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58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</a:t>
            </a:r>
            <a:r>
              <a:rPr lang="en-CA" sz="2800" b="1" dirty="0" err="1"/>
              <a:t>indexOf</a:t>
            </a:r>
            <a:r>
              <a:rPr lang="en-CA" sz="2800" b="1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09460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{ //main</a:t>
            </a:r>
          </a:p>
          <a:p>
            <a:endParaRPr lang="en-CA" dirty="0"/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rgbClr val="FF0000"/>
                </a:solidFill>
              </a:rPr>
              <a:t>phrase.indexOf</a:t>
            </a:r>
            <a:r>
              <a:rPr lang="en-CA" b="1" dirty="0">
                <a:solidFill>
                  <a:srgbClr val="FF0000"/>
                </a:solidFill>
              </a:rPr>
              <a:t>("w")  </a:t>
            </a:r>
            <a:r>
              <a:rPr lang="en-CA" dirty="0"/>
              <a:t>);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2658C8-EC65-4E2A-B9C1-EB6778497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4571" y="1908678"/>
            <a:ext cx="3836596" cy="168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60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</a:t>
            </a:r>
            <a:r>
              <a:rPr lang="en-CA" sz="2800" b="1" dirty="0" err="1"/>
              <a:t>lastIndexOf</a:t>
            </a:r>
            <a:r>
              <a:rPr lang="en-CA" sz="2800" b="1" dirty="0"/>
              <a:t>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0946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//last index number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 </a:t>
            </a:r>
            <a:r>
              <a:rPr lang="en-CA" b="1" dirty="0" err="1">
                <a:solidFill>
                  <a:srgbClr val="FF0000"/>
                </a:solidFill>
              </a:rPr>
              <a:t>phrase.lastIndexOf</a:t>
            </a:r>
            <a:r>
              <a:rPr lang="en-CA" b="1" dirty="0">
                <a:solidFill>
                  <a:srgbClr val="FF0000"/>
                </a:solidFill>
              </a:rPr>
              <a:t>("o")  </a:t>
            </a:r>
            <a:r>
              <a:rPr lang="en-CA" dirty="0"/>
              <a:t>);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60FC4F-CDC9-4929-A5A9-09C2C7B8B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4097" y="1837939"/>
            <a:ext cx="3819940" cy="167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FC4425-0102-404B-A71A-D2CE773F67E4}"/>
              </a:ext>
            </a:extLst>
          </p:cNvPr>
          <p:cNvSpPr txBox="1"/>
          <p:nvPr/>
        </p:nvSpPr>
        <p:spPr>
          <a:xfrm>
            <a:off x="494950" y="520117"/>
            <a:ext cx="8615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String Static Methods  - substring(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77E79-67FD-44F8-85F9-3E3BEE80241C}"/>
              </a:ext>
            </a:extLst>
          </p:cNvPr>
          <p:cNvSpPr txBox="1"/>
          <p:nvPr/>
        </p:nvSpPr>
        <p:spPr>
          <a:xfrm>
            <a:off x="681606" y="1530502"/>
            <a:ext cx="609460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public static void main (String[] </a:t>
            </a:r>
            <a:r>
              <a:rPr lang="en-CA" dirty="0" err="1"/>
              <a:t>args</a:t>
            </a:r>
            <a:r>
              <a:rPr lang="en-CA" dirty="0"/>
              <a:t>)</a:t>
            </a:r>
          </a:p>
          <a:p>
            <a:r>
              <a:rPr lang="en-CA" dirty="0"/>
              <a:t>    { //main</a:t>
            </a:r>
          </a:p>
          <a:p>
            <a:r>
              <a:rPr lang="en-CA" dirty="0"/>
              <a:t>        String phrase = "Mohawk College";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//index numbers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phrase 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("01234567890123" );</a:t>
            </a:r>
          </a:p>
          <a:p>
            <a:r>
              <a:rPr lang="en-CA" dirty="0"/>
              <a:t> </a:t>
            </a:r>
          </a:p>
          <a:p>
            <a:r>
              <a:rPr lang="en-CA" dirty="0"/>
              <a:t>         //substring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rgbClr val="FF0000"/>
                </a:solidFill>
              </a:rPr>
              <a:t>phrase.substring</a:t>
            </a:r>
            <a:r>
              <a:rPr lang="en-CA" b="1" dirty="0">
                <a:solidFill>
                  <a:srgbClr val="FF0000"/>
                </a:solidFill>
              </a:rPr>
              <a:t>(7)  </a:t>
            </a:r>
            <a:r>
              <a:rPr lang="en-CA" dirty="0"/>
              <a:t>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 </a:t>
            </a:r>
            <a:r>
              <a:rPr lang="en-CA" b="1" dirty="0" err="1">
                <a:solidFill>
                  <a:schemeClr val="accent6">
                    <a:lumMod val="50000"/>
                  </a:schemeClr>
                </a:solidFill>
              </a:rPr>
              <a:t>phrase.substring</a:t>
            </a:r>
            <a:r>
              <a:rPr lang="en-CA" b="1" dirty="0">
                <a:solidFill>
                  <a:schemeClr val="accent6">
                    <a:lumMod val="50000"/>
                  </a:schemeClr>
                </a:solidFill>
              </a:rPr>
              <a:t>(2,6)  </a:t>
            </a:r>
            <a:r>
              <a:rPr lang="en-CA" dirty="0"/>
              <a:t>); </a:t>
            </a:r>
          </a:p>
          <a:p>
            <a:endParaRPr lang="en-CA" dirty="0"/>
          </a:p>
          <a:p>
            <a:r>
              <a:rPr lang="en-CA" dirty="0"/>
              <a:t> } //main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29093E-5A0A-49E8-A9BE-6AA6602D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96" y="1530502"/>
            <a:ext cx="4310821" cy="28401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D130CA-8ED8-4F9D-ABB0-2063678F2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542" y="1679190"/>
            <a:ext cx="3917317" cy="20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79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71af3243-3dd4-4a8d-8c0d-dd76da1f02a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{85DAC6D2-32EF-48E1-AE80-CCB3559522E2}tf78438558_win32</Template>
  <TotalTime>135</TotalTime>
  <Words>1121</Words>
  <Application>Microsoft Office PowerPoint</Application>
  <PresentationFormat>Widescreen</PresentationFormat>
  <Paragraphs>180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Century Gothic</vt:lpstr>
      <vt:lpstr>Garamond</vt:lpstr>
      <vt:lpstr>SavonVTI</vt:lpstr>
      <vt:lpstr>Java Strings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 &amp; Numbers</dc:title>
  <dc:creator>Dave S</dc:creator>
  <cp:lastModifiedBy>Dave Slemon</cp:lastModifiedBy>
  <cp:revision>13</cp:revision>
  <cp:lastPrinted>2024-01-16T16:03:09Z</cp:lastPrinted>
  <dcterms:created xsi:type="dcterms:W3CDTF">2021-08-28T16:28:55Z</dcterms:created>
  <dcterms:modified xsi:type="dcterms:W3CDTF">2024-01-16T16:03:12Z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