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08" r:id="rId6"/>
    <p:sldId id="311" r:id="rId7"/>
    <p:sldId id="312" r:id="rId8"/>
    <p:sldId id="313" r:id="rId9"/>
    <p:sldId id="314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Java Static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v102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EECC3-D5EB-4354-9858-7483F7AE2C16}"/>
              </a:ext>
            </a:extLst>
          </p:cNvPr>
          <p:cNvSpPr txBox="1"/>
          <p:nvPr/>
        </p:nvSpPr>
        <p:spPr>
          <a:xfrm>
            <a:off x="545284" y="1262427"/>
            <a:ext cx="11383860" cy="5085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class </a:t>
            </a:r>
            <a:r>
              <a:rPr lang="en-US" altLang="en-US" sz="1800" dirty="0" err="1">
                <a:latin typeface="Courier New" panose="02070309020205020404" pitchFamily="49" charset="0"/>
              </a:rPr>
              <a:t>StaticMethodExample</a:t>
            </a:r>
            <a:br>
              <a:rPr lang="en-US" altLang="en-US" sz="1800" dirty="0">
                <a:latin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</a:rPr>
              <a:t>{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public static void main(String[] 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args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{	//starting point of execution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("In main method");		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doThis</a:t>
            </a: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();</a:t>
            </a: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b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public static void </a:t>
            </a:r>
            <a:r>
              <a:rPr lang="en-US" altLang="en-US" dirty="0" err="1">
                <a:latin typeface="Courier New" panose="02070309020205020404" pitchFamily="49" charset="0"/>
              </a:rPr>
              <a:t>doThis</a:t>
            </a:r>
            <a:r>
              <a:rPr lang="en-US" altLang="en-US" sz="1800" dirty="0">
                <a:latin typeface="Courier New" panose="02070309020205020404" pitchFamily="49" charset="0"/>
              </a:rPr>
              <a:t>()</a:t>
            </a:r>
            <a:br>
              <a:rPr lang="en-US" altLang="en-US" sz="1800" dirty="0">
                <a:latin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</a:rPr>
              <a:t>	{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</a:t>
            </a:r>
            <a:r>
              <a:rPr lang="en-US" altLang="en-US" sz="18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</a:rPr>
              <a:t>( "method 1");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498F7E-D30A-46AD-9FB6-25C39382FEB0}"/>
              </a:ext>
            </a:extLst>
          </p:cNvPr>
          <p:cNvSpPr txBox="1">
            <a:spLocks noChangeArrowheads="1"/>
          </p:cNvSpPr>
          <p:nvPr/>
        </p:nvSpPr>
        <p:spPr>
          <a:xfrm>
            <a:off x="58723" y="15081"/>
            <a:ext cx="77724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Static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3756E-625B-4F8B-A1B7-3E49C98536CC}"/>
              </a:ext>
            </a:extLst>
          </p:cNvPr>
          <p:cNvSpPr txBox="1"/>
          <p:nvPr/>
        </p:nvSpPr>
        <p:spPr>
          <a:xfrm>
            <a:off x="322975" y="511538"/>
            <a:ext cx="1160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/>
              <a:t>- the main method is where a stand alone Java program normally begins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22FA0-344A-4102-A9CA-4B6F384754DC}"/>
              </a:ext>
            </a:extLst>
          </p:cNvPr>
          <p:cNvSpPr txBox="1"/>
          <p:nvPr/>
        </p:nvSpPr>
        <p:spPr>
          <a:xfrm>
            <a:off x="721895" y="370849"/>
            <a:ext cx="75879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/>
              <a:t>public class </a:t>
            </a:r>
            <a:r>
              <a:rPr lang="en-CA" dirty="0" err="1"/>
              <a:t>AddingNumbers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public static void main(String[] </a:t>
            </a:r>
            <a:r>
              <a:rPr lang="en-CA" b="1" dirty="0" err="1">
                <a:solidFill>
                  <a:srgbClr val="FF0000"/>
                </a:solidFill>
              </a:rPr>
              <a:t>args</a:t>
            </a:r>
            <a:r>
              <a:rPr lang="en-CA" b="1" dirty="0">
                <a:solidFill>
                  <a:srgbClr val="FF0000"/>
                </a:solidFill>
              </a:rPr>
              <a:t>)</a:t>
            </a:r>
          </a:p>
          <a:p>
            <a:r>
              <a:rPr lang="en-CA" b="1" dirty="0">
                <a:solidFill>
                  <a:srgbClr val="FF0000"/>
                </a:solidFill>
              </a:rPr>
              <a:t>    { //main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num1 = 3;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num2 = 4;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(num1, num2);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} //main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public static void 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(int x, int y)</a:t>
            </a:r>
          </a:p>
          <a:p>
            <a:r>
              <a:rPr lang="en-CA" b="1" dirty="0">
                <a:solidFill>
                  <a:srgbClr val="00B050"/>
                </a:solidFill>
              </a:rPr>
              <a:t>    { 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endParaRPr lang="en-CA" b="1" dirty="0">
              <a:solidFill>
                <a:srgbClr val="00B050"/>
              </a:solidFill>
            </a:endParaRP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  <a:r>
              <a:rPr lang="en-CA" b="1" dirty="0" err="1">
                <a:solidFill>
                  <a:srgbClr val="00B050"/>
                </a:solidFill>
              </a:rPr>
              <a:t>System.out.println</a:t>
            </a:r>
            <a:r>
              <a:rPr lang="en-CA" b="1" dirty="0">
                <a:solidFill>
                  <a:srgbClr val="00B050"/>
                </a:solidFill>
              </a:rPr>
              <a:t>( x + y );  </a:t>
            </a:r>
          </a:p>
          <a:p>
            <a:endParaRPr lang="en-CA" b="1" dirty="0">
              <a:solidFill>
                <a:srgbClr val="00B050"/>
              </a:solidFill>
            </a:endParaRPr>
          </a:p>
          <a:p>
            <a:r>
              <a:rPr lang="en-CA" b="1" dirty="0">
                <a:solidFill>
                  <a:srgbClr val="00B050"/>
                </a:solidFill>
              </a:rPr>
              <a:t>    }//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  </a:t>
            </a:r>
          </a:p>
          <a:p>
            <a:endParaRPr lang="en-CA" b="1" dirty="0">
              <a:solidFill>
                <a:srgbClr val="00B050"/>
              </a:solidFill>
            </a:endParaRPr>
          </a:p>
          <a:p>
            <a:r>
              <a:rPr lang="en-CA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79AED-52D6-4CC9-A532-57AB68EEC9CA}"/>
              </a:ext>
            </a:extLst>
          </p:cNvPr>
          <p:cNvSpPr txBox="1"/>
          <p:nvPr/>
        </p:nvSpPr>
        <p:spPr>
          <a:xfrm>
            <a:off x="5486400" y="3238150"/>
            <a:ext cx="24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 int Value Parameters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0F62F3-180E-4A0D-96FC-9B0B965B5B4B}"/>
              </a:ext>
            </a:extLst>
          </p:cNvPr>
          <p:cNvCxnSpPr/>
          <p:nvPr/>
        </p:nvCxnSpPr>
        <p:spPr>
          <a:xfrm flipH="1">
            <a:off x="4286774" y="3489820"/>
            <a:ext cx="1082180" cy="47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929E05-B238-4FC1-A075-F7706C13B200}"/>
              </a:ext>
            </a:extLst>
          </p:cNvPr>
          <p:cNvSpPr txBox="1"/>
          <p:nvPr/>
        </p:nvSpPr>
        <p:spPr>
          <a:xfrm>
            <a:off x="5486399" y="1964422"/>
            <a:ext cx="35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call statement to the method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282FC5-0CC7-4C3C-908E-4F30AC3314FF}"/>
              </a:ext>
            </a:extLst>
          </p:cNvPr>
          <p:cNvCxnSpPr>
            <a:cxnSpLocks/>
          </p:cNvCxnSpPr>
          <p:nvPr/>
        </p:nvCxnSpPr>
        <p:spPr>
          <a:xfrm flipH="1">
            <a:off x="2013358" y="2265028"/>
            <a:ext cx="3507996" cy="662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A2880-C13F-425A-8E49-8F15B9F8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225" y="3607591"/>
            <a:ext cx="4056445" cy="267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EC848-E2E6-4471-BD12-04CEA11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811" y="3967992"/>
            <a:ext cx="3478468" cy="1476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74FC75-6054-411F-92BA-BA45CA07503C}"/>
              </a:ext>
            </a:extLst>
          </p:cNvPr>
          <p:cNvSpPr txBox="1"/>
          <p:nvPr/>
        </p:nvSpPr>
        <p:spPr>
          <a:xfrm>
            <a:off x="5486400" y="2528956"/>
            <a:ext cx="24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 arguments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16B959-C5EC-4A19-A54A-82FA95AF5CD6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674378" y="2713622"/>
            <a:ext cx="1812022" cy="28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AE5D1C17-35D9-476E-BFE1-D2CF8BF6066C}"/>
              </a:ext>
            </a:extLst>
          </p:cNvPr>
          <p:cNvSpPr txBox="1">
            <a:spLocks noChangeArrowheads="1"/>
          </p:cNvSpPr>
          <p:nvPr/>
        </p:nvSpPr>
        <p:spPr>
          <a:xfrm>
            <a:off x="4423611" y="81575"/>
            <a:ext cx="77724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Parameter Passing</a:t>
            </a:r>
          </a:p>
        </p:txBody>
      </p:sp>
    </p:spTree>
    <p:extLst>
      <p:ext uri="{BB962C8B-B14F-4D97-AF65-F5344CB8AC3E}">
        <p14:creationId xmlns:p14="http://schemas.microsoft.com/office/powerpoint/2010/main" val="295081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22FA0-344A-4102-A9CA-4B6F384754DC}"/>
              </a:ext>
            </a:extLst>
          </p:cNvPr>
          <p:cNvSpPr txBox="1"/>
          <p:nvPr/>
        </p:nvSpPr>
        <p:spPr>
          <a:xfrm>
            <a:off x="721895" y="370849"/>
            <a:ext cx="7587916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/**</a:t>
            </a:r>
          </a:p>
          <a:p>
            <a:r>
              <a:rPr lang="en-CA" dirty="0"/>
              <a:t> * The method </a:t>
            </a:r>
            <a:r>
              <a:rPr lang="en-CA" dirty="0" err="1"/>
              <a:t>addThem</a:t>
            </a:r>
            <a:r>
              <a:rPr lang="en-CA" dirty="0"/>
              <a:t> adds the two parameters together and </a:t>
            </a:r>
          </a:p>
          <a:p>
            <a:r>
              <a:rPr lang="en-CA" dirty="0"/>
              <a:t> * </a:t>
            </a:r>
            <a:r>
              <a:rPr lang="en-CA" sz="2000" b="1" dirty="0">
                <a:solidFill>
                  <a:srgbClr val="FF0000"/>
                </a:solidFill>
              </a:rPr>
              <a:t>returns</a:t>
            </a:r>
            <a:r>
              <a:rPr lang="en-CA" dirty="0"/>
              <a:t> the sum.</a:t>
            </a:r>
          </a:p>
          <a:p>
            <a:r>
              <a:rPr lang="en-CA" dirty="0"/>
              <a:t> *</a:t>
            </a:r>
          </a:p>
          <a:p>
            <a:r>
              <a:rPr lang="en-CA" dirty="0"/>
              <a:t> * @author James Bond</a:t>
            </a:r>
          </a:p>
          <a:p>
            <a:r>
              <a:rPr lang="en-CA" dirty="0"/>
              <a:t> * @version 100</a:t>
            </a:r>
          </a:p>
          <a:p>
            <a:r>
              <a:rPr lang="en-CA" dirty="0"/>
              <a:t> * </a:t>
            </a:r>
            <a:r>
              <a:rPr lang="en-CA" dirty="0">
                <a:solidFill>
                  <a:srgbClr val="FF0000"/>
                </a:solidFill>
              </a:rPr>
              <a:t>@return The sum of the two parameters is returned</a:t>
            </a:r>
          </a:p>
          <a:p>
            <a:r>
              <a:rPr lang="en-CA" dirty="0"/>
              <a:t> */</a:t>
            </a:r>
          </a:p>
          <a:p>
            <a:r>
              <a:rPr lang="en-CA" dirty="0"/>
              <a:t>public class </a:t>
            </a:r>
            <a:r>
              <a:rPr lang="en-CA" dirty="0" err="1"/>
              <a:t>AddingNumbers</a:t>
            </a:r>
            <a:endParaRPr lang="en-CA" dirty="0"/>
          </a:p>
          <a:p>
            <a:r>
              <a:rPr lang="en-CA" dirty="0"/>
              <a:t>{ //add</a:t>
            </a:r>
          </a:p>
          <a:p>
            <a:r>
              <a:rPr lang="en-CA" dirty="0"/>
              <a:t>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public static void main(String[] </a:t>
            </a:r>
            <a:r>
              <a:rPr lang="en-CA" b="1" dirty="0" err="1">
                <a:solidFill>
                  <a:srgbClr val="FF0000"/>
                </a:solidFill>
              </a:rPr>
              <a:t>args</a:t>
            </a:r>
            <a:r>
              <a:rPr lang="en-CA" b="1" dirty="0">
                <a:solidFill>
                  <a:srgbClr val="FF0000"/>
                </a:solidFill>
              </a:rPr>
              <a:t>)</a:t>
            </a:r>
          </a:p>
          <a:p>
            <a:r>
              <a:rPr lang="en-CA" b="1" dirty="0">
                <a:solidFill>
                  <a:srgbClr val="FF0000"/>
                </a:solidFill>
              </a:rPr>
              <a:t>    { //main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num1 = 3;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num2 = 4;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int sum  = 0;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sum =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(num1, num2);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System.out.println</a:t>
            </a:r>
            <a:r>
              <a:rPr lang="en-CA" b="1" dirty="0">
                <a:solidFill>
                  <a:srgbClr val="FF0000"/>
                </a:solidFill>
              </a:rPr>
              <a:t>( sum 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} //main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  <a:p>
            <a:r>
              <a:rPr lang="en-CA" dirty="0"/>
              <a:t>}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A2880-C13F-425A-8E49-8F15B9F8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225" y="3607591"/>
            <a:ext cx="4056445" cy="267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EC848-E2E6-4471-BD12-04CEA11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811" y="3967992"/>
            <a:ext cx="3478468" cy="1476463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AE5D1C17-35D9-476E-BFE1-D2CF8BF6066C}"/>
              </a:ext>
            </a:extLst>
          </p:cNvPr>
          <p:cNvSpPr txBox="1">
            <a:spLocks noChangeArrowheads="1"/>
          </p:cNvSpPr>
          <p:nvPr/>
        </p:nvSpPr>
        <p:spPr>
          <a:xfrm>
            <a:off x="4423611" y="81575"/>
            <a:ext cx="77724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Method Return Statement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D11E9-2E25-45F5-ACAC-389319BF72C3}"/>
              </a:ext>
            </a:extLst>
          </p:cNvPr>
          <p:cNvSpPr txBox="1"/>
          <p:nvPr/>
        </p:nvSpPr>
        <p:spPr>
          <a:xfrm>
            <a:off x="7905225" y="1191866"/>
            <a:ext cx="39675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 public static int 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(int x, int y)</a:t>
            </a:r>
          </a:p>
          <a:p>
            <a:r>
              <a:rPr lang="en-CA" b="1" dirty="0">
                <a:solidFill>
                  <a:srgbClr val="00B050"/>
                </a:solidFill>
              </a:rPr>
              <a:t>    { 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endParaRPr lang="en-CA" b="1" dirty="0">
              <a:solidFill>
                <a:srgbClr val="00B050"/>
              </a:solidFill>
            </a:endParaRP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} //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endParaRPr lang="en-CA" b="1" dirty="0">
              <a:solidFill>
                <a:srgbClr val="00B050"/>
              </a:solidFill>
            </a:endParaRPr>
          </a:p>
          <a:p>
            <a:endParaRPr lang="en-CA" dirty="0"/>
          </a:p>
          <a:p>
            <a:r>
              <a:rPr lang="en-CA" dirty="0"/>
              <a:t>} //add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00C7B3-5815-4220-A663-2ADE0E089925}"/>
              </a:ext>
            </a:extLst>
          </p:cNvPr>
          <p:cNvCxnSpPr/>
          <p:nvPr/>
        </p:nvCxnSpPr>
        <p:spPr>
          <a:xfrm flipV="1">
            <a:off x="3130658" y="2636597"/>
            <a:ext cx="4748169" cy="37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3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7567F0-8C95-B638-64AB-86D832E537EC}"/>
              </a:ext>
            </a:extLst>
          </p:cNvPr>
          <p:cNvSpPr txBox="1"/>
          <p:nvPr/>
        </p:nvSpPr>
        <p:spPr>
          <a:xfrm>
            <a:off x="446714" y="0"/>
            <a:ext cx="609460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/>
              <a:t>/**</a:t>
            </a:r>
          </a:p>
          <a:p>
            <a:r>
              <a:rPr lang="en-CA" dirty="0"/>
              <a:t> * Here is an example of method overloading in Java</a:t>
            </a:r>
          </a:p>
          <a:p>
            <a:r>
              <a:rPr lang="en-CA" dirty="0"/>
              <a:t> *</a:t>
            </a:r>
          </a:p>
          <a:p>
            <a:r>
              <a:rPr lang="en-CA" dirty="0"/>
              <a:t> * @author Dave Slemon</a:t>
            </a:r>
          </a:p>
          <a:p>
            <a:r>
              <a:rPr lang="en-CA" dirty="0"/>
              <a:t> * @version v100</a:t>
            </a:r>
          </a:p>
          <a:p>
            <a:r>
              <a:rPr lang="en-CA" dirty="0"/>
              <a:t> */</a:t>
            </a:r>
          </a:p>
          <a:p>
            <a:r>
              <a:rPr lang="en-CA" dirty="0"/>
              <a:t>public class </a:t>
            </a:r>
            <a:r>
              <a:rPr lang="en-CA" dirty="0" err="1"/>
              <a:t>Overloading_Example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</a:p>
          <a:p>
            <a:r>
              <a:rPr lang="en-CA" b="1" dirty="0">
                <a:solidFill>
                  <a:srgbClr val="7030A0"/>
                </a:solidFill>
              </a:rPr>
              <a:t>    </a:t>
            </a:r>
            <a:r>
              <a:rPr lang="en-CA" b="1" dirty="0">
                <a:solidFill>
                  <a:srgbClr val="00B050"/>
                </a:solidFill>
              </a:rPr>
              <a:t>static int 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(int x, int y)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{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00B050"/>
                </a:solidFill>
              </a:rPr>
              <a:t>    }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>
                <a:solidFill>
                  <a:srgbClr val="7030A0"/>
                </a:solidFill>
              </a:rPr>
              <a:t>    static double </a:t>
            </a:r>
            <a:r>
              <a:rPr lang="en-CA" b="1" dirty="0" err="1">
                <a:solidFill>
                  <a:srgbClr val="7030A0"/>
                </a:solidFill>
              </a:rPr>
              <a:t>addThem</a:t>
            </a:r>
            <a:r>
              <a:rPr lang="en-CA" b="1" dirty="0">
                <a:solidFill>
                  <a:srgbClr val="7030A0"/>
                </a:solidFill>
              </a:rPr>
              <a:t>(double x, double y) {</a:t>
            </a:r>
          </a:p>
          <a:p>
            <a:r>
              <a:rPr lang="en-CA" b="1" dirty="0">
                <a:solidFill>
                  <a:srgbClr val="7030A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7030A0"/>
                </a:solidFill>
              </a:rPr>
              <a:t>    }</a:t>
            </a:r>
          </a:p>
          <a:p>
            <a:endParaRPr lang="en-CA" dirty="0"/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C5130-21B9-975A-1DA3-D31CE6E5B40F}"/>
              </a:ext>
            </a:extLst>
          </p:cNvPr>
          <p:cNvSpPr txBox="1"/>
          <p:nvPr/>
        </p:nvSpPr>
        <p:spPr>
          <a:xfrm>
            <a:off x="6478399" y="456362"/>
            <a:ext cx="60946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public static void main(String[] </a:t>
            </a:r>
            <a:r>
              <a:rPr lang="en-CA" b="1" dirty="0" err="1">
                <a:solidFill>
                  <a:srgbClr val="FF0000"/>
                </a:solidFill>
              </a:rPr>
              <a:t>args</a:t>
            </a:r>
            <a:r>
              <a:rPr lang="en-CA" b="1" dirty="0">
                <a:solidFill>
                  <a:srgbClr val="FF0000"/>
                </a:solidFill>
              </a:rPr>
              <a:t>) {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>
                <a:solidFill>
                  <a:srgbClr val="FF0000"/>
                </a:solidFill>
              </a:rPr>
              <a:t>        int myNum1 =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(8, 5);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double myNum2 =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(4.1, 6.9);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System.out.println</a:t>
            </a:r>
            <a:r>
              <a:rPr lang="en-CA" b="1" dirty="0">
                <a:solidFill>
                  <a:srgbClr val="FF0000"/>
                </a:solidFill>
              </a:rPr>
              <a:t>("int: " + myNum1);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System.out.println</a:t>
            </a:r>
            <a:r>
              <a:rPr lang="en-CA" b="1" dirty="0">
                <a:solidFill>
                  <a:srgbClr val="FF0000"/>
                </a:solidFill>
              </a:rPr>
              <a:t>("double: " + myNum2);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}</a:t>
            </a:r>
          </a:p>
          <a:p>
            <a:r>
              <a:rPr lang="en-CA" dirty="0"/>
              <a:t>  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035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7567F0-8C95-B638-64AB-86D832E537EC}"/>
              </a:ext>
            </a:extLst>
          </p:cNvPr>
          <p:cNvSpPr txBox="1"/>
          <p:nvPr/>
        </p:nvSpPr>
        <p:spPr>
          <a:xfrm>
            <a:off x="446714" y="0"/>
            <a:ext cx="609460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/>
              <a:t>/**</a:t>
            </a:r>
          </a:p>
          <a:p>
            <a:r>
              <a:rPr lang="en-CA" dirty="0"/>
              <a:t> * Here is an example of method overloading in Java</a:t>
            </a:r>
          </a:p>
          <a:p>
            <a:r>
              <a:rPr lang="en-CA" dirty="0"/>
              <a:t> *</a:t>
            </a:r>
          </a:p>
          <a:p>
            <a:r>
              <a:rPr lang="en-CA" dirty="0"/>
              <a:t> * @author Dave Slemon</a:t>
            </a:r>
          </a:p>
          <a:p>
            <a:r>
              <a:rPr lang="en-CA" dirty="0"/>
              <a:t> * @version v100</a:t>
            </a:r>
          </a:p>
          <a:p>
            <a:r>
              <a:rPr lang="en-CA" dirty="0"/>
              <a:t> */</a:t>
            </a:r>
          </a:p>
          <a:p>
            <a:r>
              <a:rPr lang="en-CA" dirty="0"/>
              <a:t>public class </a:t>
            </a:r>
            <a:r>
              <a:rPr lang="en-CA" dirty="0" err="1"/>
              <a:t>Overloading_Example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</a:p>
          <a:p>
            <a:r>
              <a:rPr lang="en-CA" b="1" dirty="0">
                <a:solidFill>
                  <a:srgbClr val="7030A0"/>
                </a:solidFill>
              </a:rPr>
              <a:t>    </a:t>
            </a:r>
            <a:r>
              <a:rPr lang="en-CA" b="1" dirty="0">
                <a:solidFill>
                  <a:srgbClr val="00B050"/>
                </a:solidFill>
              </a:rPr>
              <a:t>static int </a:t>
            </a:r>
            <a:r>
              <a:rPr lang="en-CA" b="1" dirty="0" err="1">
                <a:solidFill>
                  <a:srgbClr val="00B050"/>
                </a:solidFill>
              </a:rPr>
              <a:t>addThem</a:t>
            </a:r>
            <a:r>
              <a:rPr lang="en-CA" b="1" dirty="0">
                <a:solidFill>
                  <a:srgbClr val="00B050"/>
                </a:solidFill>
              </a:rPr>
              <a:t>(int x, int y) </a:t>
            </a:r>
          </a:p>
          <a:p>
            <a:r>
              <a:rPr lang="en-CA" b="1" dirty="0">
                <a:solidFill>
                  <a:srgbClr val="00B050"/>
                </a:solidFill>
              </a:rPr>
              <a:t>    {</a:t>
            </a:r>
          </a:p>
          <a:p>
            <a:r>
              <a:rPr lang="en-CA" b="1" dirty="0">
                <a:solidFill>
                  <a:srgbClr val="00B05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00B050"/>
                </a:solidFill>
              </a:rPr>
              <a:t>    }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>
                <a:solidFill>
                  <a:srgbClr val="7030A0"/>
                </a:solidFill>
              </a:rPr>
              <a:t>    static double </a:t>
            </a:r>
            <a:r>
              <a:rPr lang="en-CA" b="1" dirty="0" err="1">
                <a:solidFill>
                  <a:srgbClr val="7030A0"/>
                </a:solidFill>
              </a:rPr>
              <a:t>addThem</a:t>
            </a:r>
            <a:r>
              <a:rPr lang="en-CA" b="1" dirty="0">
                <a:solidFill>
                  <a:srgbClr val="7030A0"/>
                </a:solidFill>
              </a:rPr>
              <a:t>(double x, double y) {</a:t>
            </a:r>
          </a:p>
          <a:p>
            <a:r>
              <a:rPr lang="en-CA" b="1" dirty="0">
                <a:solidFill>
                  <a:srgbClr val="7030A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7030A0"/>
                </a:solidFill>
              </a:rPr>
              <a:t>    }</a:t>
            </a:r>
          </a:p>
          <a:p>
            <a:endParaRPr lang="en-CA" dirty="0"/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C5130-21B9-975A-1DA3-D31CE6E5B40F}"/>
              </a:ext>
            </a:extLst>
          </p:cNvPr>
          <p:cNvSpPr txBox="1"/>
          <p:nvPr/>
        </p:nvSpPr>
        <p:spPr>
          <a:xfrm>
            <a:off x="6541316" y="3524302"/>
            <a:ext cx="60946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public static void main(String[] </a:t>
            </a:r>
            <a:r>
              <a:rPr lang="en-CA" b="1" dirty="0" err="1">
                <a:solidFill>
                  <a:srgbClr val="FF0000"/>
                </a:solidFill>
              </a:rPr>
              <a:t>args</a:t>
            </a:r>
            <a:r>
              <a:rPr lang="en-CA" b="1" dirty="0">
                <a:solidFill>
                  <a:srgbClr val="FF0000"/>
                </a:solidFill>
              </a:rPr>
              <a:t>) {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>
                <a:solidFill>
                  <a:srgbClr val="FF0000"/>
                </a:solidFill>
              </a:rPr>
              <a:t>        int myNum1 =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(8, 5);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double myNum2 = </a:t>
            </a:r>
            <a:r>
              <a:rPr lang="en-CA" b="1" dirty="0" err="1">
                <a:solidFill>
                  <a:srgbClr val="FF0000"/>
                </a:solidFill>
              </a:rPr>
              <a:t>addThem</a:t>
            </a:r>
            <a:r>
              <a:rPr lang="en-CA" b="1" dirty="0">
                <a:solidFill>
                  <a:srgbClr val="FF0000"/>
                </a:solidFill>
              </a:rPr>
              <a:t>(4.1, 6.9);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System.out.println</a:t>
            </a:r>
            <a:r>
              <a:rPr lang="en-CA" b="1" dirty="0">
                <a:solidFill>
                  <a:srgbClr val="FF0000"/>
                </a:solidFill>
              </a:rPr>
              <a:t>("int: " + myNum1);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    </a:t>
            </a:r>
            <a:r>
              <a:rPr lang="en-CA" b="1" dirty="0" err="1">
                <a:solidFill>
                  <a:srgbClr val="FF0000"/>
                </a:solidFill>
              </a:rPr>
              <a:t>System.out.println</a:t>
            </a:r>
            <a:r>
              <a:rPr lang="en-CA" b="1" dirty="0">
                <a:solidFill>
                  <a:srgbClr val="FF0000"/>
                </a:solidFill>
              </a:rPr>
              <a:t>("double: " + myNum2);</a:t>
            </a:r>
          </a:p>
          <a:p>
            <a:r>
              <a:rPr lang="en-CA" b="1" dirty="0">
                <a:solidFill>
                  <a:srgbClr val="FF0000"/>
                </a:solidFill>
              </a:rPr>
              <a:t>    }</a:t>
            </a:r>
          </a:p>
          <a:p>
            <a:r>
              <a:rPr lang="en-CA" dirty="0"/>
              <a:t>  </a:t>
            </a:r>
          </a:p>
          <a:p>
            <a:r>
              <a:rPr lang="en-CA" dirty="0"/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B4616-332D-EF40-FB44-06E7B0F5A3BE}"/>
              </a:ext>
            </a:extLst>
          </p:cNvPr>
          <p:cNvSpPr txBox="1"/>
          <p:nvPr/>
        </p:nvSpPr>
        <p:spPr>
          <a:xfrm>
            <a:off x="6541316" y="326767"/>
            <a:ext cx="63196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   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static int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addThem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(double x, int y) </a:t>
            </a:r>
          </a:p>
          <a:p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{</a:t>
            </a:r>
          </a:p>
          <a:p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return x + y;</a:t>
            </a:r>
          </a:p>
          <a:p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}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static double </a:t>
            </a:r>
            <a:r>
              <a:rPr lang="en-CA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addThem</a:t>
            </a:r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(int x, double y) {</a:t>
            </a:r>
          </a:p>
          <a:p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return x + y;</a:t>
            </a:r>
          </a:p>
          <a:p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}</a:t>
            </a:r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46A8018-0093-4A70-A126-A1CEFFE9E8E3}"/>
              </a:ext>
            </a:extLst>
          </p:cNvPr>
          <p:cNvSpPr txBox="1">
            <a:spLocks noChangeArrowheads="1"/>
          </p:cNvSpPr>
          <p:nvPr/>
        </p:nvSpPr>
        <p:spPr>
          <a:xfrm>
            <a:off x="343949" y="999129"/>
            <a:ext cx="6182686" cy="52255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a java program may have multiple methods with the same name as long as the parameter signature is 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if a method has a return value other than void it must have a return statement with a variable or expression of the proper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multiple return statements allowed, the first one encountered is executed and method ends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C2397C-5E12-40B5-BE37-89FAF15E443F}"/>
              </a:ext>
            </a:extLst>
          </p:cNvPr>
          <p:cNvSpPr txBox="1">
            <a:spLocks/>
          </p:cNvSpPr>
          <p:nvPr/>
        </p:nvSpPr>
        <p:spPr>
          <a:xfrm>
            <a:off x="988223" y="251670"/>
            <a:ext cx="10058400" cy="747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Method Overloading and Return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AFDB9-76AD-E968-753E-D5358BA8AB9B}"/>
              </a:ext>
            </a:extLst>
          </p:cNvPr>
          <p:cNvSpPr txBox="1"/>
          <p:nvPr/>
        </p:nvSpPr>
        <p:spPr>
          <a:xfrm>
            <a:off x="7367632" y="999129"/>
            <a:ext cx="60946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b="1" dirty="0">
                <a:solidFill>
                  <a:srgbClr val="7030A0"/>
                </a:solidFill>
              </a:rPr>
              <a:t>public class </a:t>
            </a:r>
            <a:r>
              <a:rPr lang="en-CA" b="1" dirty="0" err="1">
                <a:solidFill>
                  <a:srgbClr val="7030A0"/>
                </a:solidFill>
              </a:rPr>
              <a:t>Overloading_Example</a:t>
            </a:r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>
                <a:solidFill>
                  <a:srgbClr val="7030A0"/>
                </a:solidFill>
              </a:rPr>
              <a:t>{</a:t>
            </a:r>
          </a:p>
          <a:p>
            <a:r>
              <a:rPr lang="en-CA" b="1" dirty="0">
                <a:solidFill>
                  <a:srgbClr val="7030A0"/>
                </a:solidFill>
              </a:rPr>
              <a:t>    </a:t>
            </a:r>
          </a:p>
          <a:p>
            <a:r>
              <a:rPr lang="en-CA" b="1" dirty="0">
                <a:solidFill>
                  <a:srgbClr val="7030A0"/>
                </a:solidFill>
              </a:rPr>
              <a:t>    static int </a:t>
            </a:r>
            <a:r>
              <a:rPr lang="en-CA" b="1" dirty="0" err="1">
                <a:solidFill>
                  <a:srgbClr val="7030A0"/>
                </a:solidFill>
              </a:rPr>
              <a:t>addThem</a:t>
            </a:r>
            <a:r>
              <a:rPr lang="en-CA" b="1" dirty="0">
                <a:solidFill>
                  <a:srgbClr val="7030A0"/>
                </a:solidFill>
              </a:rPr>
              <a:t>(int x, int y) </a:t>
            </a:r>
          </a:p>
          <a:p>
            <a:r>
              <a:rPr lang="en-CA" b="1" dirty="0">
                <a:solidFill>
                  <a:srgbClr val="7030A0"/>
                </a:solidFill>
              </a:rPr>
              <a:t>    {</a:t>
            </a:r>
          </a:p>
          <a:p>
            <a:r>
              <a:rPr lang="en-CA" b="1" dirty="0">
                <a:solidFill>
                  <a:srgbClr val="7030A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7030A0"/>
                </a:solidFill>
              </a:rPr>
              <a:t>    }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>
                <a:solidFill>
                  <a:srgbClr val="7030A0"/>
                </a:solidFill>
              </a:rPr>
              <a:t>    static double </a:t>
            </a:r>
            <a:r>
              <a:rPr lang="en-CA" b="1" dirty="0" err="1">
                <a:solidFill>
                  <a:srgbClr val="7030A0"/>
                </a:solidFill>
              </a:rPr>
              <a:t>addThem</a:t>
            </a:r>
            <a:r>
              <a:rPr lang="en-CA" b="1" dirty="0">
                <a:solidFill>
                  <a:srgbClr val="7030A0"/>
                </a:solidFill>
              </a:rPr>
              <a:t>(double x, double y) {</a:t>
            </a:r>
          </a:p>
          <a:p>
            <a:r>
              <a:rPr lang="en-CA" b="1" dirty="0">
                <a:solidFill>
                  <a:srgbClr val="7030A0"/>
                </a:solidFill>
              </a:rPr>
              <a:t>        return x + y;</a:t>
            </a:r>
          </a:p>
          <a:p>
            <a:r>
              <a:rPr lang="en-CA" b="1" dirty="0">
                <a:solidFill>
                  <a:srgbClr val="7030A0"/>
                </a:solidFill>
              </a:rPr>
              <a:t>    }</a:t>
            </a:r>
          </a:p>
          <a:p>
            <a:endParaRPr lang="en-CA" dirty="0"/>
          </a:p>
          <a:p>
            <a:r>
              <a:rPr lang="en-CA" dirty="0"/>
              <a:t>    </a:t>
            </a:r>
          </a:p>
          <a:p>
            <a:r>
              <a:rPr lang="en-CA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9929796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{A3A4C580-B924-4904-A617-3B9EED125A7A}tf33845126_win32</Template>
  <TotalTime>130</TotalTime>
  <Words>764</Words>
  <Application>Microsoft Office PowerPoint</Application>
  <PresentationFormat>Widescreen</PresentationFormat>
  <Paragraphs>170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Bookman Old Style</vt:lpstr>
      <vt:lpstr>Calibri</vt:lpstr>
      <vt:lpstr>Courier New</vt:lpstr>
      <vt:lpstr>Franklin Gothic Book</vt:lpstr>
      <vt:lpstr>Marlett</vt:lpstr>
      <vt:lpstr>1_RetrospectVTI</vt:lpstr>
      <vt:lpstr>Java Static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Static Methods</dc:title>
  <dc:creator>Dave S</dc:creator>
  <cp:lastModifiedBy>Dave Slemon</cp:lastModifiedBy>
  <cp:revision>7</cp:revision>
  <dcterms:created xsi:type="dcterms:W3CDTF">2021-08-29T15:08:16Z</dcterms:created>
  <dcterms:modified xsi:type="dcterms:W3CDTF">2023-09-19T18:13:15Z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