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51"/>
  </p:notesMasterIdLst>
  <p:sldIdLst>
    <p:sldId id="278" r:id="rId5"/>
    <p:sldId id="279" r:id="rId6"/>
    <p:sldId id="295" r:id="rId7"/>
    <p:sldId id="282" r:id="rId8"/>
    <p:sldId id="318" r:id="rId9"/>
    <p:sldId id="317" r:id="rId10"/>
    <p:sldId id="322" r:id="rId11"/>
    <p:sldId id="321" r:id="rId12"/>
    <p:sldId id="296" r:id="rId13"/>
    <p:sldId id="297" r:id="rId14"/>
    <p:sldId id="298" r:id="rId15"/>
    <p:sldId id="301" r:id="rId16"/>
    <p:sldId id="302" r:id="rId17"/>
    <p:sldId id="303" r:id="rId18"/>
    <p:sldId id="304" r:id="rId19"/>
    <p:sldId id="299" r:id="rId20"/>
    <p:sldId id="300" r:id="rId21"/>
    <p:sldId id="305" r:id="rId22"/>
    <p:sldId id="306" r:id="rId23"/>
    <p:sldId id="333" r:id="rId24"/>
    <p:sldId id="338" r:id="rId25"/>
    <p:sldId id="309" r:id="rId26"/>
    <p:sldId id="319" r:id="rId27"/>
    <p:sldId id="336" r:id="rId28"/>
    <p:sldId id="335" r:id="rId29"/>
    <p:sldId id="334" r:id="rId30"/>
    <p:sldId id="337" r:id="rId31"/>
    <p:sldId id="311" r:id="rId32"/>
    <p:sldId id="312" r:id="rId33"/>
    <p:sldId id="313" r:id="rId34"/>
    <p:sldId id="314" r:id="rId35"/>
    <p:sldId id="315" r:id="rId36"/>
    <p:sldId id="316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9" r:id="rId48"/>
    <p:sldId id="340" r:id="rId49"/>
    <p:sldId id="294" r:id="rId5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9" autoAdjust="0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 REVIEW</a:t>
            </a:r>
            <a:br>
              <a:rPr lang="en-US" dirty="0"/>
            </a:br>
            <a:r>
              <a:rPr lang="en-US" dirty="0"/>
              <a:t>Flashcards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Dave </a:t>
            </a:r>
            <a:r>
              <a:rPr lang="en-US" dirty="0" err="1"/>
              <a:t>Slemon</a:t>
            </a:r>
            <a:r>
              <a:rPr lang="en-US" dirty="0"/>
              <a:t> v101​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109" y="895533"/>
            <a:ext cx="7111891" cy="2971800"/>
          </a:xfrm>
        </p:spPr>
        <p:txBody>
          <a:bodyPr/>
          <a:lstStyle/>
          <a:p>
            <a:r>
              <a:rPr lang="en-US" sz="4400" dirty="0"/>
              <a:t>Write the Java code which implements this UML diagram.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5" y="210312"/>
            <a:ext cx="5693664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5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UML to CODE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C2B48-88BD-77A5-B9DA-11F6CE5E6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097" y="3033077"/>
            <a:ext cx="7527421" cy="29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5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7313" y="824351"/>
            <a:ext cx="7053167" cy="1533999"/>
          </a:xfrm>
        </p:spPr>
        <p:txBody>
          <a:bodyPr/>
          <a:lstStyle/>
          <a:p>
            <a:r>
              <a:rPr lang="en-US" dirty="0"/>
              <a:t>Write the Java code which implements this UML diagram.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5" y="210312"/>
            <a:ext cx="5693664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5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UML TO CODE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C2B48-88BD-77A5-B9DA-11F6CE5E6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947" y="1228667"/>
            <a:ext cx="2913256" cy="1133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F8EEBA-A587-6045-9D3F-9412B53EA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861" y="2735036"/>
            <a:ext cx="3497998" cy="1716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D2F0AC-DC64-BBE7-E879-2A043DB81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320" y="2709644"/>
            <a:ext cx="3497998" cy="17228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C4CEB9-CA09-F848-E044-32D70EDF3BA9}"/>
              </a:ext>
            </a:extLst>
          </p:cNvPr>
          <p:cNvSpPr txBox="1"/>
          <p:nvPr/>
        </p:nvSpPr>
        <p:spPr>
          <a:xfrm>
            <a:off x="5377343" y="5772080"/>
            <a:ext cx="60618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It helps is you read the association arrow as “</a:t>
            </a:r>
            <a:r>
              <a:rPr lang="en-CA" b="1" u="sng" dirty="0"/>
              <a:t>has a</a:t>
            </a:r>
            <a:r>
              <a:rPr lang="en-CA" dirty="0"/>
              <a:t>”:</a:t>
            </a:r>
          </a:p>
          <a:p>
            <a:r>
              <a:rPr lang="en-CA" sz="3200" b="1" dirty="0">
                <a:solidFill>
                  <a:srgbClr val="FF0000"/>
                </a:solidFill>
              </a:rPr>
              <a:t>    “Class1 </a:t>
            </a:r>
            <a:r>
              <a:rPr lang="en-CA" sz="3200" b="1" u="sng" dirty="0">
                <a:solidFill>
                  <a:srgbClr val="FF0000"/>
                </a:solidFill>
              </a:rPr>
              <a:t>has 2 </a:t>
            </a:r>
            <a:r>
              <a:rPr lang="en-CA" sz="3200" b="1" dirty="0">
                <a:solidFill>
                  <a:srgbClr val="FF0000"/>
                </a:solidFill>
              </a:rPr>
              <a:t>Class2s”</a:t>
            </a:r>
          </a:p>
        </p:txBody>
      </p:sp>
    </p:spTree>
    <p:extLst>
      <p:ext uri="{BB962C8B-B14F-4D97-AF65-F5344CB8AC3E}">
        <p14:creationId xmlns:p14="http://schemas.microsoft.com/office/powerpoint/2010/main" val="9848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7952" y="1252190"/>
            <a:ext cx="6507884" cy="2971800"/>
          </a:xfrm>
        </p:spPr>
        <p:txBody>
          <a:bodyPr/>
          <a:lstStyle/>
          <a:p>
            <a:r>
              <a:rPr lang="en-US" sz="4400" dirty="0"/>
              <a:t>What would this line of code look like in RAM memory?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6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a. DRAW A PICTURE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9DDA3-B36D-2367-1F72-5FE0163ADB07}"/>
              </a:ext>
            </a:extLst>
          </p:cNvPr>
          <p:cNvSpPr txBox="1"/>
          <p:nvPr/>
        </p:nvSpPr>
        <p:spPr>
          <a:xfrm>
            <a:off x="4827864" y="4208601"/>
            <a:ext cx="6983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Circle [ ]  c  =  new Circle[4];</a:t>
            </a:r>
            <a:endParaRPr lang="en-CA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7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229" y="841129"/>
            <a:ext cx="6507884" cy="870225"/>
          </a:xfrm>
        </p:spPr>
        <p:txBody>
          <a:bodyPr/>
          <a:lstStyle/>
          <a:p>
            <a:r>
              <a:rPr lang="en-US" dirty="0"/>
              <a:t>What would this line of code look like in RAM memory?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6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a. DRAW A PICTURE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9DDA3-B36D-2367-1F72-5FE0163ADB07}"/>
              </a:ext>
            </a:extLst>
          </p:cNvPr>
          <p:cNvSpPr txBox="1"/>
          <p:nvPr/>
        </p:nvSpPr>
        <p:spPr>
          <a:xfrm>
            <a:off x="5208165" y="1474356"/>
            <a:ext cx="6983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Circle [ ]  c  =  new Circle[4];</a:t>
            </a:r>
            <a:endParaRPr lang="en-CA" sz="4000" b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CC7E5-0637-504D-6A93-A7297C157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011" y="3005616"/>
            <a:ext cx="2648320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8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3886" y="1252190"/>
            <a:ext cx="7751428" cy="2971800"/>
          </a:xfrm>
        </p:spPr>
        <p:txBody>
          <a:bodyPr/>
          <a:lstStyle/>
          <a:p>
            <a:r>
              <a:rPr lang="en-US" sz="4400" dirty="0"/>
              <a:t>After the ORANGE code runs draw a picture of what RAM memory would look like?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6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B. DRAW A PICTURE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9DDA3-B36D-2367-1F72-5FE0163ADB07}"/>
              </a:ext>
            </a:extLst>
          </p:cNvPr>
          <p:cNvSpPr txBox="1"/>
          <p:nvPr/>
        </p:nvSpPr>
        <p:spPr>
          <a:xfrm>
            <a:off x="4274191" y="3516104"/>
            <a:ext cx="6983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Circle [ ]  c  =  new Circle[4];</a:t>
            </a:r>
            <a:endParaRPr lang="en-CA" sz="40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919876-C64E-54A4-BB03-76B16CE64FC7}"/>
              </a:ext>
            </a:extLst>
          </p:cNvPr>
          <p:cNvSpPr txBox="1"/>
          <p:nvPr/>
        </p:nvSpPr>
        <p:spPr>
          <a:xfrm>
            <a:off x="4274190" y="4143829"/>
            <a:ext cx="74516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DEA900"/>
                </a:solidFill>
              </a:rPr>
              <a:t>for(int i = 0;  </a:t>
            </a:r>
            <a:r>
              <a:rPr lang="en-US" sz="4000" b="1" dirty="0" err="1">
                <a:solidFill>
                  <a:srgbClr val="DEA900"/>
                </a:solidFill>
              </a:rPr>
              <a:t>i</a:t>
            </a:r>
            <a:r>
              <a:rPr lang="en-US" sz="4000" b="1" dirty="0">
                <a:solidFill>
                  <a:srgbClr val="DEA900"/>
                </a:solidFill>
              </a:rPr>
              <a:t>&lt; </a:t>
            </a:r>
            <a:r>
              <a:rPr lang="en-US" sz="4000" b="1" dirty="0" err="1">
                <a:solidFill>
                  <a:srgbClr val="DEA900"/>
                </a:solidFill>
              </a:rPr>
              <a:t>c.length</a:t>
            </a:r>
            <a:r>
              <a:rPr lang="en-US" sz="4000" b="1" dirty="0">
                <a:solidFill>
                  <a:srgbClr val="DEA900"/>
                </a:solidFill>
              </a:rPr>
              <a:t>;  </a:t>
            </a:r>
            <a:r>
              <a:rPr lang="en-US" sz="4000" b="1" dirty="0" err="1">
                <a:solidFill>
                  <a:srgbClr val="DEA900"/>
                </a:solidFill>
              </a:rPr>
              <a:t>i</a:t>
            </a:r>
            <a:r>
              <a:rPr lang="en-US" sz="4000" b="1" dirty="0">
                <a:solidFill>
                  <a:srgbClr val="DEA900"/>
                </a:solidFill>
              </a:rPr>
              <a:t>++) {</a:t>
            </a:r>
          </a:p>
          <a:p>
            <a:r>
              <a:rPr lang="en-US" sz="4000" b="1" dirty="0">
                <a:solidFill>
                  <a:srgbClr val="DEA900"/>
                </a:solidFill>
              </a:rPr>
              <a:t>     c[</a:t>
            </a:r>
            <a:r>
              <a:rPr lang="en-US" sz="4000" b="1" dirty="0" err="1">
                <a:solidFill>
                  <a:srgbClr val="DEA900"/>
                </a:solidFill>
              </a:rPr>
              <a:t>i</a:t>
            </a:r>
            <a:r>
              <a:rPr lang="en-US" sz="4000" b="1" dirty="0">
                <a:solidFill>
                  <a:srgbClr val="DEA900"/>
                </a:solidFill>
              </a:rPr>
              <a:t>] = new Circle( );</a:t>
            </a:r>
          </a:p>
          <a:p>
            <a:r>
              <a:rPr lang="en-US" sz="4000" b="1" dirty="0">
                <a:solidFill>
                  <a:srgbClr val="DEA900"/>
                </a:solidFill>
              </a:rPr>
              <a:t>}</a:t>
            </a:r>
            <a:endParaRPr lang="en-CA" sz="4000" b="1" dirty="0">
              <a:solidFill>
                <a:srgbClr val="DEA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6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7952" y="940179"/>
            <a:ext cx="6507884" cy="912170"/>
          </a:xfrm>
        </p:spPr>
        <p:txBody>
          <a:bodyPr/>
          <a:lstStyle/>
          <a:p>
            <a:r>
              <a:rPr lang="en-US" sz="2400" dirty="0"/>
              <a:t>After the ORANGE code runs draw a picture of what RAM memory would look like?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6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B. DRAW A PICTURE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9DDA3-B36D-2367-1F72-5FE0163ADB07}"/>
              </a:ext>
            </a:extLst>
          </p:cNvPr>
          <p:cNvSpPr txBox="1"/>
          <p:nvPr/>
        </p:nvSpPr>
        <p:spPr>
          <a:xfrm>
            <a:off x="5323883" y="1645359"/>
            <a:ext cx="6983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Circle [ ]  c  =  new Circle[4];</a:t>
            </a:r>
            <a:endParaRPr lang="en-CA" sz="28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919876-C64E-54A4-BB03-76B16CE64FC7}"/>
              </a:ext>
            </a:extLst>
          </p:cNvPr>
          <p:cNvSpPr txBox="1"/>
          <p:nvPr/>
        </p:nvSpPr>
        <p:spPr>
          <a:xfrm>
            <a:off x="5323883" y="2104910"/>
            <a:ext cx="7451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DEA900"/>
                </a:solidFill>
              </a:rPr>
              <a:t>for(int i = 0;  </a:t>
            </a:r>
            <a:r>
              <a:rPr lang="en-US" sz="2400" b="1" dirty="0" err="1">
                <a:solidFill>
                  <a:srgbClr val="DEA900"/>
                </a:solidFill>
              </a:rPr>
              <a:t>i</a:t>
            </a:r>
            <a:r>
              <a:rPr lang="en-US" sz="2400" b="1" dirty="0">
                <a:solidFill>
                  <a:srgbClr val="DEA900"/>
                </a:solidFill>
              </a:rPr>
              <a:t>&lt; </a:t>
            </a:r>
            <a:r>
              <a:rPr lang="en-US" sz="2400" b="1" dirty="0" err="1">
                <a:solidFill>
                  <a:srgbClr val="DEA900"/>
                </a:solidFill>
              </a:rPr>
              <a:t>c.length</a:t>
            </a:r>
            <a:r>
              <a:rPr lang="en-US" sz="2400" b="1" dirty="0">
                <a:solidFill>
                  <a:srgbClr val="DEA900"/>
                </a:solidFill>
              </a:rPr>
              <a:t>;  </a:t>
            </a:r>
            <a:r>
              <a:rPr lang="en-US" sz="2400" b="1" dirty="0" err="1">
                <a:solidFill>
                  <a:srgbClr val="DEA900"/>
                </a:solidFill>
              </a:rPr>
              <a:t>i</a:t>
            </a:r>
            <a:r>
              <a:rPr lang="en-US" sz="2400" b="1" dirty="0">
                <a:solidFill>
                  <a:srgbClr val="DEA900"/>
                </a:solidFill>
              </a:rPr>
              <a:t>++) {</a:t>
            </a:r>
          </a:p>
          <a:p>
            <a:r>
              <a:rPr lang="en-US" sz="2400" b="1" dirty="0">
                <a:solidFill>
                  <a:srgbClr val="DEA900"/>
                </a:solidFill>
              </a:rPr>
              <a:t>     c[</a:t>
            </a:r>
            <a:r>
              <a:rPr lang="en-US" sz="2400" b="1" dirty="0" err="1">
                <a:solidFill>
                  <a:srgbClr val="DEA900"/>
                </a:solidFill>
              </a:rPr>
              <a:t>i</a:t>
            </a:r>
            <a:r>
              <a:rPr lang="en-US" sz="2400" b="1" dirty="0">
                <a:solidFill>
                  <a:srgbClr val="DEA900"/>
                </a:solidFill>
              </a:rPr>
              <a:t>] = new Circle( );</a:t>
            </a:r>
          </a:p>
          <a:p>
            <a:r>
              <a:rPr lang="en-US" sz="2400" b="1" dirty="0">
                <a:solidFill>
                  <a:srgbClr val="DEA900"/>
                </a:solidFill>
              </a:rPr>
              <a:t>}</a:t>
            </a:r>
            <a:endParaRPr lang="en-CA" sz="2400" b="1" dirty="0">
              <a:solidFill>
                <a:srgbClr val="DEA9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23978-0BE6-1F38-3868-9C6A1B33A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11" y="3429000"/>
            <a:ext cx="246731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1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1449" y="854628"/>
            <a:ext cx="7122253" cy="2727471"/>
          </a:xfrm>
        </p:spPr>
        <p:txBody>
          <a:bodyPr/>
          <a:lstStyle/>
          <a:p>
            <a:r>
              <a:rPr lang="en-US" sz="4400" dirty="0"/>
              <a:t>Write Java code to declare an array of 5 six-sided dice.  Roll each die and output the rolls and the sum of all 5.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450" y="210312"/>
            <a:ext cx="7122253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7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Array of OBJECTS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3FFDA-F368-930D-3AE2-7730B98C1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17" y="3061982"/>
            <a:ext cx="2382883" cy="3187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F94470-0112-5678-2714-0C4D4FAE7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13" y="4754129"/>
            <a:ext cx="3261128" cy="18935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611A99-DEC5-3438-9804-28C61F10FEEB}"/>
              </a:ext>
            </a:extLst>
          </p:cNvPr>
          <p:cNvSpPr txBox="1"/>
          <p:nvPr/>
        </p:nvSpPr>
        <p:spPr>
          <a:xfrm>
            <a:off x="5547313" y="4471332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Sample Session</a:t>
            </a:r>
          </a:p>
        </p:txBody>
      </p:sp>
    </p:spTree>
    <p:extLst>
      <p:ext uri="{BB962C8B-B14F-4D97-AF65-F5344CB8AC3E}">
        <p14:creationId xmlns:p14="http://schemas.microsoft.com/office/powerpoint/2010/main" val="53231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5949" y="854628"/>
            <a:ext cx="7197753" cy="2971800"/>
          </a:xfrm>
        </p:spPr>
        <p:txBody>
          <a:bodyPr/>
          <a:lstStyle/>
          <a:p>
            <a:r>
              <a:rPr lang="en-US" sz="1600" dirty="0"/>
              <a:t>Write Java code to declare an array of 5 six-sided dice.  Roll each die and output the rolls and the sum of all 5</a:t>
            </a:r>
            <a:endParaRPr lang="en-US" sz="4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450" y="210312"/>
            <a:ext cx="7122253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7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Array of OBJECTS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3FFDA-F368-930D-3AE2-7730B98C1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036" y="3061982"/>
            <a:ext cx="2382883" cy="3187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F94470-0112-5678-2714-0C4D4FAE7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570" y="1117882"/>
            <a:ext cx="1258349" cy="730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EBDA69-D143-E35B-DD97-95FED1E6D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697" y="1451295"/>
            <a:ext cx="6652470" cy="540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2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3706" y="841129"/>
            <a:ext cx="6893407" cy="2700714"/>
          </a:xfrm>
        </p:spPr>
        <p:txBody>
          <a:bodyPr/>
          <a:lstStyle/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Suppose you have a variable named </a:t>
            </a:r>
            <a:r>
              <a:rPr lang="en-CA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passengers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stores an array of objects of type </a:t>
            </a:r>
            <a:r>
              <a:rPr lang="en-CA" sz="32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Passenger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Write a statement which calls the </a:t>
            </a:r>
            <a:r>
              <a:rPr lang="en-C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getName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() method for the first </a:t>
            </a:r>
            <a:r>
              <a:rPr lang="en-CA" sz="32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Passenger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in the </a:t>
            </a:r>
            <a:r>
              <a:rPr lang="en-CA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passengers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array.</a:t>
            </a:r>
            <a:endParaRPr lang="en-US" sz="32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8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JAVA METHODS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ACE8DD-90FD-6EBA-F064-CC0B87B0C861}"/>
              </a:ext>
            </a:extLst>
          </p:cNvPr>
          <p:cNvSpPr/>
          <p:nvPr/>
        </p:nvSpPr>
        <p:spPr>
          <a:xfrm>
            <a:off x="8573919" y="3541843"/>
            <a:ext cx="3093194" cy="6755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Passenger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DB3A3-114E-36BD-BEAB-CCC13B6200AA}"/>
              </a:ext>
            </a:extLst>
          </p:cNvPr>
          <p:cNvSpPr/>
          <p:nvPr/>
        </p:nvSpPr>
        <p:spPr>
          <a:xfrm>
            <a:off x="8573919" y="4217429"/>
            <a:ext cx="3093194" cy="6755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90F19-ECC8-D98F-AF56-C0E35BC9B042}"/>
              </a:ext>
            </a:extLst>
          </p:cNvPr>
          <p:cNvSpPr/>
          <p:nvPr/>
        </p:nvSpPr>
        <p:spPr>
          <a:xfrm>
            <a:off x="8573919" y="4886315"/>
            <a:ext cx="3093194" cy="13377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</a:rPr>
              <a:t>+ </a:t>
            </a:r>
            <a:r>
              <a:rPr lang="en-CA" b="1" dirty="0" err="1">
                <a:solidFill>
                  <a:schemeClr val="tx1"/>
                </a:solidFill>
              </a:rPr>
              <a:t>getName</a:t>
            </a:r>
            <a:r>
              <a:rPr lang="en-CA" b="1" dirty="0">
                <a:solidFill>
                  <a:schemeClr val="tx1"/>
                </a:solidFill>
              </a:rPr>
              <a:t>( ): String</a:t>
            </a:r>
          </a:p>
          <a:p>
            <a:r>
              <a:rPr lang="en-CA" b="1" dirty="0">
                <a:solidFill>
                  <a:schemeClr val="tx1"/>
                </a:solidFill>
              </a:rPr>
              <a:t>+ </a:t>
            </a:r>
            <a:r>
              <a:rPr lang="en-CA" b="1" dirty="0" err="1">
                <a:solidFill>
                  <a:schemeClr val="tx1"/>
                </a:solidFill>
              </a:rPr>
              <a:t>setName</a:t>
            </a:r>
            <a:r>
              <a:rPr lang="en-CA" b="1" dirty="0">
                <a:solidFill>
                  <a:schemeClr val="tx1"/>
                </a:solidFill>
              </a:rPr>
              <a:t> (name: String)</a:t>
            </a:r>
          </a:p>
        </p:txBody>
      </p:sp>
    </p:spTree>
    <p:extLst>
      <p:ext uri="{BB962C8B-B14F-4D97-AF65-F5344CB8AC3E}">
        <p14:creationId xmlns:p14="http://schemas.microsoft.com/office/powerpoint/2010/main" val="291997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3706" y="841129"/>
            <a:ext cx="6893407" cy="2700714"/>
          </a:xfrm>
        </p:spPr>
        <p:txBody>
          <a:bodyPr/>
          <a:lstStyle/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Suppose you have a variable named </a:t>
            </a:r>
            <a:r>
              <a:rPr lang="en-CA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passengers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stores an array of objects of type </a:t>
            </a:r>
            <a:r>
              <a:rPr lang="en-CA" sz="32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Passenger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Write a statement which calls the </a:t>
            </a:r>
            <a:r>
              <a:rPr lang="en-C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getName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() method for the first </a:t>
            </a:r>
            <a:r>
              <a:rPr lang="en-CA" sz="32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Passenger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in the </a:t>
            </a:r>
            <a:r>
              <a:rPr lang="en-CA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passengers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array.</a:t>
            </a:r>
            <a:endParaRPr lang="en-US" sz="32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8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JAVA METHODS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ACE8DD-90FD-6EBA-F064-CC0B87B0C861}"/>
              </a:ext>
            </a:extLst>
          </p:cNvPr>
          <p:cNvSpPr/>
          <p:nvPr/>
        </p:nvSpPr>
        <p:spPr>
          <a:xfrm>
            <a:off x="8573919" y="3541843"/>
            <a:ext cx="3093194" cy="6755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Passenger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DB3A3-114E-36BD-BEAB-CCC13B6200AA}"/>
              </a:ext>
            </a:extLst>
          </p:cNvPr>
          <p:cNvSpPr/>
          <p:nvPr/>
        </p:nvSpPr>
        <p:spPr>
          <a:xfrm>
            <a:off x="8573919" y="4217429"/>
            <a:ext cx="3093194" cy="6755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90F19-ECC8-D98F-AF56-C0E35BC9B042}"/>
              </a:ext>
            </a:extLst>
          </p:cNvPr>
          <p:cNvSpPr/>
          <p:nvPr/>
        </p:nvSpPr>
        <p:spPr>
          <a:xfrm>
            <a:off x="8573919" y="4886315"/>
            <a:ext cx="3093194" cy="13377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</a:rPr>
              <a:t>+ </a:t>
            </a:r>
            <a:r>
              <a:rPr lang="en-CA" b="1" dirty="0" err="1">
                <a:solidFill>
                  <a:schemeClr val="tx1"/>
                </a:solidFill>
              </a:rPr>
              <a:t>getName</a:t>
            </a:r>
            <a:r>
              <a:rPr lang="en-CA" b="1" dirty="0">
                <a:solidFill>
                  <a:schemeClr val="tx1"/>
                </a:solidFill>
              </a:rPr>
              <a:t>( ): String</a:t>
            </a:r>
          </a:p>
          <a:p>
            <a:r>
              <a:rPr lang="en-CA" b="1" dirty="0">
                <a:solidFill>
                  <a:schemeClr val="tx1"/>
                </a:solidFill>
              </a:rPr>
              <a:t>+ </a:t>
            </a:r>
            <a:r>
              <a:rPr lang="en-CA" b="1" dirty="0" err="1">
                <a:solidFill>
                  <a:schemeClr val="tx1"/>
                </a:solidFill>
              </a:rPr>
              <a:t>setName</a:t>
            </a:r>
            <a:r>
              <a:rPr lang="en-CA" b="1" dirty="0">
                <a:solidFill>
                  <a:schemeClr val="tx1"/>
                </a:solidFill>
              </a:rPr>
              <a:t> (name: String)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1D085-F59C-DC27-A588-14651564CF35}"/>
              </a:ext>
            </a:extLst>
          </p:cNvPr>
          <p:cNvSpPr txBox="1"/>
          <p:nvPr/>
        </p:nvSpPr>
        <p:spPr>
          <a:xfrm>
            <a:off x="3031767" y="3862038"/>
            <a:ext cx="10251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 err="1">
                <a:solidFill>
                  <a:srgbClr val="FF0000"/>
                </a:solidFill>
              </a:rPr>
              <a:t>System.out.println</a:t>
            </a:r>
            <a:r>
              <a:rPr lang="en-CA" sz="3600" b="1" dirty="0">
                <a:solidFill>
                  <a:srgbClr val="FF0000"/>
                </a:solidFill>
              </a:rPr>
              <a:t>( </a:t>
            </a:r>
          </a:p>
          <a:p>
            <a:r>
              <a:rPr lang="en-CA" sz="3600" b="1" dirty="0">
                <a:solidFill>
                  <a:srgbClr val="FF0000"/>
                </a:solidFill>
              </a:rPr>
              <a:t>passengers[0].</a:t>
            </a:r>
            <a:r>
              <a:rPr lang="en-CA" sz="3600" b="1" dirty="0" err="1">
                <a:solidFill>
                  <a:srgbClr val="FF0000"/>
                </a:solidFill>
              </a:rPr>
              <a:t>getName</a:t>
            </a:r>
            <a:r>
              <a:rPr lang="en-CA" sz="3600" b="1" dirty="0">
                <a:solidFill>
                  <a:srgbClr val="FF0000"/>
                </a:solidFill>
              </a:rPr>
              <a:t>( ) );</a:t>
            </a:r>
          </a:p>
        </p:txBody>
      </p:sp>
    </p:spTree>
    <p:extLst>
      <p:ext uri="{BB962C8B-B14F-4D97-AF65-F5344CB8AC3E}">
        <p14:creationId xmlns:p14="http://schemas.microsoft.com/office/powerpoint/2010/main" val="241449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10" y="436223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1. UML -&gt; Code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10" y="1331797"/>
            <a:ext cx="5693664" cy="3122168"/>
          </a:xfrm>
        </p:spPr>
        <p:txBody>
          <a:bodyPr/>
          <a:lstStyle/>
          <a:p>
            <a:r>
              <a:rPr lang="en-US" dirty="0"/>
              <a:t>Write the Java Code expressed in the UML below.     The default age to 10.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71B7B-3505-ED64-E2EC-856043931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54" y="2594919"/>
            <a:ext cx="5821175" cy="39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4662" y="1042187"/>
            <a:ext cx="8122813" cy="5384756"/>
          </a:xfrm>
        </p:spPr>
        <p:txBody>
          <a:bodyPr/>
          <a:lstStyle/>
          <a:p>
            <a:r>
              <a:rPr lang="en-CA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Write a class/blueprint called,  Car.   The only instance variables are  </a:t>
            </a:r>
            <a:r>
              <a:rPr lang="en-CA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numDoors</a:t>
            </a:r>
            <a:r>
              <a:rPr lang="en-CA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and make, e.g..  “a 4 door Ford”.  Create three  overloaded constructors as follows:</a:t>
            </a:r>
          </a:p>
          <a:p>
            <a:r>
              <a:rPr lang="en-CA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    Car( )</a:t>
            </a:r>
          </a:p>
          <a:p>
            <a:r>
              <a:rPr lang="en-CA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    Car( String make )</a:t>
            </a:r>
            <a:br>
              <a:rPr lang="en-CA" sz="32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    Car (String make,  int </a:t>
            </a:r>
            <a:r>
              <a:rPr lang="en-CA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numDoors</a:t>
            </a:r>
            <a:r>
              <a:rPr lang="en-CA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CA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Use the </a:t>
            </a:r>
            <a:r>
              <a:rPr lang="en-CA" sz="40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CA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keyword to reduce duplicate code.</a:t>
            </a:r>
          </a:p>
          <a:p>
            <a:r>
              <a:rPr lang="en-CA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Defaults:   4 doors &amp;  Ford</a:t>
            </a:r>
            <a:endParaRPr lang="en-US" sz="32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9. </a:t>
            </a:r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THIS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28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9. </a:t>
            </a:r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THIS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0B791-52F6-5DC8-4756-4210E2EAD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132" y="978408"/>
            <a:ext cx="9226734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3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9513" y="999266"/>
            <a:ext cx="6893407" cy="2700714"/>
          </a:xfrm>
        </p:spPr>
        <p:txBody>
          <a:bodyPr/>
          <a:lstStyle/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 single Java statement to declare and create an array containing the following 3 strings, “Bat”, “Bee”, “Bug”</a:t>
            </a:r>
            <a:endParaRPr lang="en-US" sz="32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10A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ARRAYS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47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9513" y="999266"/>
            <a:ext cx="6893407" cy="2700714"/>
          </a:xfrm>
        </p:spPr>
        <p:txBody>
          <a:bodyPr/>
          <a:lstStyle/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 single Java statement to declare and create an array containing the following 3 strings, “Bat”, “Bee”, “Bug”</a:t>
            </a:r>
            <a:endParaRPr lang="en-US" sz="32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10A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ARRAYS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A1300-9F5B-5505-3490-A183A99C59A0}"/>
              </a:ext>
            </a:extLst>
          </p:cNvPr>
          <p:cNvSpPr txBox="1"/>
          <p:nvPr/>
        </p:nvSpPr>
        <p:spPr>
          <a:xfrm>
            <a:off x="4545105" y="3699980"/>
            <a:ext cx="7194177" cy="65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String[ ] a = { “Bat”, “Bee”, “Bug”};</a:t>
            </a:r>
            <a:endParaRPr lang="en-CA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6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9513" y="999266"/>
            <a:ext cx="6893407" cy="2700714"/>
          </a:xfrm>
        </p:spPr>
        <p:txBody>
          <a:bodyPr/>
          <a:lstStyle/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 standard for loop to output each element in the array.</a:t>
            </a:r>
            <a:endParaRPr lang="en-US" sz="32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10B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ARRAYS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4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9513" y="999266"/>
            <a:ext cx="6893407" cy="2700714"/>
          </a:xfrm>
        </p:spPr>
        <p:txBody>
          <a:bodyPr/>
          <a:lstStyle/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 standard for loop to output each element in the array.</a:t>
            </a:r>
            <a:endParaRPr lang="en-US" sz="32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10B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ARRAYS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A1300-9F5B-5505-3490-A183A99C59A0}"/>
              </a:ext>
            </a:extLst>
          </p:cNvPr>
          <p:cNvSpPr txBox="1"/>
          <p:nvPr/>
        </p:nvSpPr>
        <p:spPr>
          <a:xfrm>
            <a:off x="4402492" y="2358447"/>
            <a:ext cx="7194177" cy="20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String[ ] a = { “Bat”, “Bee”, “Bug”};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for(int </a:t>
            </a:r>
            <a:r>
              <a:rPr lang="en-CA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C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=0; i &lt; </a:t>
            </a:r>
            <a:r>
              <a:rPr lang="en-CA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a.length</a:t>
            </a:r>
            <a:r>
              <a:rPr lang="en-C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CA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C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CA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a[</a:t>
            </a:r>
            <a:r>
              <a:rPr lang="en-CA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CA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);</a:t>
            </a:r>
            <a:endParaRPr lang="en-CA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05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9513" y="999266"/>
            <a:ext cx="6893407" cy="2700714"/>
          </a:xfrm>
        </p:spPr>
        <p:txBody>
          <a:bodyPr/>
          <a:lstStyle/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an enhanced for loop to output each element in the array.</a:t>
            </a:r>
            <a:endParaRPr lang="en-US" sz="32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10C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ARRAYS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61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9513" y="999266"/>
            <a:ext cx="6893407" cy="2700714"/>
          </a:xfrm>
        </p:spPr>
        <p:txBody>
          <a:bodyPr/>
          <a:lstStyle/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an enhanced for loop to output each element in the array.</a:t>
            </a:r>
            <a:endParaRPr lang="en-US" sz="32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10C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ARRAYS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D0E21-D279-056F-F9DC-1553C02612D4}"/>
              </a:ext>
            </a:extLst>
          </p:cNvPr>
          <p:cNvSpPr txBox="1"/>
          <p:nvPr/>
        </p:nvSpPr>
        <p:spPr>
          <a:xfrm>
            <a:off x="4402492" y="2358447"/>
            <a:ext cx="7194177" cy="2741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String[ ] a = { “Bat”, “Bee”, “Bug”};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for( String  x :  a ) {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en-CA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C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x 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CA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35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9513" y="999266"/>
            <a:ext cx="6893407" cy="2700714"/>
          </a:xfrm>
        </p:spPr>
        <p:txBody>
          <a:bodyPr/>
          <a:lstStyle/>
          <a:p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Assume the Die class has a constructor which specifies the number of faces a die has.   Populate the array </a:t>
            </a:r>
            <a:r>
              <a:rPr lang="en-CA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dice</a:t>
            </a: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</a:t>
            </a:r>
          </a:p>
          <a:p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six-sided dice.</a:t>
            </a:r>
            <a:endParaRPr lang="en-US" sz="32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11. ARRAY </a:t>
            </a:r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ObJECT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EE094C-63A5-8C1F-8B34-7E2271BB4F0C}"/>
              </a:ext>
            </a:extLst>
          </p:cNvPr>
          <p:cNvSpPr/>
          <p:nvPr/>
        </p:nvSpPr>
        <p:spPr>
          <a:xfrm>
            <a:off x="8925886" y="3429000"/>
            <a:ext cx="1115736" cy="48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14D179-C736-4FDA-580E-884A6761C238}"/>
              </a:ext>
            </a:extLst>
          </p:cNvPr>
          <p:cNvSpPr/>
          <p:nvPr/>
        </p:nvSpPr>
        <p:spPr>
          <a:xfrm>
            <a:off x="8925886" y="3909270"/>
            <a:ext cx="1115736" cy="48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98689-28B3-EDCD-ABD9-46BB4F92523F}"/>
              </a:ext>
            </a:extLst>
          </p:cNvPr>
          <p:cNvSpPr/>
          <p:nvPr/>
        </p:nvSpPr>
        <p:spPr>
          <a:xfrm>
            <a:off x="8925886" y="5295551"/>
            <a:ext cx="1115736" cy="48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D2B8EF-EFB2-4EA0-D862-6018FBE633EA}"/>
              </a:ext>
            </a:extLst>
          </p:cNvPr>
          <p:cNvCxnSpPr/>
          <p:nvPr/>
        </p:nvCxnSpPr>
        <p:spPr>
          <a:xfrm flipV="1">
            <a:off x="10041622" y="3017691"/>
            <a:ext cx="578840" cy="411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D62802-3AB9-89C8-8DA4-7D1851D77996}"/>
              </a:ext>
            </a:extLst>
          </p:cNvPr>
          <p:cNvSpPr txBox="1"/>
          <p:nvPr/>
        </p:nvSpPr>
        <p:spPr>
          <a:xfrm>
            <a:off x="10041622" y="2646959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dice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B692D-BCE7-471D-2ED9-DB845BB35530}"/>
              </a:ext>
            </a:extLst>
          </p:cNvPr>
          <p:cNvSpPr txBox="1"/>
          <p:nvPr/>
        </p:nvSpPr>
        <p:spPr>
          <a:xfrm>
            <a:off x="8533815" y="3345969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76AA3-817D-0E56-0CD1-973C3729BF93}"/>
              </a:ext>
            </a:extLst>
          </p:cNvPr>
          <p:cNvSpPr txBox="1"/>
          <p:nvPr/>
        </p:nvSpPr>
        <p:spPr>
          <a:xfrm>
            <a:off x="8530117" y="380484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43189-CF51-A92F-825E-5B9BEC80EC88}"/>
              </a:ext>
            </a:extLst>
          </p:cNvPr>
          <p:cNvSpPr txBox="1"/>
          <p:nvPr/>
        </p:nvSpPr>
        <p:spPr>
          <a:xfrm>
            <a:off x="8526418" y="5129490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B22A9-AFBF-EF08-BB00-92F7C6E9EFBE}"/>
              </a:ext>
            </a:extLst>
          </p:cNvPr>
          <p:cNvSpPr txBox="1"/>
          <p:nvPr/>
        </p:nvSpPr>
        <p:spPr>
          <a:xfrm>
            <a:off x="9381460" y="4555601"/>
            <a:ext cx="20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;</a:t>
            </a:r>
          </a:p>
          <a:p>
            <a:r>
              <a:rPr lang="en-CA" dirty="0"/>
              <a:t>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612644-C02F-D720-7891-6F2DB5FB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204" y="3478124"/>
            <a:ext cx="419100" cy="400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050518-2977-4C73-385A-E256BA88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13" y="3962225"/>
            <a:ext cx="419100" cy="400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4026D-CBFA-F962-2A7E-ACFDAA083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13" y="5295800"/>
            <a:ext cx="419100" cy="400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6AC107-EBB8-38D0-AF6B-E2B75745F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889" y="3293290"/>
            <a:ext cx="2421668" cy="32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04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9513" y="999266"/>
            <a:ext cx="6893407" cy="2700714"/>
          </a:xfrm>
        </p:spPr>
        <p:txBody>
          <a:bodyPr/>
          <a:lstStyle/>
          <a:p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Assume the Die class has a constructor which specifies the number of faces a die has.   Populate the array </a:t>
            </a:r>
            <a:r>
              <a:rPr lang="en-CA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dice</a:t>
            </a: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</a:t>
            </a:r>
          </a:p>
          <a:p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six-sided dice.</a:t>
            </a:r>
            <a:endParaRPr lang="en-US" sz="32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11. ARRAY </a:t>
            </a:r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ObJECT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EE094C-63A5-8C1F-8B34-7E2271BB4F0C}"/>
              </a:ext>
            </a:extLst>
          </p:cNvPr>
          <p:cNvSpPr/>
          <p:nvPr/>
        </p:nvSpPr>
        <p:spPr>
          <a:xfrm>
            <a:off x="9920069" y="3699980"/>
            <a:ext cx="1115736" cy="48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14D179-C736-4FDA-580E-884A6761C238}"/>
              </a:ext>
            </a:extLst>
          </p:cNvPr>
          <p:cNvSpPr/>
          <p:nvPr/>
        </p:nvSpPr>
        <p:spPr>
          <a:xfrm>
            <a:off x="9920069" y="4180250"/>
            <a:ext cx="1115736" cy="48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98689-28B3-EDCD-ABD9-46BB4F92523F}"/>
              </a:ext>
            </a:extLst>
          </p:cNvPr>
          <p:cNvSpPr/>
          <p:nvPr/>
        </p:nvSpPr>
        <p:spPr>
          <a:xfrm>
            <a:off x="9920069" y="5566531"/>
            <a:ext cx="1115736" cy="48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D2B8EF-EFB2-4EA0-D862-6018FBE633EA}"/>
              </a:ext>
            </a:extLst>
          </p:cNvPr>
          <p:cNvCxnSpPr/>
          <p:nvPr/>
        </p:nvCxnSpPr>
        <p:spPr>
          <a:xfrm flipV="1">
            <a:off x="11035805" y="3288671"/>
            <a:ext cx="578840" cy="411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D62802-3AB9-89C8-8DA4-7D1851D77996}"/>
              </a:ext>
            </a:extLst>
          </p:cNvPr>
          <p:cNvSpPr txBox="1"/>
          <p:nvPr/>
        </p:nvSpPr>
        <p:spPr>
          <a:xfrm>
            <a:off x="11035805" y="2917939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dice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B692D-BCE7-471D-2ED9-DB845BB35530}"/>
              </a:ext>
            </a:extLst>
          </p:cNvPr>
          <p:cNvSpPr txBox="1"/>
          <p:nvPr/>
        </p:nvSpPr>
        <p:spPr>
          <a:xfrm>
            <a:off x="9527998" y="3616949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76AA3-817D-0E56-0CD1-973C3729BF93}"/>
              </a:ext>
            </a:extLst>
          </p:cNvPr>
          <p:cNvSpPr txBox="1"/>
          <p:nvPr/>
        </p:nvSpPr>
        <p:spPr>
          <a:xfrm>
            <a:off x="9524300" y="407582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43189-CF51-A92F-825E-5B9BEC80EC88}"/>
              </a:ext>
            </a:extLst>
          </p:cNvPr>
          <p:cNvSpPr txBox="1"/>
          <p:nvPr/>
        </p:nvSpPr>
        <p:spPr>
          <a:xfrm>
            <a:off x="9520601" y="5400470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B22A9-AFBF-EF08-BB00-92F7C6E9EFBE}"/>
              </a:ext>
            </a:extLst>
          </p:cNvPr>
          <p:cNvSpPr txBox="1"/>
          <p:nvPr/>
        </p:nvSpPr>
        <p:spPr>
          <a:xfrm>
            <a:off x="10375643" y="4826581"/>
            <a:ext cx="20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;</a:t>
            </a:r>
          </a:p>
          <a:p>
            <a:r>
              <a:rPr lang="en-CA" dirty="0"/>
              <a:t>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612644-C02F-D720-7891-6F2DB5FB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387" y="3749104"/>
            <a:ext cx="419100" cy="400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050518-2977-4C73-385A-E256BA88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796" y="4233205"/>
            <a:ext cx="419100" cy="400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4026D-CBFA-F962-2A7E-ACFDAA083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796" y="5566780"/>
            <a:ext cx="419100" cy="400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61D0D3-E113-BE02-D6A9-8A5B80E3C3E7}"/>
              </a:ext>
            </a:extLst>
          </p:cNvPr>
          <p:cNvSpPr txBox="1"/>
          <p:nvPr/>
        </p:nvSpPr>
        <p:spPr>
          <a:xfrm>
            <a:off x="3619070" y="3069641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FF0000"/>
                </a:solidFill>
              </a:rPr>
              <a:t>Die [ ]   dice   = new Die [5];</a:t>
            </a:r>
            <a:endParaRPr lang="en-CA" sz="1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B7DB7E-CE5D-E39A-4B4B-D501F7A2AC02}"/>
              </a:ext>
            </a:extLst>
          </p:cNvPr>
          <p:cNvSpPr txBox="1"/>
          <p:nvPr/>
        </p:nvSpPr>
        <p:spPr>
          <a:xfrm>
            <a:off x="3672698" y="3739735"/>
            <a:ext cx="61049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rgbClr val="FF0000"/>
                </a:solidFill>
              </a:rPr>
              <a:t>for(int </a:t>
            </a:r>
            <a:r>
              <a:rPr lang="en-CA" sz="3200" b="1" dirty="0" err="1">
                <a:solidFill>
                  <a:srgbClr val="FF0000"/>
                </a:solidFill>
              </a:rPr>
              <a:t>i</a:t>
            </a:r>
            <a:r>
              <a:rPr lang="en-CA" sz="3200" b="1" dirty="0">
                <a:solidFill>
                  <a:srgbClr val="FF0000"/>
                </a:solidFill>
              </a:rPr>
              <a:t> = 0; </a:t>
            </a:r>
            <a:r>
              <a:rPr lang="en-CA" sz="3200" b="1" dirty="0" err="1">
                <a:solidFill>
                  <a:srgbClr val="FF0000"/>
                </a:solidFill>
              </a:rPr>
              <a:t>i</a:t>
            </a:r>
            <a:r>
              <a:rPr lang="en-CA" sz="3200" b="1" dirty="0">
                <a:solidFill>
                  <a:srgbClr val="FF0000"/>
                </a:solidFill>
              </a:rPr>
              <a:t> &lt; </a:t>
            </a:r>
            <a:r>
              <a:rPr lang="en-CA" sz="3200" b="1" dirty="0" err="1">
                <a:solidFill>
                  <a:srgbClr val="FF0000"/>
                </a:solidFill>
              </a:rPr>
              <a:t>dice.length</a:t>
            </a:r>
            <a:r>
              <a:rPr lang="en-CA" sz="3200" b="1" dirty="0">
                <a:solidFill>
                  <a:srgbClr val="FF0000"/>
                </a:solidFill>
              </a:rPr>
              <a:t>; </a:t>
            </a:r>
            <a:r>
              <a:rPr lang="en-CA" sz="3200" b="1" dirty="0" err="1">
                <a:solidFill>
                  <a:srgbClr val="FF0000"/>
                </a:solidFill>
              </a:rPr>
              <a:t>i</a:t>
            </a:r>
            <a:r>
              <a:rPr lang="en-CA" sz="3200" b="1" dirty="0">
                <a:solidFill>
                  <a:srgbClr val="FF0000"/>
                </a:solidFill>
              </a:rPr>
              <a:t>++)</a:t>
            </a:r>
          </a:p>
          <a:p>
            <a:r>
              <a:rPr lang="en-CA" sz="3200" b="1" dirty="0">
                <a:solidFill>
                  <a:srgbClr val="FF0000"/>
                </a:solidFill>
              </a:rPr>
              <a:t>{</a:t>
            </a:r>
          </a:p>
          <a:p>
            <a:r>
              <a:rPr lang="en-CA" sz="3200" b="1" dirty="0">
                <a:solidFill>
                  <a:srgbClr val="FF0000"/>
                </a:solidFill>
              </a:rPr>
              <a:t>    dice[ </a:t>
            </a:r>
            <a:r>
              <a:rPr lang="en-CA" sz="3200" b="1" dirty="0" err="1">
                <a:solidFill>
                  <a:srgbClr val="FF0000"/>
                </a:solidFill>
              </a:rPr>
              <a:t>i</a:t>
            </a:r>
            <a:r>
              <a:rPr lang="en-CA" sz="3200" b="1" dirty="0">
                <a:solidFill>
                  <a:srgbClr val="FF0000"/>
                </a:solidFill>
              </a:rPr>
              <a:t> ] =  new Die(6);</a:t>
            </a:r>
          </a:p>
          <a:p>
            <a:r>
              <a:rPr lang="en-CA" sz="3200" b="1" dirty="0">
                <a:solidFill>
                  <a:srgbClr val="FF0000"/>
                </a:solidFill>
              </a:rPr>
              <a:t>}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B8FD80-EBF9-D975-D72A-83568E12F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5" y="1965988"/>
            <a:ext cx="3154183" cy="42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0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6" y="216468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1. UML -&gt; Code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" y="687141"/>
            <a:ext cx="10046029" cy="3122168"/>
          </a:xfrm>
        </p:spPr>
        <p:txBody>
          <a:bodyPr/>
          <a:lstStyle/>
          <a:p>
            <a:r>
              <a:rPr lang="en-US" dirty="0"/>
              <a:t>Write the Java Code expressed in the UML below. </a:t>
            </a:r>
          </a:p>
          <a:p>
            <a:r>
              <a:rPr lang="en-US" dirty="0"/>
              <a:t>Initialize the default age to 10.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925C5-AB9E-FB4E-BA9C-27530F261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6" y="1882588"/>
            <a:ext cx="6993546" cy="4975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C5187-F753-3439-3F13-BD421E855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506" y="2750482"/>
            <a:ext cx="3701023" cy="2900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E6CDF0-FC37-03D5-D3BA-AC7523B7AD4F}"/>
              </a:ext>
            </a:extLst>
          </p:cNvPr>
          <p:cNvSpPr txBox="1"/>
          <p:nvPr/>
        </p:nvSpPr>
        <p:spPr>
          <a:xfrm>
            <a:off x="8246377" y="138851"/>
            <a:ext cx="3943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Alternatively, you could initialize age  </a:t>
            </a:r>
            <a:br>
              <a:rPr lang="en-CA" dirty="0"/>
            </a:br>
            <a:r>
              <a:rPr lang="en-CA" dirty="0"/>
              <a:t>           </a:t>
            </a:r>
            <a:r>
              <a:rPr lang="en-CA" b="1" dirty="0"/>
              <a:t>private int age = 10;</a:t>
            </a:r>
          </a:p>
          <a:p>
            <a:r>
              <a:rPr lang="en-CA" dirty="0"/>
              <a:t>and then leave the constructor with no</a:t>
            </a:r>
          </a:p>
          <a:p>
            <a:r>
              <a:rPr lang="en-CA" dirty="0"/>
              <a:t>lines.</a:t>
            </a:r>
          </a:p>
        </p:txBody>
      </p:sp>
    </p:spTree>
    <p:extLst>
      <p:ext uri="{BB962C8B-B14F-4D97-AF65-F5344CB8AC3E}">
        <p14:creationId xmlns:p14="http://schemas.microsoft.com/office/powerpoint/2010/main" val="4249202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9513" y="999266"/>
            <a:ext cx="6893407" cy="2700714"/>
          </a:xfrm>
        </p:spPr>
        <p:txBody>
          <a:bodyPr/>
          <a:lstStyle/>
          <a:p>
            <a:r>
              <a:rPr lang="en-C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Assume the </a:t>
            </a:r>
            <a:r>
              <a:rPr lang="en-CA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Circle</a:t>
            </a:r>
            <a:r>
              <a:rPr lang="en-C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 has a constructor which accepts the radius of the circle.   Populate the array c, with 10 circles with a radius of 2.</a:t>
            </a:r>
            <a:endParaRPr lang="en-US" sz="40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12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ARRAYS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EC5073-B3EB-265C-58EE-19182D29DFE0}"/>
              </a:ext>
            </a:extLst>
          </p:cNvPr>
          <p:cNvSpPr/>
          <p:nvPr/>
        </p:nvSpPr>
        <p:spPr>
          <a:xfrm>
            <a:off x="9587710" y="4230912"/>
            <a:ext cx="1115736" cy="48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23E104-704B-56B7-B9DF-846652B5F61F}"/>
              </a:ext>
            </a:extLst>
          </p:cNvPr>
          <p:cNvSpPr/>
          <p:nvPr/>
        </p:nvSpPr>
        <p:spPr>
          <a:xfrm>
            <a:off x="9587710" y="4711182"/>
            <a:ext cx="1115736" cy="48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BDFF0-FB4D-E4B7-DF09-873024E1123E}"/>
              </a:ext>
            </a:extLst>
          </p:cNvPr>
          <p:cNvSpPr/>
          <p:nvPr/>
        </p:nvSpPr>
        <p:spPr>
          <a:xfrm>
            <a:off x="9587710" y="6097463"/>
            <a:ext cx="1115736" cy="48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66B54C-A001-8E05-2C93-14869369451E}"/>
              </a:ext>
            </a:extLst>
          </p:cNvPr>
          <p:cNvCxnSpPr/>
          <p:nvPr/>
        </p:nvCxnSpPr>
        <p:spPr>
          <a:xfrm flipV="1">
            <a:off x="10703446" y="3819603"/>
            <a:ext cx="578840" cy="411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FB3A64-B031-C076-7E73-D6A8A6C1F918}"/>
              </a:ext>
            </a:extLst>
          </p:cNvPr>
          <p:cNvSpPr txBox="1"/>
          <p:nvPr/>
        </p:nvSpPr>
        <p:spPr>
          <a:xfrm>
            <a:off x="10703446" y="3448871"/>
            <a:ext cx="399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6FAF34-D0B8-DAC6-5C60-A7AC9579EA49}"/>
              </a:ext>
            </a:extLst>
          </p:cNvPr>
          <p:cNvSpPr txBox="1"/>
          <p:nvPr/>
        </p:nvSpPr>
        <p:spPr>
          <a:xfrm>
            <a:off x="9195639" y="4147881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C7D52-C673-AE7A-8E94-37797C87BAC8}"/>
              </a:ext>
            </a:extLst>
          </p:cNvPr>
          <p:cNvSpPr txBox="1"/>
          <p:nvPr/>
        </p:nvSpPr>
        <p:spPr>
          <a:xfrm>
            <a:off x="9191941" y="4606756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7B40C-168A-C5BE-CA4F-E8DA980CDF77}"/>
              </a:ext>
            </a:extLst>
          </p:cNvPr>
          <p:cNvSpPr txBox="1"/>
          <p:nvPr/>
        </p:nvSpPr>
        <p:spPr>
          <a:xfrm>
            <a:off x="9188242" y="5931402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08306-51E2-1528-6F51-46972523768D}"/>
              </a:ext>
            </a:extLst>
          </p:cNvPr>
          <p:cNvSpPr txBox="1"/>
          <p:nvPr/>
        </p:nvSpPr>
        <p:spPr>
          <a:xfrm>
            <a:off x="10043284" y="5357513"/>
            <a:ext cx="20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;</a:t>
            </a:r>
          </a:p>
          <a:p>
            <a:r>
              <a:rPr lang="en-CA" dirty="0"/>
              <a:t>;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EF5D71-9CC8-D004-675F-96F19B6B1B82}"/>
              </a:ext>
            </a:extLst>
          </p:cNvPr>
          <p:cNvSpPr/>
          <p:nvPr/>
        </p:nvSpPr>
        <p:spPr>
          <a:xfrm>
            <a:off x="9826887" y="4277677"/>
            <a:ext cx="607482" cy="377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6A3348-1669-941D-3B0C-DAF4A9D9F3C8}"/>
              </a:ext>
            </a:extLst>
          </p:cNvPr>
          <p:cNvSpPr/>
          <p:nvPr/>
        </p:nvSpPr>
        <p:spPr>
          <a:xfrm>
            <a:off x="9869890" y="4767182"/>
            <a:ext cx="607482" cy="377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EDFCD6-9424-6ECC-4240-9AED09CD179C}"/>
              </a:ext>
            </a:extLst>
          </p:cNvPr>
          <p:cNvSpPr/>
          <p:nvPr/>
        </p:nvSpPr>
        <p:spPr>
          <a:xfrm>
            <a:off x="9841837" y="6148845"/>
            <a:ext cx="607482" cy="377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694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9513" y="999266"/>
            <a:ext cx="6893407" cy="2700714"/>
          </a:xfrm>
        </p:spPr>
        <p:txBody>
          <a:bodyPr/>
          <a:lstStyle/>
          <a:p>
            <a:r>
              <a:rPr lang="en-C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Assume the </a:t>
            </a:r>
            <a:r>
              <a:rPr lang="en-CA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Circle</a:t>
            </a:r>
            <a:r>
              <a:rPr lang="en-C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 has a constructor which accepts the radius of the circle.   Populate the array c, with 10 circles with a radius of 2.</a:t>
            </a:r>
            <a:endParaRPr lang="en-US" sz="40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4" y="210312"/>
            <a:ext cx="6752395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12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ARRAYS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E3F628-44AD-36DD-702D-83D42189A921}"/>
              </a:ext>
            </a:extLst>
          </p:cNvPr>
          <p:cNvSpPr/>
          <p:nvPr/>
        </p:nvSpPr>
        <p:spPr>
          <a:xfrm>
            <a:off x="10201913" y="4215657"/>
            <a:ext cx="1115736" cy="48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930899-54E0-AA7D-B7C1-84E2EA47CB20}"/>
              </a:ext>
            </a:extLst>
          </p:cNvPr>
          <p:cNvSpPr/>
          <p:nvPr/>
        </p:nvSpPr>
        <p:spPr>
          <a:xfrm>
            <a:off x="10201913" y="4695927"/>
            <a:ext cx="1115736" cy="48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62B0B-CFE0-D667-22CA-0C0D3B063BDB}"/>
              </a:ext>
            </a:extLst>
          </p:cNvPr>
          <p:cNvSpPr/>
          <p:nvPr/>
        </p:nvSpPr>
        <p:spPr>
          <a:xfrm>
            <a:off x="10201913" y="6082208"/>
            <a:ext cx="1115736" cy="48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815A97-02BC-7BDF-AD46-BB44FABD801A}"/>
              </a:ext>
            </a:extLst>
          </p:cNvPr>
          <p:cNvCxnSpPr/>
          <p:nvPr/>
        </p:nvCxnSpPr>
        <p:spPr>
          <a:xfrm flipV="1">
            <a:off x="11317649" y="3804348"/>
            <a:ext cx="578840" cy="411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FA203C-893E-B488-4BD0-BD9A01879DA2}"/>
              </a:ext>
            </a:extLst>
          </p:cNvPr>
          <p:cNvSpPr txBox="1"/>
          <p:nvPr/>
        </p:nvSpPr>
        <p:spPr>
          <a:xfrm>
            <a:off x="11317649" y="3433616"/>
            <a:ext cx="399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4DDDE-781F-FFE6-82F9-DF0BD80C5699}"/>
              </a:ext>
            </a:extLst>
          </p:cNvPr>
          <p:cNvSpPr txBox="1"/>
          <p:nvPr/>
        </p:nvSpPr>
        <p:spPr>
          <a:xfrm>
            <a:off x="9809842" y="4132626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87D6B-B26C-FE88-05F1-A620CD2F16D4}"/>
              </a:ext>
            </a:extLst>
          </p:cNvPr>
          <p:cNvSpPr txBox="1"/>
          <p:nvPr/>
        </p:nvSpPr>
        <p:spPr>
          <a:xfrm>
            <a:off x="9806144" y="4591501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B6983-0378-8618-77ED-F867C71B8EF3}"/>
              </a:ext>
            </a:extLst>
          </p:cNvPr>
          <p:cNvSpPr txBox="1"/>
          <p:nvPr/>
        </p:nvSpPr>
        <p:spPr>
          <a:xfrm>
            <a:off x="9802445" y="591614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46D5F-0BD8-BC14-5589-04D01D62931E}"/>
              </a:ext>
            </a:extLst>
          </p:cNvPr>
          <p:cNvSpPr txBox="1"/>
          <p:nvPr/>
        </p:nvSpPr>
        <p:spPr>
          <a:xfrm>
            <a:off x="10657487" y="5342258"/>
            <a:ext cx="20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;</a:t>
            </a:r>
          </a:p>
          <a:p>
            <a:r>
              <a:rPr lang="en-CA" dirty="0"/>
              <a:t>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D66EA9-BEA9-0F84-61B4-DCC4FFC32D87}"/>
              </a:ext>
            </a:extLst>
          </p:cNvPr>
          <p:cNvSpPr/>
          <p:nvPr/>
        </p:nvSpPr>
        <p:spPr>
          <a:xfrm>
            <a:off x="10441090" y="4262422"/>
            <a:ext cx="607482" cy="377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F23329-1477-60D3-6F0C-0BB63A5AA85A}"/>
              </a:ext>
            </a:extLst>
          </p:cNvPr>
          <p:cNvSpPr/>
          <p:nvPr/>
        </p:nvSpPr>
        <p:spPr>
          <a:xfrm>
            <a:off x="10484093" y="4751927"/>
            <a:ext cx="607482" cy="377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A1D9E2-51F4-F703-CCBD-BF0A634270E5}"/>
              </a:ext>
            </a:extLst>
          </p:cNvPr>
          <p:cNvSpPr/>
          <p:nvPr/>
        </p:nvSpPr>
        <p:spPr>
          <a:xfrm>
            <a:off x="10456040" y="6133590"/>
            <a:ext cx="607482" cy="377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D5C230-9620-B953-5EE2-6A6566815B28}"/>
              </a:ext>
            </a:extLst>
          </p:cNvPr>
          <p:cNvSpPr txBox="1"/>
          <p:nvPr/>
        </p:nvSpPr>
        <p:spPr>
          <a:xfrm>
            <a:off x="2406528" y="4009516"/>
            <a:ext cx="7378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>
                <a:solidFill>
                  <a:srgbClr val="FF0000"/>
                </a:solidFill>
              </a:rPr>
              <a:t>Circle [ ]   c   = new Circle [10];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B36FE2-F172-6EA8-F8B7-4FC2816635D5}"/>
              </a:ext>
            </a:extLst>
          </p:cNvPr>
          <p:cNvSpPr txBox="1"/>
          <p:nvPr/>
        </p:nvSpPr>
        <p:spPr>
          <a:xfrm>
            <a:off x="3583269" y="4825586"/>
            <a:ext cx="6111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for(int </a:t>
            </a:r>
            <a:r>
              <a:rPr lang="en-CA" sz="3600" b="1" dirty="0" err="1">
                <a:solidFill>
                  <a:srgbClr val="FF0000"/>
                </a:solidFill>
              </a:rPr>
              <a:t>i</a:t>
            </a:r>
            <a:r>
              <a:rPr lang="en-CA" sz="3600" b="1" dirty="0">
                <a:solidFill>
                  <a:srgbClr val="FF0000"/>
                </a:solidFill>
              </a:rPr>
              <a:t> = 0; </a:t>
            </a:r>
            <a:r>
              <a:rPr lang="en-CA" sz="3600" b="1" dirty="0" err="1">
                <a:solidFill>
                  <a:srgbClr val="FF0000"/>
                </a:solidFill>
              </a:rPr>
              <a:t>i</a:t>
            </a:r>
            <a:r>
              <a:rPr lang="en-CA" sz="3600" b="1" dirty="0">
                <a:solidFill>
                  <a:srgbClr val="FF0000"/>
                </a:solidFill>
              </a:rPr>
              <a:t> &lt; </a:t>
            </a:r>
            <a:r>
              <a:rPr lang="en-CA" sz="3600" b="1" dirty="0" err="1">
                <a:solidFill>
                  <a:srgbClr val="FF0000"/>
                </a:solidFill>
              </a:rPr>
              <a:t>c.length</a:t>
            </a:r>
            <a:r>
              <a:rPr lang="en-CA" sz="3600" b="1" dirty="0">
                <a:solidFill>
                  <a:srgbClr val="FF0000"/>
                </a:solidFill>
              </a:rPr>
              <a:t>; </a:t>
            </a:r>
            <a:r>
              <a:rPr lang="en-CA" sz="3600" b="1" dirty="0" err="1">
                <a:solidFill>
                  <a:srgbClr val="FF0000"/>
                </a:solidFill>
              </a:rPr>
              <a:t>i</a:t>
            </a:r>
            <a:r>
              <a:rPr lang="en-CA" sz="3600" b="1" dirty="0">
                <a:solidFill>
                  <a:srgbClr val="FF0000"/>
                </a:solidFill>
              </a:rPr>
              <a:t>++)</a:t>
            </a:r>
          </a:p>
          <a:p>
            <a:r>
              <a:rPr lang="en-CA" sz="3600" b="1" dirty="0">
                <a:solidFill>
                  <a:srgbClr val="FF0000"/>
                </a:solidFill>
              </a:rPr>
              <a:t>    c[ </a:t>
            </a:r>
            <a:r>
              <a:rPr lang="en-CA" sz="3600" b="1" dirty="0" err="1">
                <a:solidFill>
                  <a:srgbClr val="FF0000"/>
                </a:solidFill>
              </a:rPr>
              <a:t>i</a:t>
            </a:r>
            <a:r>
              <a:rPr lang="en-CA" sz="3600" b="1" dirty="0">
                <a:solidFill>
                  <a:srgbClr val="FF0000"/>
                </a:solidFill>
              </a:rPr>
              <a:t> ] =  new Circle(2);</a:t>
            </a:r>
          </a:p>
        </p:txBody>
      </p:sp>
    </p:spTree>
    <p:extLst>
      <p:ext uri="{BB962C8B-B14F-4D97-AF65-F5344CB8AC3E}">
        <p14:creationId xmlns:p14="http://schemas.microsoft.com/office/powerpoint/2010/main" val="2302754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28" y="555632"/>
            <a:ext cx="6766560" cy="768096"/>
          </a:xfrm>
        </p:spPr>
        <p:txBody>
          <a:bodyPr/>
          <a:lstStyle/>
          <a:p>
            <a:r>
              <a:rPr lang="en-CA" dirty="0"/>
              <a:t>13. Defaults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BD98-1953-221E-B3E6-0A55A674CCBA}"/>
              </a:ext>
            </a:extLst>
          </p:cNvPr>
          <p:cNvSpPr txBox="1"/>
          <p:nvPr/>
        </p:nvSpPr>
        <p:spPr>
          <a:xfrm>
            <a:off x="3671046" y="1483723"/>
            <a:ext cx="824623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What is the default value for the following data types?</a:t>
            </a:r>
          </a:p>
          <a:p>
            <a:endParaRPr lang="en-CA" sz="2800" dirty="0"/>
          </a:p>
          <a:p>
            <a:r>
              <a:rPr lang="en-CA" sz="2800" dirty="0"/>
              <a:t>int    ___________</a:t>
            </a:r>
          </a:p>
          <a:p>
            <a:endParaRPr lang="en-CA" sz="2800" dirty="0"/>
          </a:p>
          <a:p>
            <a:r>
              <a:rPr lang="en-CA" sz="2800" dirty="0"/>
              <a:t>double __________</a:t>
            </a:r>
          </a:p>
          <a:p>
            <a:endParaRPr lang="en-CA" sz="2800" dirty="0"/>
          </a:p>
          <a:p>
            <a:r>
              <a:rPr lang="en-CA" sz="2800" dirty="0"/>
              <a:t>String  __________</a:t>
            </a:r>
          </a:p>
          <a:p>
            <a:endParaRPr lang="en-CA" sz="2800" dirty="0"/>
          </a:p>
          <a:p>
            <a:r>
              <a:rPr lang="en-CA" sz="2800" dirty="0" err="1"/>
              <a:t>boolean</a:t>
            </a:r>
            <a:r>
              <a:rPr lang="en-CA" sz="2800" dirty="0"/>
              <a:t> _________</a:t>
            </a:r>
          </a:p>
          <a:p>
            <a:endParaRPr lang="en-CA" sz="2800" dirty="0"/>
          </a:p>
          <a:p>
            <a:r>
              <a:rPr lang="en-CA" sz="2800" dirty="0"/>
              <a:t>char ____________</a:t>
            </a:r>
          </a:p>
        </p:txBody>
      </p:sp>
    </p:spTree>
    <p:extLst>
      <p:ext uri="{BB962C8B-B14F-4D97-AF65-F5344CB8AC3E}">
        <p14:creationId xmlns:p14="http://schemas.microsoft.com/office/powerpoint/2010/main" val="3138114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28" y="555632"/>
            <a:ext cx="6766560" cy="768096"/>
          </a:xfrm>
        </p:spPr>
        <p:txBody>
          <a:bodyPr/>
          <a:lstStyle/>
          <a:p>
            <a:r>
              <a:rPr lang="en-CA" dirty="0"/>
              <a:t>13. Defaults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BD98-1953-221E-B3E6-0A55A674CCBA}"/>
              </a:ext>
            </a:extLst>
          </p:cNvPr>
          <p:cNvSpPr txBox="1"/>
          <p:nvPr/>
        </p:nvSpPr>
        <p:spPr>
          <a:xfrm>
            <a:off x="3671046" y="1483723"/>
            <a:ext cx="824623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What is the default value for the following data types?</a:t>
            </a:r>
          </a:p>
          <a:p>
            <a:endParaRPr lang="en-CA" sz="2800" dirty="0"/>
          </a:p>
          <a:p>
            <a:r>
              <a:rPr lang="en-CA" sz="2800" dirty="0"/>
              <a:t>int               </a:t>
            </a:r>
            <a:r>
              <a:rPr lang="en-CA" sz="2800" dirty="0">
                <a:solidFill>
                  <a:srgbClr val="FF0000"/>
                </a:solidFill>
              </a:rPr>
              <a:t>0</a:t>
            </a:r>
            <a:endParaRPr lang="en-CA" sz="2800" dirty="0"/>
          </a:p>
          <a:p>
            <a:endParaRPr lang="en-CA" sz="2800" dirty="0"/>
          </a:p>
          <a:p>
            <a:r>
              <a:rPr lang="en-CA" sz="2800" dirty="0"/>
              <a:t>double        </a:t>
            </a:r>
            <a:r>
              <a:rPr lang="en-CA" sz="2800" dirty="0">
                <a:solidFill>
                  <a:srgbClr val="FF0000"/>
                </a:solidFill>
              </a:rPr>
              <a:t>0</a:t>
            </a:r>
          </a:p>
          <a:p>
            <a:endParaRPr lang="en-CA" sz="2800" dirty="0"/>
          </a:p>
          <a:p>
            <a:r>
              <a:rPr lang="en-CA" sz="2800" dirty="0"/>
              <a:t>String      </a:t>
            </a:r>
            <a:r>
              <a:rPr lang="en-CA" sz="2800" dirty="0">
                <a:solidFill>
                  <a:srgbClr val="FF0000"/>
                </a:solidFill>
              </a:rPr>
              <a:t>null</a:t>
            </a:r>
          </a:p>
          <a:p>
            <a:endParaRPr lang="en-CA" sz="2800" dirty="0"/>
          </a:p>
          <a:p>
            <a:r>
              <a:rPr lang="en-CA" sz="2800" dirty="0" err="1"/>
              <a:t>boolean</a:t>
            </a:r>
            <a:r>
              <a:rPr lang="en-CA" sz="2800" dirty="0"/>
              <a:t>    </a:t>
            </a:r>
            <a:r>
              <a:rPr lang="en-CA" sz="2800" dirty="0">
                <a:solidFill>
                  <a:srgbClr val="FF0000"/>
                </a:solidFill>
              </a:rPr>
              <a:t>false</a:t>
            </a:r>
          </a:p>
          <a:p>
            <a:endParaRPr lang="en-CA" sz="2800" dirty="0"/>
          </a:p>
          <a:p>
            <a:r>
              <a:rPr lang="en-CA" sz="2800" dirty="0"/>
              <a:t>char          </a:t>
            </a:r>
            <a:r>
              <a:rPr lang="en-CA" sz="2800" dirty="0">
                <a:solidFill>
                  <a:srgbClr val="FF0000"/>
                </a:solidFill>
              </a:rPr>
              <a:t>\0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AFBFB-6C7D-2FBB-C386-4501EE7E5B95}"/>
              </a:ext>
            </a:extLst>
          </p:cNvPr>
          <p:cNvSpPr txBox="1"/>
          <p:nvPr/>
        </p:nvSpPr>
        <p:spPr>
          <a:xfrm>
            <a:off x="9211235" y="66428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A2DCA-875D-B72B-037A-96F61BBC1996}"/>
              </a:ext>
            </a:extLst>
          </p:cNvPr>
          <p:cNvSpPr txBox="1"/>
          <p:nvPr/>
        </p:nvSpPr>
        <p:spPr>
          <a:xfrm>
            <a:off x="6375185" y="5627184"/>
            <a:ext cx="5672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default value of a </a:t>
            </a:r>
            <a:r>
              <a:rPr lang="en-CA" u="sng" dirty="0"/>
              <a:t>char</a:t>
            </a:r>
            <a:r>
              <a:rPr lang="en-CA" dirty="0"/>
              <a:t> primitive type is '\u0000'(null character) as stated in the Java Language Specification. The shortcut for 'u0000’   is '\0’,   So the null can be represented either by 'u0000' or '\0'.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640E4-B15F-6760-1BC4-918791A3947B}"/>
              </a:ext>
            </a:extLst>
          </p:cNvPr>
          <p:cNvSpPr txBox="1"/>
          <p:nvPr/>
        </p:nvSpPr>
        <p:spPr>
          <a:xfrm>
            <a:off x="6310182" y="4137883"/>
            <a:ext cx="567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All objects, which start with a capital…. default to null</a:t>
            </a:r>
          </a:p>
        </p:txBody>
      </p:sp>
    </p:spTree>
    <p:extLst>
      <p:ext uri="{BB962C8B-B14F-4D97-AF65-F5344CB8AC3E}">
        <p14:creationId xmlns:p14="http://schemas.microsoft.com/office/powerpoint/2010/main" val="1631002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28" y="555632"/>
            <a:ext cx="6766560" cy="768096"/>
          </a:xfrm>
        </p:spPr>
        <p:txBody>
          <a:bodyPr/>
          <a:lstStyle/>
          <a:p>
            <a:r>
              <a:rPr lang="en-CA" dirty="0"/>
              <a:t>14. FOR LOOPS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BD98-1953-221E-B3E6-0A55A674CCBA}"/>
              </a:ext>
            </a:extLst>
          </p:cNvPr>
          <p:cNvSpPr txBox="1"/>
          <p:nvPr/>
        </p:nvSpPr>
        <p:spPr>
          <a:xfrm>
            <a:off x="4082106" y="2037397"/>
            <a:ext cx="77455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Write a Java for loop which outputs the following </a:t>
            </a:r>
          </a:p>
          <a:p>
            <a:r>
              <a:rPr lang="en-CA" sz="2800" dirty="0"/>
              <a:t>sequence </a:t>
            </a:r>
          </a:p>
          <a:p>
            <a:endParaRPr lang="en-CA" sz="2800" dirty="0"/>
          </a:p>
          <a:p>
            <a:r>
              <a:rPr lang="en-CA" sz="2800" dirty="0"/>
              <a:t>      1  10  100  1000  10000  100000  1000000</a:t>
            </a:r>
          </a:p>
        </p:txBody>
      </p:sp>
    </p:spTree>
    <p:extLst>
      <p:ext uri="{BB962C8B-B14F-4D97-AF65-F5344CB8AC3E}">
        <p14:creationId xmlns:p14="http://schemas.microsoft.com/office/powerpoint/2010/main" val="2569314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28" y="555632"/>
            <a:ext cx="6766560" cy="768096"/>
          </a:xfrm>
        </p:spPr>
        <p:txBody>
          <a:bodyPr/>
          <a:lstStyle/>
          <a:p>
            <a:r>
              <a:rPr lang="en-CA" dirty="0"/>
              <a:t>14. FOR LOOPS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BD98-1953-221E-B3E6-0A55A674CCBA}"/>
              </a:ext>
            </a:extLst>
          </p:cNvPr>
          <p:cNvSpPr txBox="1"/>
          <p:nvPr/>
        </p:nvSpPr>
        <p:spPr>
          <a:xfrm>
            <a:off x="3995928" y="1223665"/>
            <a:ext cx="77455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Write a Java for loop which outputs the following </a:t>
            </a:r>
          </a:p>
          <a:p>
            <a:r>
              <a:rPr lang="en-CA" sz="2800" dirty="0"/>
              <a:t>sequence </a:t>
            </a:r>
          </a:p>
          <a:p>
            <a:endParaRPr lang="en-CA" sz="2800" dirty="0"/>
          </a:p>
          <a:p>
            <a:r>
              <a:rPr lang="en-CA" sz="2800" dirty="0"/>
              <a:t>      1  10  100  1000  10000  100000  1000000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25145-3668-C2D7-F858-9F455645F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28" y="3429000"/>
            <a:ext cx="7745518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96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28" y="555632"/>
            <a:ext cx="6766560" cy="768096"/>
          </a:xfrm>
        </p:spPr>
        <p:txBody>
          <a:bodyPr/>
          <a:lstStyle/>
          <a:p>
            <a:r>
              <a:rPr lang="en-CA" dirty="0"/>
              <a:t>15. FOR LOOPS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BD98-1953-221E-B3E6-0A55A674CCBA}"/>
              </a:ext>
            </a:extLst>
          </p:cNvPr>
          <p:cNvSpPr txBox="1"/>
          <p:nvPr/>
        </p:nvSpPr>
        <p:spPr>
          <a:xfrm>
            <a:off x="3654267" y="1760560"/>
            <a:ext cx="81740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Write a Java for loop which outputs the following </a:t>
            </a:r>
          </a:p>
          <a:p>
            <a:r>
              <a:rPr lang="en-CA" sz="2800" dirty="0"/>
              <a:t>sequence </a:t>
            </a:r>
          </a:p>
          <a:p>
            <a:endParaRPr lang="en-CA" sz="2800" dirty="0"/>
          </a:p>
          <a:p>
            <a:r>
              <a:rPr lang="en-CA" sz="2800" dirty="0"/>
              <a:t> 3  6  9  12  15  18  21  24  27  30  33  36  39  42  45  48</a:t>
            </a:r>
          </a:p>
        </p:txBody>
      </p:sp>
    </p:spTree>
    <p:extLst>
      <p:ext uri="{BB962C8B-B14F-4D97-AF65-F5344CB8AC3E}">
        <p14:creationId xmlns:p14="http://schemas.microsoft.com/office/powerpoint/2010/main" val="1485100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28" y="555632"/>
            <a:ext cx="6766560" cy="768096"/>
          </a:xfrm>
        </p:spPr>
        <p:txBody>
          <a:bodyPr/>
          <a:lstStyle/>
          <a:p>
            <a:r>
              <a:rPr lang="en-CA" dirty="0"/>
              <a:t>15. FOR LOOPS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BD98-1953-221E-B3E6-0A55A674CCBA}"/>
              </a:ext>
            </a:extLst>
          </p:cNvPr>
          <p:cNvSpPr txBox="1"/>
          <p:nvPr/>
        </p:nvSpPr>
        <p:spPr>
          <a:xfrm>
            <a:off x="3578766" y="1215276"/>
            <a:ext cx="81740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Write a Java for loop which outputs the following </a:t>
            </a:r>
          </a:p>
          <a:p>
            <a:r>
              <a:rPr lang="en-CA" sz="2800" dirty="0"/>
              <a:t>sequence </a:t>
            </a:r>
          </a:p>
          <a:p>
            <a:endParaRPr lang="en-CA" sz="2800" dirty="0"/>
          </a:p>
          <a:p>
            <a:r>
              <a:rPr lang="en-CA" sz="2800" dirty="0"/>
              <a:t> 3  6  9  12  15  18  21  24  27  30  33  36  39  42  45  48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8F00E-94E2-AB0F-8CA0-C7E2CDA98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197" y="3429000"/>
            <a:ext cx="7742164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7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689" y="85792"/>
            <a:ext cx="3877335" cy="768096"/>
          </a:xfrm>
        </p:spPr>
        <p:txBody>
          <a:bodyPr/>
          <a:lstStyle/>
          <a:p>
            <a:r>
              <a:rPr lang="en-CA" dirty="0"/>
              <a:t>16. SWITCH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AFAE8-0F40-1FC6-159B-D0BF436B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732" y="939680"/>
            <a:ext cx="6704522" cy="591832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5DA9C5-BB29-6F53-A5F1-5BF074920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9284"/>
              </p:ext>
            </p:extLst>
          </p:nvPr>
        </p:nvGraphicFramePr>
        <p:xfrm>
          <a:off x="6702804" y="86614"/>
          <a:ext cx="510371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712">
                  <a:extLst>
                    <a:ext uri="{9D8B030D-6E8A-4147-A177-3AD203B41FA5}">
                      <a16:colId xmlns:a16="http://schemas.microsoft.com/office/drawing/2014/main" val="834711603"/>
                    </a:ext>
                  </a:extLst>
                </a:gridCol>
              </a:tblGrid>
              <a:tr h="3948492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Study this program.   See sample session.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Add a Switch statement which correctly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sets the value of   “school”  variable.</a:t>
                      </a:r>
                    </a:p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Weird things can happen …. can you still overcome these obstacles….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    a) people often add their </a:t>
                      </a:r>
                      <a:r>
                        <a:rPr lang="en-CA" u="sng" dirty="0">
                          <a:solidFill>
                            <a:schemeClr val="tx1"/>
                          </a:solidFill>
                        </a:rPr>
                        <a:t>whole name 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instead of just their first name to the prompt.</a:t>
                      </a:r>
                    </a:p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    b) some people like Dave sometimes input David.</a:t>
                      </a:r>
                    </a:p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    c) people sometimes use capital letters, e.g.  DAVID, Dave, </a:t>
                      </a:r>
                      <a:r>
                        <a:rPr lang="en-CA" dirty="0" err="1">
                          <a:solidFill>
                            <a:schemeClr val="tx1"/>
                          </a:solidFill>
                        </a:rPr>
                        <a:t>dave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6618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FF77DFD-87B9-4963-2CDA-8AA874519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804" y="4464438"/>
            <a:ext cx="5350451" cy="22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3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5DA9C5-BB29-6F53-A5F1-5BF07492064E}"/>
              </a:ext>
            </a:extLst>
          </p:cNvPr>
          <p:cNvGraphicFramePr>
            <a:graphicFrameLocks noGrp="1"/>
          </p:cNvGraphicFramePr>
          <p:nvPr/>
        </p:nvGraphicFramePr>
        <p:xfrm>
          <a:off x="6702804" y="86614"/>
          <a:ext cx="510371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712">
                  <a:extLst>
                    <a:ext uri="{9D8B030D-6E8A-4147-A177-3AD203B41FA5}">
                      <a16:colId xmlns:a16="http://schemas.microsoft.com/office/drawing/2014/main" val="834711603"/>
                    </a:ext>
                  </a:extLst>
                </a:gridCol>
              </a:tblGrid>
              <a:tr h="3948492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Study this program.   See sample session.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Add a Switch statement which correctly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sets the value of   “school”  variable.</a:t>
                      </a:r>
                    </a:p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Weird things can happen …. can you still overcome these obstacles….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    a) people often add their </a:t>
                      </a:r>
                      <a:r>
                        <a:rPr lang="en-CA" u="sng" dirty="0">
                          <a:solidFill>
                            <a:schemeClr val="tx1"/>
                          </a:solidFill>
                        </a:rPr>
                        <a:t>whole name 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instead of just their first name to the prompt.</a:t>
                      </a:r>
                    </a:p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    b) some people like Dave sometimes input David.</a:t>
                      </a:r>
                    </a:p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    c) people sometimes use capital letters, e.g.  DAVID, Dave, </a:t>
                      </a:r>
                      <a:r>
                        <a:rPr lang="en-CA" dirty="0" err="1">
                          <a:solidFill>
                            <a:schemeClr val="tx1"/>
                          </a:solidFill>
                        </a:rPr>
                        <a:t>dave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6618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FF77DFD-87B9-4963-2CDA-8AA874519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804" y="4464438"/>
            <a:ext cx="5350451" cy="2216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62DD4-9E84-7251-F686-44047E27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610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6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2740" y="1387513"/>
            <a:ext cx="6790180" cy="4090498"/>
          </a:xfrm>
        </p:spPr>
        <p:txBody>
          <a:bodyPr/>
          <a:lstStyle/>
          <a:p>
            <a:r>
              <a:rPr lang="en-US" dirty="0"/>
              <a:t>public class Example {</a:t>
            </a:r>
          </a:p>
          <a:p>
            <a:endParaRPr lang="en-US" dirty="0"/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 x = 10;</a:t>
            </a:r>
          </a:p>
          <a:p>
            <a:endParaRPr lang="en-US" dirty="0"/>
          </a:p>
          <a:p>
            <a:r>
              <a:rPr lang="en-US" dirty="0"/>
              <a:t>        if (x &gt; 5) {</a:t>
            </a:r>
          </a:p>
          <a:p>
            <a:r>
              <a:rPr lang="en-US" dirty="0"/>
              <a:t>            int y = 20;</a:t>
            </a:r>
          </a:p>
          <a:p>
            <a:r>
              <a:rPr lang="en-US" dirty="0"/>
              <a:t>        }</a:t>
            </a:r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(y);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(x);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5" y="210312"/>
            <a:ext cx="7034824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2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</a:t>
            </a:r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Error Detection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EABF8-69DB-1855-65CD-F9F1AFFEF5BC}"/>
              </a:ext>
            </a:extLst>
          </p:cNvPr>
          <p:cNvSpPr txBox="1"/>
          <p:nvPr/>
        </p:nvSpPr>
        <p:spPr>
          <a:xfrm>
            <a:off x="4617761" y="864293"/>
            <a:ext cx="768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7030A0"/>
                </a:solidFill>
              </a:rPr>
              <a:t>Why does this program fail to run as intended?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63" y="555632"/>
            <a:ext cx="9001387" cy="768096"/>
          </a:xfrm>
        </p:spPr>
        <p:txBody>
          <a:bodyPr/>
          <a:lstStyle/>
          <a:p>
            <a:r>
              <a:rPr lang="en-CA" dirty="0"/>
              <a:t>17. Declare &amp; Initialize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BD98-1953-221E-B3E6-0A55A674CCBA}"/>
              </a:ext>
            </a:extLst>
          </p:cNvPr>
          <p:cNvSpPr txBox="1"/>
          <p:nvPr/>
        </p:nvSpPr>
        <p:spPr>
          <a:xfrm>
            <a:off x="3654267" y="1760560"/>
            <a:ext cx="733784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CA" sz="2800" dirty="0"/>
              <a:t>Just </a:t>
            </a:r>
            <a:r>
              <a:rPr lang="en-CA" sz="2800" u="sng" dirty="0"/>
              <a:t>declare</a:t>
            </a:r>
            <a:r>
              <a:rPr lang="en-CA" sz="2800" dirty="0"/>
              <a:t> a variable called,  </a:t>
            </a:r>
            <a:r>
              <a:rPr lang="en-CA" sz="2800" b="1" dirty="0">
                <a:solidFill>
                  <a:srgbClr val="7030A0"/>
                </a:solidFill>
              </a:rPr>
              <a:t>pi</a:t>
            </a:r>
            <a:r>
              <a:rPr lang="en-CA" sz="2800" dirty="0"/>
              <a:t> as a double.</a:t>
            </a:r>
          </a:p>
          <a:p>
            <a:pPr marL="514350" indent="-514350">
              <a:buAutoNum type="alphaLcParenR"/>
            </a:pPr>
            <a:endParaRPr lang="en-CA" sz="2800" dirty="0"/>
          </a:p>
          <a:p>
            <a:endParaRPr lang="en-CA" sz="2800" dirty="0"/>
          </a:p>
          <a:p>
            <a:pPr marL="514350" indent="-514350">
              <a:buAutoNum type="alphaLcParenR"/>
            </a:pPr>
            <a:endParaRPr lang="en-CA" sz="2800" dirty="0"/>
          </a:p>
          <a:p>
            <a:pPr marL="514350" indent="-514350">
              <a:buAutoNum type="alphaLcParenR" startAt="2"/>
            </a:pPr>
            <a:r>
              <a:rPr lang="en-CA" sz="2800" dirty="0"/>
              <a:t>Initialize </a:t>
            </a:r>
            <a:r>
              <a:rPr lang="en-CA" sz="2800" b="1" dirty="0">
                <a:solidFill>
                  <a:srgbClr val="7030A0"/>
                </a:solidFill>
              </a:rPr>
              <a:t>pi</a:t>
            </a:r>
            <a:r>
              <a:rPr lang="en-CA" sz="2800" dirty="0"/>
              <a:t> to 3.14</a:t>
            </a:r>
          </a:p>
          <a:p>
            <a:pPr marL="514350" indent="-514350">
              <a:buAutoNum type="alphaLcParenR" startAt="2"/>
            </a:pPr>
            <a:endParaRPr lang="en-CA" sz="2800" dirty="0"/>
          </a:p>
          <a:p>
            <a:pPr marL="514350" indent="-514350">
              <a:buAutoNum type="alphaLcParenR" startAt="2"/>
            </a:pPr>
            <a:endParaRPr lang="en-CA" sz="2800" dirty="0"/>
          </a:p>
          <a:p>
            <a:pPr marL="514350" indent="-514350">
              <a:buAutoNum type="alphaLcParenR" startAt="2"/>
            </a:pPr>
            <a:endParaRPr lang="en-CA" sz="2800" dirty="0"/>
          </a:p>
          <a:p>
            <a:pPr marL="514350" indent="-514350">
              <a:buAutoNum type="alphaLcParenR" startAt="2"/>
            </a:pPr>
            <a:r>
              <a:rPr lang="en-CA" sz="2800" dirty="0"/>
              <a:t>Change the value of  pi  to  3.14159</a:t>
            </a:r>
          </a:p>
          <a:p>
            <a:endParaRPr lang="en-CA" sz="2800" dirty="0"/>
          </a:p>
          <a:p>
            <a:r>
              <a:rPr lang="en-CA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316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63" y="555632"/>
            <a:ext cx="9001387" cy="768096"/>
          </a:xfrm>
        </p:spPr>
        <p:txBody>
          <a:bodyPr/>
          <a:lstStyle/>
          <a:p>
            <a:r>
              <a:rPr lang="en-CA" dirty="0"/>
              <a:t>17. Declare &amp; Initialize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BD98-1953-221E-B3E6-0A55A674CCBA}"/>
              </a:ext>
            </a:extLst>
          </p:cNvPr>
          <p:cNvSpPr txBox="1"/>
          <p:nvPr/>
        </p:nvSpPr>
        <p:spPr>
          <a:xfrm>
            <a:off x="3654267" y="1760560"/>
            <a:ext cx="733784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CA" sz="2800" dirty="0"/>
              <a:t>Just </a:t>
            </a:r>
            <a:r>
              <a:rPr lang="en-CA" sz="2800" u="sng" dirty="0"/>
              <a:t>declare</a:t>
            </a:r>
            <a:r>
              <a:rPr lang="en-CA" sz="2800" dirty="0"/>
              <a:t> a variable called,  </a:t>
            </a:r>
            <a:r>
              <a:rPr lang="en-CA" sz="2800" b="1" dirty="0">
                <a:solidFill>
                  <a:srgbClr val="7030A0"/>
                </a:solidFill>
              </a:rPr>
              <a:t>pi</a:t>
            </a:r>
            <a:r>
              <a:rPr lang="en-CA" sz="2800" dirty="0"/>
              <a:t> as a double.</a:t>
            </a:r>
          </a:p>
          <a:p>
            <a:r>
              <a:rPr lang="en-CA" sz="2800" b="1" dirty="0">
                <a:solidFill>
                  <a:srgbClr val="FF0000"/>
                </a:solidFill>
              </a:rPr>
              <a:t>double pi;</a:t>
            </a:r>
          </a:p>
          <a:p>
            <a:pPr marL="514350" indent="-514350">
              <a:buAutoNum type="alphaLcParenR"/>
            </a:pPr>
            <a:endParaRPr lang="en-CA" sz="2800" dirty="0"/>
          </a:p>
          <a:p>
            <a:pPr marL="514350" indent="-514350">
              <a:buAutoNum type="alphaLcParenR" startAt="2"/>
            </a:pPr>
            <a:r>
              <a:rPr lang="en-CA" sz="2800" dirty="0"/>
              <a:t>Initialize </a:t>
            </a:r>
            <a:r>
              <a:rPr lang="en-CA" sz="2800" b="1" dirty="0">
                <a:solidFill>
                  <a:srgbClr val="7030A0"/>
                </a:solidFill>
              </a:rPr>
              <a:t>pi</a:t>
            </a:r>
            <a:r>
              <a:rPr lang="en-CA" sz="2800" dirty="0"/>
              <a:t> to 3.14</a:t>
            </a:r>
          </a:p>
          <a:p>
            <a:r>
              <a:rPr lang="en-CA" sz="2800" b="1" dirty="0">
                <a:solidFill>
                  <a:srgbClr val="FF0000"/>
                </a:solidFill>
              </a:rPr>
              <a:t>pi = 3.14 ;</a:t>
            </a:r>
          </a:p>
          <a:p>
            <a:endParaRPr lang="en-CA" sz="2800" dirty="0"/>
          </a:p>
          <a:p>
            <a:pPr marL="514350" indent="-514350">
              <a:buAutoNum type="alphaLcParenR" startAt="2"/>
            </a:pPr>
            <a:r>
              <a:rPr lang="en-CA" sz="2800" dirty="0"/>
              <a:t>Change the value of  pi  to  3.14159</a:t>
            </a:r>
          </a:p>
          <a:p>
            <a:r>
              <a:rPr lang="en-CA" sz="2800" b="1" dirty="0">
                <a:solidFill>
                  <a:srgbClr val="FF0000"/>
                </a:solidFill>
              </a:rPr>
              <a:t>pi = 3.14159 ;</a:t>
            </a:r>
          </a:p>
          <a:p>
            <a:endParaRPr lang="en-CA" sz="2800" dirty="0"/>
          </a:p>
          <a:p>
            <a:r>
              <a:rPr lang="en-CA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9871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63" y="171584"/>
            <a:ext cx="9001387" cy="768096"/>
          </a:xfrm>
        </p:spPr>
        <p:txBody>
          <a:bodyPr/>
          <a:lstStyle/>
          <a:p>
            <a:r>
              <a:rPr lang="en-CA" dirty="0"/>
              <a:t>18. SCANNER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BD98-1953-221E-B3E6-0A55A674CCBA}"/>
              </a:ext>
            </a:extLst>
          </p:cNvPr>
          <p:cNvSpPr txBox="1"/>
          <p:nvPr/>
        </p:nvSpPr>
        <p:spPr>
          <a:xfrm>
            <a:off x="3805667" y="853491"/>
            <a:ext cx="84262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Read the following typed in line using scanner one</a:t>
            </a:r>
          </a:p>
          <a:p>
            <a:r>
              <a:rPr lang="en-CA" sz="2800" dirty="0"/>
              <a:t>word at a time.   Output each word separately on a line</a:t>
            </a:r>
          </a:p>
          <a:p>
            <a:r>
              <a:rPr lang="en-CA" sz="2800" dirty="0"/>
              <a:t> by itself.   Stop reading if you encounter the period.</a:t>
            </a:r>
          </a:p>
          <a:p>
            <a:endParaRPr lang="en-CA" sz="2800" dirty="0"/>
          </a:p>
          <a:p>
            <a:r>
              <a:rPr lang="en-CA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52A97-3424-E3D8-7A05-44365EC0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826" y="2506324"/>
            <a:ext cx="7624333" cy="40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71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63" y="171584"/>
            <a:ext cx="9001387" cy="768096"/>
          </a:xfrm>
        </p:spPr>
        <p:txBody>
          <a:bodyPr/>
          <a:lstStyle/>
          <a:p>
            <a:r>
              <a:rPr lang="en-CA" dirty="0"/>
              <a:t>18. SCANNER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BD98-1953-221E-B3E6-0A55A674CCBA}"/>
              </a:ext>
            </a:extLst>
          </p:cNvPr>
          <p:cNvSpPr txBox="1"/>
          <p:nvPr/>
        </p:nvSpPr>
        <p:spPr>
          <a:xfrm>
            <a:off x="3805667" y="853491"/>
            <a:ext cx="84262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Read the following typed in line using scanner one</a:t>
            </a:r>
          </a:p>
          <a:p>
            <a:r>
              <a:rPr lang="en-CA" sz="2800" dirty="0"/>
              <a:t>word at a time.   Output each word separately on a line</a:t>
            </a:r>
          </a:p>
          <a:p>
            <a:r>
              <a:rPr lang="en-CA" sz="2800" dirty="0"/>
              <a:t> by itself.   Stop reading if you encounter the period.</a:t>
            </a:r>
          </a:p>
          <a:p>
            <a:endParaRPr lang="en-CA" sz="2800" dirty="0"/>
          </a:p>
          <a:p>
            <a:r>
              <a:rPr lang="en-CA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52A97-3424-E3D8-7A05-44365EC0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45" y="0"/>
            <a:ext cx="3289506" cy="5662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6CD238-F9AC-86A8-63FF-18742D49B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225" y="2315360"/>
            <a:ext cx="6077798" cy="43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99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63" y="555632"/>
            <a:ext cx="9001387" cy="768096"/>
          </a:xfrm>
        </p:spPr>
        <p:txBody>
          <a:bodyPr/>
          <a:lstStyle/>
          <a:p>
            <a:r>
              <a:rPr lang="en-CA" dirty="0"/>
              <a:t>19. </a:t>
            </a:r>
            <a:r>
              <a:rPr lang="en-CA"/>
              <a:t>Format Strings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BD98-1953-221E-B3E6-0A55A674CCBA}"/>
              </a:ext>
            </a:extLst>
          </p:cNvPr>
          <p:cNvSpPr txBox="1"/>
          <p:nvPr/>
        </p:nvSpPr>
        <p:spPr>
          <a:xfrm>
            <a:off x="3654267" y="1760560"/>
            <a:ext cx="76045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Using </a:t>
            </a:r>
            <a:r>
              <a:rPr lang="en-CA" sz="2800" dirty="0" err="1"/>
              <a:t>printf</a:t>
            </a:r>
            <a:r>
              <a:rPr lang="en-CA" sz="2800" dirty="0"/>
              <a:t> or </a:t>
            </a:r>
            <a:r>
              <a:rPr lang="en-CA" sz="2800" dirty="0" err="1"/>
              <a:t>String.format</a:t>
            </a:r>
            <a:r>
              <a:rPr lang="en-CA" sz="2800" dirty="0"/>
              <a:t> represent as 3.1416 </a:t>
            </a:r>
          </a:p>
          <a:p>
            <a:endParaRPr lang="en-CA" sz="2800" dirty="0"/>
          </a:p>
          <a:p>
            <a:r>
              <a:rPr lang="en-CA" sz="2800" dirty="0"/>
              <a:t>   double  pi = 3.14159;</a:t>
            </a:r>
          </a:p>
          <a:p>
            <a:endParaRPr lang="en-CA" sz="2800" dirty="0"/>
          </a:p>
          <a:p>
            <a:r>
              <a:rPr lang="en-CA" sz="2800" dirty="0"/>
              <a:t>   </a:t>
            </a:r>
          </a:p>
          <a:p>
            <a:r>
              <a:rPr lang="en-CA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5147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D54-2DA1-10B2-CF09-88575C5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63" y="555632"/>
            <a:ext cx="9001387" cy="768096"/>
          </a:xfrm>
        </p:spPr>
        <p:txBody>
          <a:bodyPr/>
          <a:lstStyle/>
          <a:p>
            <a:r>
              <a:rPr lang="en-CA" dirty="0"/>
              <a:t>19. Format Strings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BD98-1953-221E-B3E6-0A55A674CCBA}"/>
              </a:ext>
            </a:extLst>
          </p:cNvPr>
          <p:cNvSpPr txBox="1"/>
          <p:nvPr/>
        </p:nvSpPr>
        <p:spPr>
          <a:xfrm>
            <a:off x="3654267" y="1760560"/>
            <a:ext cx="81188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Using </a:t>
            </a:r>
            <a:r>
              <a:rPr lang="en-CA" sz="2800" dirty="0" err="1"/>
              <a:t>printf</a:t>
            </a:r>
            <a:r>
              <a:rPr lang="en-CA" sz="2800" dirty="0"/>
              <a:t> or </a:t>
            </a:r>
            <a:r>
              <a:rPr lang="en-CA" sz="2800" dirty="0" err="1"/>
              <a:t>String.format</a:t>
            </a:r>
            <a:r>
              <a:rPr lang="en-CA" sz="2800" dirty="0"/>
              <a:t> represent as 3.1416 </a:t>
            </a:r>
          </a:p>
          <a:p>
            <a:endParaRPr lang="en-CA" sz="2800" dirty="0"/>
          </a:p>
          <a:p>
            <a:r>
              <a:rPr lang="en-CA" sz="2800" dirty="0"/>
              <a:t>   double  pi = 3.14159;</a:t>
            </a:r>
          </a:p>
          <a:p>
            <a:endParaRPr lang="en-CA" sz="2800" dirty="0"/>
          </a:p>
          <a:p>
            <a:r>
              <a:rPr lang="en-CA" sz="2800" dirty="0"/>
              <a:t>   </a:t>
            </a:r>
            <a:r>
              <a:rPr lang="en-CA" sz="2800" b="1" dirty="0" err="1"/>
              <a:t>System.out.printf</a:t>
            </a:r>
            <a:r>
              <a:rPr lang="en-CA" sz="2800" b="1" dirty="0"/>
              <a:t>( “%6.4f”, pi );  //displays 3.1416</a:t>
            </a:r>
          </a:p>
          <a:p>
            <a:endParaRPr lang="en-CA" sz="2800" dirty="0"/>
          </a:p>
          <a:p>
            <a:r>
              <a:rPr lang="en-CA" sz="2800" dirty="0"/>
              <a:t>   </a:t>
            </a:r>
          </a:p>
          <a:p>
            <a:r>
              <a:rPr lang="en-CA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706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05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3002" y="1387513"/>
            <a:ext cx="7209918" cy="4090498"/>
          </a:xfrm>
        </p:spPr>
        <p:txBody>
          <a:bodyPr/>
          <a:lstStyle/>
          <a:p>
            <a:r>
              <a:rPr lang="en-US" dirty="0"/>
              <a:t>public class Example {</a:t>
            </a:r>
          </a:p>
          <a:p>
            <a:endParaRPr lang="en-US" dirty="0"/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 x = 10;</a:t>
            </a:r>
          </a:p>
          <a:p>
            <a:endParaRPr lang="en-US" dirty="0"/>
          </a:p>
          <a:p>
            <a:r>
              <a:rPr lang="en-US" dirty="0"/>
              <a:t>        if (x &gt; 5) {</a:t>
            </a:r>
          </a:p>
          <a:p>
            <a:r>
              <a:rPr lang="en-US" dirty="0"/>
              <a:t>            int y = 20;</a:t>
            </a:r>
          </a:p>
          <a:p>
            <a:r>
              <a:rPr lang="en-US" dirty="0"/>
              <a:t>        }</a:t>
            </a:r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b="1" dirty="0" err="1">
                <a:solidFill>
                  <a:srgbClr val="FF0000"/>
                </a:solidFill>
              </a:rPr>
              <a:t>System.out.println</a:t>
            </a:r>
            <a:r>
              <a:rPr lang="en-US" b="1" dirty="0">
                <a:solidFill>
                  <a:srgbClr val="FF0000"/>
                </a:solidFill>
              </a:rPr>
              <a:t>(y);    // y is out of scope here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(x);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5" y="210312"/>
            <a:ext cx="7034824" cy="768096"/>
          </a:xfrm>
        </p:spPr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2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. </a:t>
            </a:r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Error Detection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EABF8-69DB-1855-65CD-F9F1AFFEF5BC}"/>
              </a:ext>
            </a:extLst>
          </p:cNvPr>
          <p:cNvSpPr txBox="1"/>
          <p:nvPr/>
        </p:nvSpPr>
        <p:spPr>
          <a:xfrm>
            <a:off x="4617761" y="864293"/>
            <a:ext cx="768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7030A0"/>
                </a:solidFill>
              </a:rPr>
              <a:t>Why does this program fail to run as intended?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64FB2-D9C0-E6DE-A14E-82E3AFAFB68E}"/>
              </a:ext>
            </a:extLst>
          </p:cNvPr>
          <p:cNvSpPr txBox="1"/>
          <p:nvPr/>
        </p:nvSpPr>
        <p:spPr>
          <a:xfrm>
            <a:off x="5606765" y="6265664"/>
            <a:ext cx="5874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To fix:  move  int y;   up to the top of the main program</a:t>
            </a:r>
          </a:p>
          <a:p>
            <a:r>
              <a:rPr lang="en-CA" b="1" dirty="0">
                <a:solidFill>
                  <a:srgbClr val="FF0000"/>
                </a:solidFill>
              </a:rPr>
              <a:t>and change line inside the if to,   y = 20;</a:t>
            </a:r>
          </a:p>
        </p:txBody>
      </p:sp>
    </p:spTree>
    <p:extLst>
      <p:ext uri="{BB962C8B-B14F-4D97-AF65-F5344CB8AC3E}">
        <p14:creationId xmlns:p14="http://schemas.microsoft.com/office/powerpoint/2010/main" val="186641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1700" y="1158915"/>
            <a:ext cx="8821271" cy="1240336"/>
          </a:xfrm>
        </p:spPr>
        <p:txBody>
          <a:bodyPr/>
          <a:lstStyle/>
          <a:p>
            <a:r>
              <a:rPr lang="en-US" dirty="0"/>
              <a:t>Draw a radius=50px circle with a black outline and a red interior.  Position the circle exactly in the middle of a canvas which is 300 x 300.  </a:t>
            </a:r>
            <a:r>
              <a:rPr lang="en-US" dirty="0">
                <a:solidFill>
                  <a:srgbClr val="00B050"/>
                </a:solidFill>
              </a:rPr>
              <a:t>(don’t use the Circle class, use basic </a:t>
            </a:r>
            <a:r>
              <a:rPr lang="en-US" dirty="0" err="1">
                <a:solidFill>
                  <a:srgbClr val="00B050"/>
                </a:solidFill>
              </a:rPr>
              <a:t>javafx</a:t>
            </a:r>
            <a:r>
              <a:rPr lang="en-US" dirty="0">
                <a:solidFill>
                  <a:srgbClr val="00B050"/>
                </a:solidFill>
              </a:rPr>
              <a:t> drawing tools).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5" y="210312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3. JAVAFX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DE46A-8022-0B94-209D-932FF668A565}"/>
              </a:ext>
            </a:extLst>
          </p:cNvPr>
          <p:cNvSpPr txBox="1"/>
          <p:nvPr/>
        </p:nvSpPr>
        <p:spPr>
          <a:xfrm>
            <a:off x="3574956" y="2289481"/>
            <a:ext cx="755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Recall:</a:t>
            </a:r>
          </a:p>
          <a:p>
            <a:r>
              <a:rPr lang="en-CA" dirty="0"/>
              <a:t>void </a:t>
            </a:r>
            <a:r>
              <a:rPr lang="en-CA" dirty="0" err="1"/>
              <a:t>strokeOval</a:t>
            </a:r>
            <a:r>
              <a:rPr lang="en-CA" dirty="0"/>
              <a:t>(double  </a:t>
            </a:r>
            <a:r>
              <a:rPr lang="en-CA" dirty="0" err="1"/>
              <a:t>topX</a:t>
            </a:r>
            <a:r>
              <a:rPr lang="en-CA" dirty="0"/>
              <a:t>, double </a:t>
            </a:r>
            <a:r>
              <a:rPr lang="en-CA" dirty="0" err="1"/>
              <a:t>topY</a:t>
            </a:r>
            <a:r>
              <a:rPr lang="en-CA" dirty="0"/>
              <a:t>, double width, double height)</a:t>
            </a:r>
          </a:p>
          <a:p>
            <a:r>
              <a:rPr lang="en-CA" dirty="0"/>
              <a:t>void </a:t>
            </a:r>
            <a:r>
              <a:rPr lang="en-CA" dirty="0" err="1"/>
              <a:t>fillOval</a:t>
            </a:r>
            <a:r>
              <a:rPr lang="en-CA" dirty="0"/>
              <a:t>(double  </a:t>
            </a:r>
            <a:r>
              <a:rPr lang="en-CA" dirty="0" err="1"/>
              <a:t>topX</a:t>
            </a:r>
            <a:r>
              <a:rPr lang="en-CA" dirty="0"/>
              <a:t>, double </a:t>
            </a:r>
            <a:r>
              <a:rPr lang="en-CA" dirty="0" err="1"/>
              <a:t>topY</a:t>
            </a:r>
            <a:r>
              <a:rPr lang="en-CA" dirty="0"/>
              <a:t>, double width, double height)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321EE5-8597-91F2-99CA-018A7BDF0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202" y="3632750"/>
            <a:ext cx="290553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8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5" y="210312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3. JAVAFX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DE46A-8022-0B94-209D-932FF668A565}"/>
              </a:ext>
            </a:extLst>
          </p:cNvPr>
          <p:cNvSpPr txBox="1"/>
          <p:nvPr/>
        </p:nvSpPr>
        <p:spPr>
          <a:xfrm>
            <a:off x="4374607" y="640298"/>
            <a:ext cx="755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Recall:</a:t>
            </a:r>
          </a:p>
          <a:p>
            <a:r>
              <a:rPr lang="en-CA" dirty="0"/>
              <a:t>void </a:t>
            </a:r>
            <a:r>
              <a:rPr lang="en-CA" dirty="0" err="1"/>
              <a:t>strokeOval</a:t>
            </a:r>
            <a:r>
              <a:rPr lang="en-CA" dirty="0"/>
              <a:t>(double  </a:t>
            </a:r>
            <a:r>
              <a:rPr lang="en-CA" dirty="0" err="1"/>
              <a:t>topX</a:t>
            </a:r>
            <a:r>
              <a:rPr lang="en-CA" dirty="0"/>
              <a:t>, double </a:t>
            </a:r>
            <a:r>
              <a:rPr lang="en-CA" dirty="0" err="1"/>
              <a:t>topY</a:t>
            </a:r>
            <a:r>
              <a:rPr lang="en-CA" dirty="0"/>
              <a:t>, double width, double height)</a:t>
            </a:r>
          </a:p>
          <a:p>
            <a:r>
              <a:rPr lang="en-CA" dirty="0"/>
              <a:t>void </a:t>
            </a:r>
            <a:r>
              <a:rPr lang="en-CA" dirty="0" err="1"/>
              <a:t>fillOval</a:t>
            </a:r>
            <a:r>
              <a:rPr lang="en-CA" dirty="0"/>
              <a:t>(double  </a:t>
            </a:r>
            <a:r>
              <a:rPr lang="en-CA" dirty="0" err="1"/>
              <a:t>topX</a:t>
            </a:r>
            <a:r>
              <a:rPr lang="en-CA" dirty="0"/>
              <a:t>, double </a:t>
            </a:r>
            <a:r>
              <a:rPr lang="en-CA" dirty="0" err="1"/>
              <a:t>topY</a:t>
            </a:r>
            <a:r>
              <a:rPr lang="en-CA" dirty="0"/>
              <a:t>, double width, double height)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0DEDF-1693-3F92-520D-69AEF5E9F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418" y="1819668"/>
            <a:ext cx="5028760" cy="474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4045C6-DE9A-AAD8-261B-6B7F58E2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864" y="1923264"/>
            <a:ext cx="4301286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8694" y="2501153"/>
            <a:ext cx="8821271" cy="2971800"/>
          </a:xfrm>
        </p:spPr>
        <p:txBody>
          <a:bodyPr/>
          <a:lstStyle/>
          <a:p>
            <a:r>
              <a:rPr lang="en-US" sz="4400" dirty="0"/>
              <a:t>Write in one line the Java code to declare and populate a </a:t>
            </a:r>
            <a:r>
              <a:rPr lang="en-US" sz="4400" b="1" dirty="0">
                <a:solidFill>
                  <a:srgbClr val="FF0000"/>
                </a:solidFill>
              </a:rPr>
              <a:t>char</a:t>
            </a:r>
            <a:r>
              <a:rPr lang="en-US" sz="4400" dirty="0"/>
              <a:t> array with all of the vowels,  including  y.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5" y="210312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4. ARRAYS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7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9882" y="1015253"/>
            <a:ext cx="6710083" cy="929192"/>
          </a:xfrm>
        </p:spPr>
        <p:txBody>
          <a:bodyPr/>
          <a:lstStyle/>
          <a:p>
            <a:r>
              <a:rPr lang="en-US" sz="2400" dirty="0"/>
              <a:t>Write in one line the Java code to declare and populate a </a:t>
            </a:r>
            <a:r>
              <a:rPr lang="en-US" sz="2400" b="1" dirty="0">
                <a:solidFill>
                  <a:srgbClr val="FF0000"/>
                </a:solidFill>
              </a:rPr>
              <a:t>char</a:t>
            </a:r>
            <a:r>
              <a:rPr lang="en-US" sz="2400" dirty="0"/>
              <a:t> array with all of the vowels,  including  y.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6BDE39-6BCD-4FE2-7775-19817BA5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05" y="210312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4. ARRAYS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A3EBE-CFF6-1D8F-5850-9D65E171C706}"/>
              </a:ext>
            </a:extLst>
          </p:cNvPr>
          <p:cNvSpPr txBox="1"/>
          <p:nvPr/>
        </p:nvSpPr>
        <p:spPr>
          <a:xfrm>
            <a:off x="3039035" y="3251057"/>
            <a:ext cx="8780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000" b="1" dirty="0">
                <a:solidFill>
                  <a:srgbClr val="FF0000"/>
                </a:solidFill>
              </a:rPr>
              <a:t>char[ ] vowels = {'a','e','</a:t>
            </a:r>
            <a:r>
              <a:rPr lang="en-CA" sz="4000" b="1" dirty="0" err="1">
                <a:solidFill>
                  <a:srgbClr val="FF0000"/>
                </a:solidFill>
              </a:rPr>
              <a:t>i</a:t>
            </a:r>
            <a:r>
              <a:rPr lang="en-CA" sz="4000" b="1" dirty="0">
                <a:solidFill>
                  <a:srgbClr val="FF0000"/>
                </a:solidFill>
              </a:rPr>
              <a:t>','</a:t>
            </a:r>
            <a:r>
              <a:rPr lang="en-CA" sz="4000" b="1" dirty="0" err="1">
                <a:solidFill>
                  <a:srgbClr val="FF0000"/>
                </a:solidFill>
              </a:rPr>
              <a:t>o','u','y</a:t>
            </a:r>
            <a:r>
              <a:rPr lang="en-CA" sz="4000" b="1" dirty="0">
                <a:solidFill>
                  <a:srgbClr val="FF0000"/>
                </a:solidFill>
              </a:rPr>
              <a:t>' };</a:t>
            </a:r>
          </a:p>
        </p:txBody>
      </p:sp>
    </p:spTree>
    <p:extLst>
      <p:ext uri="{BB962C8B-B14F-4D97-AF65-F5344CB8AC3E}">
        <p14:creationId xmlns:p14="http://schemas.microsoft.com/office/powerpoint/2010/main" val="3300500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" id="{8E8E6382-84E0-47AA-A2A2-8ED603AAB26E}" vid="{692203AD-8BB8-47BB-AF1A-2D7F125D9E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060146-7700-4F6C-986B-89E3839BD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35FEF8-1733-4347-95CE-3BB62B2B8DD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8FC98CF-E78A-425D-90FD-55D1C468A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{6311638A-BDF3-41C8-9FC6-D9F2C349FF2D}tf78438558_win32</Template>
  <TotalTime>537</TotalTime>
  <Words>1956</Words>
  <Application>Microsoft Office PowerPoint</Application>
  <PresentationFormat>Widescreen</PresentationFormat>
  <Paragraphs>310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Arial Black</vt:lpstr>
      <vt:lpstr>Calibri</vt:lpstr>
      <vt:lpstr>Sabon Next LT</vt:lpstr>
      <vt:lpstr>Office Theme</vt:lpstr>
      <vt:lpstr>Java REVIEW Flashcards </vt:lpstr>
      <vt:lpstr>1. UML -&gt; Code</vt:lpstr>
      <vt:lpstr>1. UML -&gt; Code</vt:lpstr>
      <vt:lpstr>2. Error Detection</vt:lpstr>
      <vt:lpstr>2. Error Detection</vt:lpstr>
      <vt:lpstr>3. JAVAFX</vt:lpstr>
      <vt:lpstr>3. JAVAFX</vt:lpstr>
      <vt:lpstr>4. ARRAYS</vt:lpstr>
      <vt:lpstr>4. ARRAYS</vt:lpstr>
      <vt:lpstr>5. UML to CODE</vt:lpstr>
      <vt:lpstr>5. UML TO CODE</vt:lpstr>
      <vt:lpstr>6a. DRAW A PICTURE</vt:lpstr>
      <vt:lpstr>6a. DRAW A PICTURE</vt:lpstr>
      <vt:lpstr>6B. DRAW A PICTURE</vt:lpstr>
      <vt:lpstr>6B. DRAW A PICTURE</vt:lpstr>
      <vt:lpstr>7. Array of OBJECTS</vt:lpstr>
      <vt:lpstr>7. Array of OBJECTS</vt:lpstr>
      <vt:lpstr>8. JAVA METHODS</vt:lpstr>
      <vt:lpstr>8. JAVA METHODS</vt:lpstr>
      <vt:lpstr>9. THIS</vt:lpstr>
      <vt:lpstr>9. THIS</vt:lpstr>
      <vt:lpstr>10A. ARRAYS</vt:lpstr>
      <vt:lpstr>10A. ARRAYS</vt:lpstr>
      <vt:lpstr>10B. ARRAYS</vt:lpstr>
      <vt:lpstr>10B. ARRAYS</vt:lpstr>
      <vt:lpstr>10C. ARRAYS</vt:lpstr>
      <vt:lpstr>10C. ARRAYS</vt:lpstr>
      <vt:lpstr>11. ARRAY ObJECT</vt:lpstr>
      <vt:lpstr>11. ARRAY ObJECT</vt:lpstr>
      <vt:lpstr>12. ARRAYS</vt:lpstr>
      <vt:lpstr>12. ARRAYS</vt:lpstr>
      <vt:lpstr>13. Defaults</vt:lpstr>
      <vt:lpstr>13. Defaults</vt:lpstr>
      <vt:lpstr>14. FOR LOOPS</vt:lpstr>
      <vt:lpstr>14. FOR LOOPS</vt:lpstr>
      <vt:lpstr>15. FOR LOOPS</vt:lpstr>
      <vt:lpstr>15. FOR LOOPS</vt:lpstr>
      <vt:lpstr>16. SWITCH</vt:lpstr>
      <vt:lpstr>PowerPoint Presentation</vt:lpstr>
      <vt:lpstr>17. Declare &amp; Initialize</vt:lpstr>
      <vt:lpstr>17. Declare &amp; Initialize</vt:lpstr>
      <vt:lpstr>18. SCANNER</vt:lpstr>
      <vt:lpstr>18. SCANNER</vt:lpstr>
      <vt:lpstr>19. Format Strings</vt:lpstr>
      <vt:lpstr>19. Format Strings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Test 1 Flashcards</dc:title>
  <dc:subject/>
  <dc:creator>Dave Slemon</dc:creator>
  <cp:lastModifiedBy>Dave Slemon</cp:lastModifiedBy>
  <cp:revision>20</cp:revision>
  <dcterms:created xsi:type="dcterms:W3CDTF">2024-01-26T14:43:35Z</dcterms:created>
  <dcterms:modified xsi:type="dcterms:W3CDTF">2024-01-31T17:31:50Z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