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7" r:id="rId3"/>
    <p:sldId id="338" r:id="rId4"/>
    <p:sldId id="339" r:id="rId5"/>
    <p:sldId id="272" r:id="rId6"/>
    <p:sldId id="268" r:id="rId7"/>
    <p:sldId id="270" r:id="rId8"/>
    <p:sldId id="271" r:id="rId9"/>
    <p:sldId id="266" r:id="rId10"/>
    <p:sldId id="257" r:id="rId11"/>
    <p:sldId id="258" r:id="rId12"/>
    <p:sldId id="259" r:id="rId13"/>
    <p:sldId id="262" r:id="rId14"/>
    <p:sldId id="263" r:id="rId15"/>
    <p:sldId id="265" r:id="rId16"/>
    <p:sldId id="261" r:id="rId17"/>
    <p:sldId id="264" r:id="rId18"/>
    <p:sldId id="269" r:id="rId19"/>
    <p:sldId id="34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7BD7D-5AE0-49B4-A7A2-510280CD75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61B41-6494-409E-AE0C-1A55A04C83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/>
              <a:t>V107      </a:t>
            </a:r>
            <a:r>
              <a:rPr lang="en-CA" dirty="0"/>
              <a:t>A Review of previous days most important points.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90777-9A22-47D0-9077-D4CE5CCFA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9" y="125835"/>
            <a:ext cx="12038201" cy="458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258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A1BE6-211A-5AC1-03AF-A6CCB1763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37" y="447188"/>
            <a:ext cx="11977726" cy="970450"/>
          </a:xfrm>
        </p:spPr>
        <p:txBody>
          <a:bodyPr/>
          <a:lstStyle/>
          <a:p>
            <a:r>
              <a:rPr lang="en-CA" dirty="0"/>
              <a:t>Association   -  </a:t>
            </a:r>
            <a:r>
              <a:rPr lang="en-CA" sz="2800" dirty="0"/>
              <a:t>refers to a “</a:t>
            </a:r>
            <a:r>
              <a:rPr lang="en-CA" sz="2800" dirty="0">
                <a:solidFill>
                  <a:schemeClr val="bg1"/>
                </a:solidFill>
              </a:rPr>
              <a:t>has a</a:t>
            </a:r>
            <a:r>
              <a:rPr lang="en-CA" sz="2800" dirty="0"/>
              <a:t>” relationship between 2 objects.   That is,  “Class2 </a:t>
            </a:r>
            <a:r>
              <a:rPr lang="en-CA" sz="2800" dirty="0">
                <a:solidFill>
                  <a:schemeClr val="bg1"/>
                </a:solidFill>
              </a:rPr>
              <a:t>has a </a:t>
            </a:r>
            <a:r>
              <a:rPr lang="en-CA" sz="2800" dirty="0"/>
              <a:t>Class1”</a:t>
            </a:r>
            <a:endParaRPr lang="en-C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F7B12E-0FBC-8810-921E-7F6CF067A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36" y="2336799"/>
            <a:ext cx="11977727" cy="29464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2864D6B-181E-3C6D-71C9-1D6323637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1717" y="3910327"/>
            <a:ext cx="4107471" cy="29463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362388-5AF9-108D-814D-9DB7D64F4654}"/>
              </a:ext>
            </a:extLst>
          </p:cNvPr>
          <p:cNvSpPr txBox="1"/>
          <p:nvPr/>
        </p:nvSpPr>
        <p:spPr>
          <a:xfrm>
            <a:off x="0" y="0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47%</a:t>
            </a:r>
          </a:p>
        </p:txBody>
      </p:sp>
    </p:spTree>
    <p:extLst>
      <p:ext uri="{BB962C8B-B14F-4D97-AF65-F5344CB8AC3E}">
        <p14:creationId xmlns:p14="http://schemas.microsoft.com/office/powerpoint/2010/main" val="1290572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92DA-4EFF-10B5-2273-20F6413AA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Inheritance   -  “</a:t>
            </a:r>
            <a:r>
              <a:rPr lang="en-CA" dirty="0">
                <a:solidFill>
                  <a:srgbClr val="FF0000"/>
                </a:solidFill>
              </a:rPr>
              <a:t>is a</a:t>
            </a:r>
            <a:r>
              <a:rPr lang="en-CA" dirty="0"/>
              <a:t>” relation</a:t>
            </a:r>
            <a:br>
              <a:rPr lang="en-CA" dirty="0"/>
            </a:br>
            <a:r>
              <a:rPr lang="en-CA" sz="2400" dirty="0"/>
              <a:t>( a class can only extend to </a:t>
            </a:r>
            <a:r>
              <a:rPr lang="en-CA" sz="2400" dirty="0">
                <a:solidFill>
                  <a:srgbClr val="FF0000"/>
                </a:solidFill>
              </a:rPr>
              <a:t>one</a:t>
            </a:r>
            <a:r>
              <a:rPr lang="en-CA" sz="2400" dirty="0"/>
              <a:t> parent</a:t>
            </a:r>
            <a:r>
              <a:rPr lang="en-CA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B8775D-CAF4-CAFE-327B-66A173EAB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1636" y="447187"/>
            <a:ext cx="3593163" cy="608907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08F85C-600A-7AB7-F0AC-F420BFD64A4F}"/>
              </a:ext>
            </a:extLst>
          </p:cNvPr>
          <p:cNvSpPr txBox="1"/>
          <p:nvPr/>
        </p:nvSpPr>
        <p:spPr>
          <a:xfrm>
            <a:off x="357034" y="2236647"/>
            <a:ext cx="7290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A </a:t>
            </a:r>
            <a:r>
              <a:rPr lang="en-CA" sz="3200" b="1" dirty="0" err="1"/>
              <a:t>Wug</a:t>
            </a:r>
            <a:r>
              <a:rPr lang="en-CA" sz="3200" b="1" dirty="0"/>
              <a:t> </a:t>
            </a:r>
            <a:r>
              <a:rPr lang="en-CA" sz="3200" b="1" dirty="0">
                <a:solidFill>
                  <a:srgbClr val="00B050"/>
                </a:solidFill>
              </a:rPr>
              <a:t>is a </a:t>
            </a:r>
            <a:r>
              <a:rPr lang="en-CA" sz="3200" b="1" dirty="0"/>
              <a:t>Bird.  A Bird </a:t>
            </a:r>
            <a:r>
              <a:rPr lang="en-CA" sz="3200" b="1" dirty="0">
                <a:solidFill>
                  <a:srgbClr val="00B050"/>
                </a:solidFill>
              </a:rPr>
              <a:t>is a </a:t>
            </a:r>
            <a:r>
              <a:rPr lang="en-CA" sz="3200" b="1" dirty="0"/>
              <a:t>Animal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2EA1E0-6914-94D3-3095-4BF65257DE25}"/>
              </a:ext>
            </a:extLst>
          </p:cNvPr>
          <p:cNvSpPr txBox="1"/>
          <p:nvPr/>
        </p:nvSpPr>
        <p:spPr>
          <a:xfrm>
            <a:off x="357034" y="3154261"/>
            <a:ext cx="674575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/>
              <a:t>public class Bird </a:t>
            </a:r>
            <a:r>
              <a:rPr lang="en-CA" sz="3200" dirty="0">
                <a:solidFill>
                  <a:srgbClr val="00B050"/>
                </a:solidFill>
              </a:rPr>
              <a:t>extends</a:t>
            </a:r>
            <a:r>
              <a:rPr lang="en-CA" sz="3200" dirty="0"/>
              <a:t> Animal {</a:t>
            </a:r>
          </a:p>
          <a:p>
            <a:endParaRPr lang="en-CA" sz="3200" dirty="0"/>
          </a:p>
          <a:p>
            <a:r>
              <a:rPr lang="en-CA" sz="3200" dirty="0"/>
              <a:t>}</a:t>
            </a:r>
          </a:p>
          <a:p>
            <a:endParaRPr lang="en-CA" sz="3200" dirty="0"/>
          </a:p>
          <a:p>
            <a:r>
              <a:rPr lang="en-CA" sz="3200" dirty="0"/>
              <a:t>public class </a:t>
            </a:r>
            <a:r>
              <a:rPr lang="en-CA" sz="3200" dirty="0" err="1"/>
              <a:t>Wug</a:t>
            </a:r>
            <a:r>
              <a:rPr lang="en-CA" sz="3200" dirty="0"/>
              <a:t> </a:t>
            </a:r>
            <a:r>
              <a:rPr lang="en-CA" sz="3200" dirty="0">
                <a:solidFill>
                  <a:srgbClr val="00B050"/>
                </a:solidFill>
              </a:rPr>
              <a:t>extends</a:t>
            </a:r>
            <a:r>
              <a:rPr lang="en-CA" sz="3200" dirty="0"/>
              <a:t> Bird {</a:t>
            </a:r>
          </a:p>
          <a:p>
            <a:endParaRPr lang="en-CA" sz="3200" dirty="0"/>
          </a:p>
          <a:p>
            <a:r>
              <a:rPr lang="en-CA" sz="3200" dirty="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FBA433-4A5D-3D3E-08F6-C536450EAADC}"/>
              </a:ext>
            </a:extLst>
          </p:cNvPr>
          <p:cNvSpPr txBox="1"/>
          <p:nvPr/>
        </p:nvSpPr>
        <p:spPr>
          <a:xfrm>
            <a:off x="0" y="77856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65%</a:t>
            </a:r>
          </a:p>
        </p:txBody>
      </p:sp>
    </p:spTree>
    <p:extLst>
      <p:ext uri="{BB962C8B-B14F-4D97-AF65-F5344CB8AC3E}">
        <p14:creationId xmlns:p14="http://schemas.microsoft.com/office/powerpoint/2010/main" val="3414076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13FF-3D21-7943-3E56-4103FC24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 of Objects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B52740-B4B7-AC64-D450-C4556624B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3467"/>
            <a:ext cx="12073467" cy="254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4543F4-BF18-1E4B-FE06-B4FC009A2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507" y="3997240"/>
            <a:ext cx="5470225" cy="253999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F14D68-B7DB-8C2D-AE98-878AF8FB7A32}"/>
              </a:ext>
            </a:extLst>
          </p:cNvPr>
          <p:cNvSpPr txBox="1"/>
          <p:nvPr/>
        </p:nvSpPr>
        <p:spPr>
          <a:xfrm>
            <a:off x="6669246" y="4579964"/>
            <a:ext cx="4555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creates an empty array of all,  null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8B7A8DE-B859-BB1C-2736-7030959E65DF}"/>
              </a:ext>
            </a:extLst>
          </p:cNvPr>
          <p:cNvCxnSpPr/>
          <p:nvPr/>
        </p:nvCxnSpPr>
        <p:spPr>
          <a:xfrm flipH="1" flipV="1">
            <a:off x="5654180" y="4580389"/>
            <a:ext cx="855677" cy="20972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EC94929-6E99-AF70-5A50-CE493C177B17}"/>
              </a:ext>
            </a:extLst>
          </p:cNvPr>
          <p:cNvSpPr txBox="1"/>
          <p:nvPr/>
        </p:nvSpPr>
        <p:spPr>
          <a:xfrm>
            <a:off x="6096000" y="6048462"/>
            <a:ext cx="5656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each element becomes a Class1 inside the loop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9C43EAB-40CE-0BB8-65D0-8BE7F7221A2D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2869660" y="6233128"/>
            <a:ext cx="3226340" cy="198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1726F7B-7F25-63D1-5CDF-BAC6598C60A9}"/>
              </a:ext>
            </a:extLst>
          </p:cNvPr>
          <p:cNvSpPr txBox="1"/>
          <p:nvPr/>
        </p:nvSpPr>
        <p:spPr>
          <a:xfrm>
            <a:off x="0" y="77856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67%</a:t>
            </a:r>
          </a:p>
        </p:txBody>
      </p:sp>
    </p:spTree>
    <p:extLst>
      <p:ext uri="{BB962C8B-B14F-4D97-AF65-F5344CB8AC3E}">
        <p14:creationId xmlns:p14="http://schemas.microsoft.com/office/powerpoint/2010/main" val="843215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13FF-3D21-7943-3E56-4103FC24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 of Objects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C0985-6754-EBB6-C175-2AA272C50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876" y="3170480"/>
            <a:ext cx="4295124" cy="36875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B5E645-DF73-1FF6-BEC0-7B8D4D235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13467"/>
            <a:ext cx="12191999" cy="12570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7693C64-EA50-D461-FFC3-3045A2F35CF8}"/>
              </a:ext>
            </a:extLst>
          </p:cNvPr>
          <p:cNvSpPr txBox="1"/>
          <p:nvPr/>
        </p:nvSpPr>
        <p:spPr>
          <a:xfrm>
            <a:off x="394283" y="3481643"/>
            <a:ext cx="7225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err="1">
                <a:solidFill>
                  <a:srgbClr val="FF0000"/>
                </a:solidFill>
              </a:rPr>
              <a:t>System.out.println</a:t>
            </a:r>
            <a:r>
              <a:rPr lang="en-CA" sz="3600" dirty="0">
                <a:solidFill>
                  <a:srgbClr val="FF0000"/>
                </a:solidFill>
              </a:rPr>
              <a:t>(  a[2].</a:t>
            </a:r>
            <a:r>
              <a:rPr lang="en-CA" sz="3600" dirty="0" err="1">
                <a:solidFill>
                  <a:srgbClr val="FF0000"/>
                </a:solidFill>
              </a:rPr>
              <a:t>getX</a:t>
            </a:r>
            <a:r>
              <a:rPr lang="en-CA" sz="3600" dirty="0">
                <a:solidFill>
                  <a:srgbClr val="FF0000"/>
                </a:solidFill>
              </a:rPr>
              <a:t>() 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66494D-3FD0-0953-5219-579C2EB58BE5}"/>
              </a:ext>
            </a:extLst>
          </p:cNvPr>
          <p:cNvSpPr txBox="1"/>
          <p:nvPr/>
        </p:nvSpPr>
        <p:spPr>
          <a:xfrm>
            <a:off x="11544" y="2708815"/>
            <a:ext cx="2064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b="1" dirty="0">
                <a:solidFill>
                  <a:schemeClr val="bg1"/>
                </a:solidFill>
              </a:rPr>
              <a:t>called,  a</a:t>
            </a:r>
          </a:p>
        </p:txBody>
      </p:sp>
    </p:spTree>
    <p:extLst>
      <p:ext uri="{BB962C8B-B14F-4D97-AF65-F5344CB8AC3E}">
        <p14:creationId xmlns:p14="http://schemas.microsoft.com/office/powerpoint/2010/main" val="3831080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13FF-3D21-7943-3E56-4103FC24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 of Objects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C0985-6754-EBB6-C175-2AA272C50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876" y="3170480"/>
            <a:ext cx="4295124" cy="36875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7693C64-EA50-D461-FFC3-3045A2F35CF8}"/>
              </a:ext>
            </a:extLst>
          </p:cNvPr>
          <p:cNvSpPr txBox="1"/>
          <p:nvPr/>
        </p:nvSpPr>
        <p:spPr>
          <a:xfrm>
            <a:off x="570451" y="3883248"/>
            <a:ext cx="70467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>
                <a:solidFill>
                  <a:srgbClr val="FF0000"/>
                </a:solidFill>
              </a:rPr>
              <a:t>for ( Class1  c :  a )  {</a:t>
            </a:r>
          </a:p>
          <a:p>
            <a:endParaRPr lang="en-CA" sz="3200" dirty="0">
              <a:solidFill>
                <a:srgbClr val="FF0000"/>
              </a:solidFill>
            </a:endParaRPr>
          </a:p>
          <a:p>
            <a:r>
              <a:rPr lang="en-CA" sz="3200" dirty="0">
                <a:solidFill>
                  <a:srgbClr val="FF0000"/>
                </a:solidFill>
              </a:rPr>
              <a:t>    </a:t>
            </a:r>
            <a:r>
              <a:rPr lang="en-CA" sz="3200" dirty="0" err="1">
                <a:solidFill>
                  <a:srgbClr val="FF0000"/>
                </a:solidFill>
              </a:rPr>
              <a:t>System.out.println</a:t>
            </a:r>
            <a:r>
              <a:rPr lang="en-CA" sz="3200" dirty="0">
                <a:solidFill>
                  <a:srgbClr val="FF0000"/>
                </a:solidFill>
              </a:rPr>
              <a:t>( </a:t>
            </a:r>
            <a:r>
              <a:rPr lang="en-CA" sz="3200" dirty="0" err="1">
                <a:solidFill>
                  <a:srgbClr val="FF0000"/>
                </a:solidFill>
              </a:rPr>
              <a:t>c.getX</a:t>
            </a:r>
            <a:r>
              <a:rPr lang="en-CA" sz="3200" dirty="0">
                <a:solidFill>
                  <a:srgbClr val="FF0000"/>
                </a:solidFill>
              </a:rPr>
              <a:t>() );</a:t>
            </a:r>
          </a:p>
          <a:p>
            <a:endParaRPr lang="en-CA" sz="3200" dirty="0">
              <a:solidFill>
                <a:srgbClr val="FF0000"/>
              </a:solidFill>
            </a:endParaRPr>
          </a:p>
          <a:p>
            <a:r>
              <a:rPr lang="en-CA" sz="3200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F0848A-2284-BDBB-C6BD-7BE75E4F1185}"/>
              </a:ext>
            </a:extLst>
          </p:cNvPr>
          <p:cNvSpPr txBox="1"/>
          <p:nvPr/>
        </p:nvSpPr>
        <p:spPr>
          <a:xfrm>
            <a:off x="201336" y="2273417"/>
            <a:ext cx="11990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Write an </a:t>
            </a:r>
            <a:r>
              <a:rPr lang="en-CA" sz="3200" dirty="0">
                <a:solidFill>
                  <a:srgbClr val="00B050"/>
                </a:solidFill>
              </a:rPr>
              <a:t>enhanced</a:t>
            </a:r>
            <a:r>
              <a:rPr lang="en-CA" sz="3200" dirty="0"/>
              <a:t> </a:t>
            </a:r>
            <a:r>
              <a:rPr lang="en-CA" sz="3200" dirty="0">
                <a:solidFill>
                  <a:srgbClr val="00B050"/>
                </a:solidFill>
              </a:rPr>
              <a:t>for loop </a:t>
            </a:r>
            <a:r>
              <a:rPr lang="en-CA" sz="3200" dirty="0"/>
              <a:t>to display all of the “x” values from each element of array,  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69627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13FF-3D21-7943-3E56-4103FC24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 of Objects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C0985-6754-EBB6-C175-2AA272C50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876" y="3170480"/>
            <a:ext cx="4295124" cy="36875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7693C64-EA50-D461-FFC3-3045A2F35CF8}"/>
              </a:ext>
            </a:extLst>
          </p:cNvPr>
          <p:cNvSpPr txBox="1"/>
          <p:nvPr/>
        </p:nvSpPr>
        <p:spPr>
          <a:xfrm>
            <a:off x="570451" y="3883248"/>
            <a:ext cx="70467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>
                <a:solidFill>
                  <a:srgbClr val="FF0000"/>
                </a:solidFill>
              </a:rPr>
              <a:t>for ( int </a:t>
            </a:r>
            <a:r>
              <a:rPr lang="en-CA" sz="3200" dirty="0" err="1">
                <a:solidFill>
                  <a:srgbClr val="FF0000"/>
                </a:solidFill>
              </a:rPr>
              <a:t>i</a:t>
            </a:r>
            <a:r>
              <a:rPr lang="en-CA" sz="3200" dirty="0">
                <a:solidFill>
                  <a:srgbClr val="FF0000"/>
                </a:solidFill>
              </a:rPr>
              <a:t>=0; </a:t>
            </a:r>
            <a:r>
              <a:rPr lang="en-CA" sz="3200" dirty="0" err="1">
                <a:solidFill>
                  <a:srgbClr val="FF0000"/>
                </a:solidFill>
              </a:rPr>
              <a:t>i</a:t>
            </a:r>
            <a:r>
              <a:rPr lang="en-CA" sz="3200" dirty="0">
                <a:solidFill>
                  <a:srgbClr val="FF0000"/>
                </a:solidFill>
              </a:rPr>
              <a:t>&lt; </a:t>
            </a:r>
            <a:r>
              <a:rPr lang="en-CA" sz="3200" dirty="0" err="1">
                <a:solidFill>
                  <a:srgbClr val="FF0000"/>
                </a:solidFill>
              </a:rPr>
              <a:t>a.length</a:t>
            </a:r>
            <a:r>
              <a:rPr lang="en-CA" sz="3200" dirty="0">
                <a:solidFill>
                  <a:srgbClr val="FF0000"/>
                </a:solidFill>
              </a:rPr>
              <a:t> ; </a:t>
            </a:r>
            <a:r>
              <a:rPr lang="en-CA" sz="3200" dirty="0" err="1">
                <a:solidFill>
                  <a:srgbClr val="FF0000"/>
                </a:solidFill>
              </a:rPr>
              <a:t>i</a:t>
            </a:r>
            <a:r>
              <a:rPr lang="en-CA" sz="3200" dirty="0">
                <a:solidFill>
                  <a:srgbClr val="FF0000"/>
                </a:solidFill>
              </a:rPr>
              <a:t>++)  {</a:t>
            </a:r>
          </a:p>
          <a:p>
            <a:endParaRPr lang="en-CA" sz="3200" dirty="0">
              <a:solidFill>
                <a:srgbClr val="FF0000"/>
              </a:solidFill>
            </a:endParaRPr>
          </a:p>
          <a:p>
            <a:r>
              <a:rPr lang="en-CA" sz="3200" dirty="0">
                <a:solidFill>
                  <a:srgbClr val="FF0000"/>
                </a:solidFill>
              </a:rPr>
              <a:t>    </a:t>
            </a:r>
            <a:r>
              <a:rPr lang="en-CA" sz="3200" dirty="0" err="1">
                <a:solidFill>
                  <a:srgbClr val="FF0000"/>
                </a:solidFill>
              </a:rPr>
              <a:t>System.out.println</a:t>
            </a:r>
            <a:r>
              <a:rPr lang="en-CA" sz="3200" dirty="0">
                <a:solidFill>
                  <a:srgbClr val="FF0000"/>
                </a:solidFill>
              </a:rPr>
              <a:t>( a[</a:t>
            </a:r>
            <a:r>
              <a:rPr lang="en-CA" sz="3200" dirty="0" err="1">
                <a:solidFill>
                  <a:srgbClr val="FF0000"/>
                </a:solidFill>
              </a:rPr>
              <a:t>i</a:t>
            </a:r>
            <a:r>
              <a:rPr lang="en-CA" sz="3200" dirty="0">
                <a:solidFill>
                  <a:srgbClr val="FF0000"/>
                </a:solidFill>
              </a:rPr>
              <a:t>].</a:t>
            </a:r>
            <a:r>
              <a:rPr lang="en-CA" sz="3200" dirty="0" err="1">
                <a:solidFill>
                  <a:srgbClr val="FF0000"/>
                </a:solidFill>
              </a:rPr>
              <a:t>getX</a:t>
            </a:r>
            <a:r>
              <a:rPr lang="en-CA" sz="3200" dirty="0">
                <a:solidFill>
                  <a:srgbClr val="FF0000"/>
                </a:solidFill>
              </a:rPr>
              <a:t>() );</a:t>
            </a:r>
          </a:p>
          <a:p>
            <a:endParaRPr lang="en-CA" sz="3200" dirty="0">
              <a:solidFill>
                <a:srgbClr val="FF0000"/>
              </a:solidFill>
            </a:endParaRPr>
          </a:p>
          <a:p>
            <a:r>
              <a:rPr lang="en-CA" sz="3200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F0848A-2284-BDBB-C6BD-7BE75E4F1185}"/>
              </a:ext>
            </a:extLst>
          </p:cNvPr>
          <p:cNvSpPr txBox="1"/>
          <p:nvPr/>
        </p:nvSpPr>
        <p:spPr>
          <a:xfrm>
            <a:off x="201336" y="2273417"/>
            <a:ext cx="11990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Write an </a:t>
            </a:r>
            <a:r>
              <a:rPr lang="en-CA" sz="3200" dirty="0">
                <a:solidFill>
                  <a:srgbClr val="00B050"/>
                </a:solidFill>
              </a:rPr>
              <a:t>standard</a:t>
            </a:r>
            <a:r>
              <a:rPr lang="en-CA" sz="3200" dirty="0"/>
              <a:t> </a:t>
            </a:r>
            <a:r>
              <a:rPr lang="en-CA" sz="3200" dirty="0">
                <a:solidFill>
                  <a:srgbClr val="00B050"/>
                </a:solidFill>
              </a:rPr>
              <a:t>for loop </a:t>
            </a:r>
            <a:r>
              <a:rPr lang="en-CA" sz="3200" dirty="0"/>
              <a:t>to display all of the “x” values from each element of array,  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3003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1154C-C20D-7462-F1DA-D2DC7A5A6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GUI Programming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FC7007-B77D-921A-1635-0B77FCE89FBE}"/>
              </a:ext>
            </a:extLst>
          </p:cNvPr>
          <p:cNvSpPr txBox="1"/>
          <p:nvPr/>
        </p:nvSpPr>
        <p:spPr>
          <a:xfrm>
            <a:off x="111828" y="2189067"/>
            <a:ext cx="119683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/>
              <a:t>Suppose you have a Button called,  button.    </a:t>
            </a:r>
          </a:p>
          <a:p>
            <a:r>
              <a:rPr lang="en-CA" sz="3200" dirty="0"/>
              <a:t>What is the trigger line in the GUI program which will </a:t>
            </a:r>
          </a:p>
          <a:p>
            <a:r>
              <a:rPr lang="en-CA" sz="3200" dirty="0"/>
              <a:t>activate a handler routine to process the button’s purpose?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C13C59-DA37-B8E2-4CE5-914C513A23A7}"/>
              </a:ext>
            </a:extLst>
          </p:cNvPr>
          <p:cNvSpPr txBox="1"/>
          <p:nvPr/>
        </p:nvSpPr>
        <p:spPr>
          <a:xfrm>
            <a:off x="1476462" y="53102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7E5215-989D-B2C0-9F8E-0A4AEF38E256}"/>
              </a:ext>
            </a:extLst>
          </p:cNvPr>
          <p:cNvSpPr txBox="1"/>
          <p:nvPr/>
        </p:nvSpPr>
        <p:spPr>
          <a:xfrm>
            <a:off x="327170" y="4613945"/>
            <a:ext cx="11758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3200" b="0" i="0" u="none" strike="noStrike" cap="none" normalizeH="0" baseline="0" dirty="0">
                <a:ln>
                  <a:noFill/>
                </a:ln>
                <a:effectLst/>
                <a:latin typeface="Arial Unicode MS"/>
              </a:rPr>
              <a:t>// 5. Add Event Handlers and do final setup quarter</a:t>
            </a:r>
          </a:p>
          <a:p>
            <a:r>
              <a:rPr lang="en-US" altLang="en-US" sz="3200" dirty="0">
                <a:solidFill>
                  <a:srgbClr val="FF0000"/>
                </a:solidFill>
                <a:latin typeface="Arial Unicode MS"/>
              </a:rPr>
              <a:t>         </a:t>
            </a:r>
            <a:r>
              <a:rPr lang="en-US" altLang="en-US" sz="3200" dirty="0" err="1">
                <a:solidFill>
                  <a:srgbClr val="FF0000"/>
                </a:solidFill>
                <a:latin typeface="Arial Unicode MS"/>
              </a:rPr>
              <a:t>button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.setOnAction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 ( this::</a:t>
            </a:r>
            <a:r>
              <a:rPr lang="en-US" altLang="en-US" sz="3200" dirty="0" err="1">
                <a:solidFill>
                  <a:srgbClr val="FF0000"/>
                </a:solidFill>
                <a:latin typeface="Arial Unicode MS"/>
              </a:rPr>
              <a:t>button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Handler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 );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 </a:t>
            </a:r>
            <a:endParaRPr kumimoji="0" lang="en-US" altLang="en-US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endParaRPr lang="en-CA" sz="32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75AAFD-8D38-658F-CF09-0D6B23A87A7D}"/>
              </a:ext>
            </a:extLst>
          </p:cNvPr>
          <p:cNvSpPr txBox="1"/>
          <p:nvPr/>
        </p:nvSpPr>
        <p:spPr>
          <a:xfrm>
            <a:off x="0" y="77856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66%</a:t>
            </a:r>
          </a:p>
        </p:txBody>
      </p:sp>
    </p:spTree>
    <p:extLst>
      <p:ext uri="{BB962C8B-B14F-4D97-AF65-F5344CB8AC3E}">
        <p14:creationId xmlns:p14="http://schemas.microsoft.com/office/powerpoint/2010/main" val="894583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1154C-C20D-7462-F1DA-D2DC7A5A6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GUI Programming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FC7007-B77D-921A-1635-0B77FCE89FBE}"/>
              </a:ext>
            </a:extLst>
          </p:cNvPr>
          <p:cNvSpPr txBox="1"/>
          <p:nvPr/>
        </p:nvSpPr>
        <p:spPr>
          <a:xfrm>
            <a:off x="111828" y="2189067"/>
            <a:ext cx="121462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/>
              <a:t>What is the method’s return type, name and signature if the </a:t>
            </a:r>
          </a:p>
          <a:p>
            <a:r>
              <a:rPr lang="en-CA" sz="3200" dirty="0"/>
              <a:t>If the user presses the Button called, button?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C13C59-DA37-B8E2-4CE5-914C513A23A7}"/>
              </a:ext>
            </a:extLst>
          </p:cNvPr>
          <p:cNvSpPr txBox="1"/>
          <p:nvPr/>
        </p:nvSpPr>
        <p:spPr>
          <a:xfrm>
            <a:off x="1476462" y="53102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10A2CB-2A26-AC7E-EA45-5E0E95BCB5F8}"/>
              </a:ext>
            </a:extLst>
          </p:cNvPr>
          <p:cNvSpPr txBox="1"/>
          <p:nvPr/>
        </p:nvSpPr>
        <p:spPr>
          <a:xfrm>
            <a:off x="5641596" y="297389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7E5215-989D-B2C0-9F8E-0A4AEF38E256}"/>
              </a:ext>
            </a:extLst>
          </p:cNvPr>
          <p:cNvSpPr txBox="1"/>
          <p:nvPr/>
        </p:nvSpPr>
        <p:spPr>
          <a:xfrm>
            <a:off x="810000" y="3169196"/>
            <a:ext cx="11758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dirty="0">
                <a:solidFill>
                  <a:srgbClr val="FF0000"/>
                </a:solidFill>
                <a:latin typeface="Arial Unicode MS"/>
              </a:rPr>
              <a:t>         </a:t>
            </a:r>
            <a:r>
              <a:rPr lang="en-US" altLang="en-US" sz="3200" dirty="0" err="1">
                <a:latin typeface="Arial Unicode MS"/>
              </a:rPr>
              <a:t>button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effectLst/>
                <a:latin typeface="Arial Unicode MS"/>
              </a:rPr>
              <a:t>.setOnAction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effectLst/>
                <a:latin typeface="Arial Unicode MS"/>
              </a:rPr>
              <a:t> ( this::</a:t>
            </a:r>
            <a:r>
              <a:rPr lang="en-US" altLang="en-US" sz="3200" dirty="0" err="1">
                <a:latin typeface="Arial Unicode MS"/>
              </a:rPr>
              <a:t>button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effectLst/>
                <a:latin typeface="Arial Unicode MS"/>
              </a:rPr>
              <a:t>Handler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effectLst/>
                <a:latin typeface="Arial Unicode MS"/>
              </a:rPr>
              <a:t> );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 </a:t>
            </a:r>
            <a:endParaRPr kumimoji="0" lang="en-US" altLang="en-US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4A37C-A382-A742-6257-010CA00A5C2E}"/>
              </a:ext>
            </a:extLst>
          </p:cNvPr>
          <p:cNvSpPr txBox="1"/>
          <p:nvPr/>
        </p:nvSpPr>
        <p:spPr>
          <a:xfrm>
            <a:off x="692209" y="4606183"/>
            <a:ext cx="979627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public void </a:t>
            </a:r>
            <a:r>
              <a:rPr lang="en-US" altLang="en-US" sz="4000">
                <a:solidFill>
                  <a:srgbClr val="FF0000"/>
                </a:solidFill>
                <a:latin typeface="Arial Unicode MS"/>
              </a:rPr>
              <a:t>button</a:t>
            </a:r>
            <a:r>
              <a:rPr kumimoji="0" lang="en-US" altLang="en-US" sz="4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Handler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(</a:t>
            </a:r>
            <a:r>
              <a:rPr kumimoji="0" lang="en-US" altLang="en-US" sz="4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ActionEvent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 e) {</a:t>
            </a:r>
          </a:p>
          <a:p>
            <a:endParaRPr lang="en-US" sz="4000" dirty="0">
              <a:solidFill>
                <a:srgbClr val="FF0000"/>
              </a:solidFill>
              <a:latin typeface="Arial Unicode MS"/>
            </a:endParaRPr>
          </a:p>
          <a:p>
            <a:r>
              <a:rPr lang="en-US" sz="4000" dirty="0">
                <a:solidFill>
                  <a:srgbClr val="FF0000"/>
                </a:solidFill>
                <a:latin typeface="Arial Unicode MS"/>
              </a:rPr>
              <a:t>}</a:t>
            </a:r>
            <a:r>
              <a:rPr lang="en-CA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03ABE3A-0440-6732-2AEE-3B7198B8D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08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7A81F0-8ADC-0D06-C55A-19CC0971E800}"/>
              </a:ext>
            </a:extLst>
          </p:cNvPr>
          <p:cNvSpPr txBox="1"/>
          <p:nvPr/>
        </p:nvSpPr>
        <p:spPr>
          <a:xfrm>
            <a:off x="0" y="77856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44%</a:t>
            </a:r>
          </a:p>
        </p:txBody>
      </p:sp>
    </p:spTree>
    <p:extLst>
      <p:ext uri="{BB962C8B-B14F-4D97-AF65-F5344CB8AC3E}">
        <p14:creationId xmlns:p14="http://schemas.microsoft.com/office/powerpoint/2010/main" val="2827410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4890B8-962C-F8D6-2F05-A6135BF9C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86" y="118600"/>
            <a:ext cx="11841227" cy="66207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6C0B5C-4FA2-B911-CBD1-235174F6DA3E}"/>
              </a:ext>
            </a:extLst>
          </p:cNvPr>
          <p:cNvSpPr txBox="1"/>
          <p:nvPr/>
        </p:nvSpPr>
        <p:spPr>
          <a:xfrm>
            <a:off x="92278" y="51488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87%</a:t>
            </a:r>
          </a:p>
        </p:txBody>
      </p:sp>
    </p:spTree>
    <p:extLst>
      <p:ext uri="{BB962C8B-B14F-4D97-AF65-F5344CB8AC3E}">
        <p14:creationId xmlns:p14="http://schemas.microsoft.com/office/powerpoint/2010/main" val="1589112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5965C-2628-67A0-04B0-0217FE24E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Scanner Class   ( special considerations)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C84970-5843-2B0E-4E65-AF91A138D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39" y="4350582"/>
            <a:ext cx="6068272" cy="206022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E378B9-E38C-70E1-F548-E16D44D1E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7771" y="4350582"/>
            <a:ext cx="5575290" cy="20602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119E8F2-B6F7-64F2-FCAF-07D88AB90789}"/>
              </a:ext>
            </a:extLst>
          </p:cNvPr>
          <p:cNvSpPr txBox="1"/>
          <p:nvPr/>
        </p:nvSpPr>
        <p:spPr>
          <a:xfrm>
            <a:off x="108939" y="2562915"/>
            <a:ext cx="518859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/>
              <a:t>In this code, after entering an integer and pressing Enter,</a:t>
            </a:r>
          </a:p>
          <a:p>
            <a:r>
              <a:rPr lang="en-CA" sz="1400" dirty="0"/>
              <a:t>if you try to enter a string, the </a:t>
            </a:r>
            <a:r>
              <a:rPr lang="en-CA" sz="1400" dirty="0" err="1"/>
              <a:t>nextLine</a:t>
            </a:r>
            <a:r>
              <a:rPr lang="en-CA" sz="1400" dirty="0"/>
              <a:t>() method won't </a:t>
            </a:r>
          </a:p>
          <a:p>
            <a:r>
              <a:rPr lang="en-CA" sz="1400" dirty="0"/>
              <a:t>behave as expected. </a:t>
            </a:r>
          </a:p>
          <a:p>
            <a:endParaRPr lang="en-CA" sz="1400" dirty="0"/>
          </a:p>
          <a:p>
            <a:r>
              <a:rPr lang="en-CA" sz="1400" dirty="0"/>
              <a:t>It will immediately consume the newline character left </a:t>
            </a:r>
          </a:p>
          <a:p>
            <a:r>
              <a:rPr lang="en-CA" sz="1400" dirty="0"/>
              <a:t>in the buffer by </a:t>
            </a:r>
            <a:r>
              <a:rPr lang="en-CA" sz="1400" dirty="0" err="1"/>
              <a:t>nextInt</a:t>
            </a:r>
            <a:r>
              <a:rPr lang="en-CA" sz="1400" dirty="0"/>
              <a:t>(), resulting in an empty string.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5CAC7C-00F6-41BB-9295-1993BC4E7E85}"/>
              </a:ext>
            </a:extLst>
          </p:cNvPr>
          <p:cNvSpPr txBox="1"/>
          <p:nvPr/>
        </p:nvSpPr>
        <p:spPr>
          <a:xfrm>
            <a:off x="6507771" y="2870692"/>
            <a:ext cx="609879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600" dirty="0"/>
              <a:t>To address this issue, it's a common practice to </a:t>
            </a:r>
          </a:p>
          <a:p>
            <a:r>
              <a:rPr lang="en-CA" sz="1600" dirty="0"/>
              <a:t>add an extra </a:t>
            </a:r>
            <a:r>
              <a:rPr lang="en-CA" sz="1600" dirty="0" err="1"/>
              <a:t>keybd.nextLine</a:t>
            </a:r>
            <a:r>
              <a:rPr lang="en-CA" sz="1600" dirty="0"/>
              <a:t>() after reading an</a:t>
            </a:r>
          </a:p>
          <a:p>
            <a:r>
              <a:rPr lang="en-CA" sz="1600" dirty="0"/>
              <a:t>integer or double to consume the remaining newline </a:t>
            </a:r>
          </a:p>
          <a:p>
            <a:r>
              <a:rPr lang="en-CA" sz="1600" dirty="0"/>
              <a:t>character before reading the next line. </a:t>
            </a:r>
          </a:p>
        </p:txBody>
      </p:sp>
    </p:spTree>
    <p:extLst>
      <p:ext uri="{BB962C8B-B14F-4D97-AF65-F5344CB8AC3E}">
        <p14:creationId xmlns:p14="http://schemas.microsoft.com/office/powerpoint/2010/main" val="234551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7F871-6E39-A547-C34A-4E8E3B838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Static Class Variables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CA3B25-8F34-329B-DC4F-89EB92EED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6242" y="515923"/>
            <a:ext cx="5841126" cy="56774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591FA4-97A0-DBC2-98DB-08D3C565E454}"/>
              </a:ext>
            </a:extLst>
          </p:cNvPr>
          <p:cNvSpPr txBox="1"/>
          <p:nvPr/>
        </p:nvSpPr>
        <p:spPr>
          <a:xfrm>
            <a:off x="134632" y="2617365"/>
            <a:ext cx="1223764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>
                <a:solidFill>
                  <a:srgbClr val="FF0000"/>
                </a:solidFill>
              </a:rPr>
              <a:t>allPiggyTotal</a:t>
            </a:r>
            <a:r>
              <a:rPr lang="en-CA" sz="2400" dirty="0"/>
              <a:t>  is a static class variable</a:t>
            </a:r>
          </a:p>
          <a:p>
            <a:endParaRPr lang="en-CA" sz="2400" dirty="0"/>
          </a:p>
          <a:p>
            <a:pPr marL="285750" indent="-285750">
              <a:buFontTx/>
              <a:buChar char="-"/>
            </a:pPr>
            <a:r>
              <a:rPr lang="en-CA" sz="2400" dirty="0"/>
              <a:t>it’s underlined in UML diagrams</a:t>
            </a:r>
          </a:p>
          <a:p>
            <a:pPr marL="285750" indent="-285750">
              <a:buFontTx/>
              <a:buChar char="-"/>
            </a:pPr>
            <a:endParaRPr lang="en-CA" sz="2400" dirty="0"/>
          </a:p>
          <a:p>
            <a:pPr marL="285750" indent="-285750">
              <a:buFontTx/>
              <a:buChar char="-"/>
            </a:pPr>
            <a:r>
              <a:rPr lang="en-CA" sz="2400" dirty="0"/>
              <a:t>there’s just one memory location </a:t>
            </a:r>
          </a:p>
          <a:p>
            <a:r>
              <a:rPr lang="en-CA" sz="2400" dirty="0"/>
              <a:t>assigned to the static variable</a:t>
            </a:r>
          </a:p>
          <a:p>
            <a:endParaRPr lang="en-CA" sz="2400" dirty="0"/>
          </a:p>
          <a:p>
            <a:pPr marL="285750" indent="-285750">
              <a:buFontTx/>
              <a:buChar char="-"/>
            </a:pPr>
            <a:r>
              <a:rPr lang="en-CA" sz="2400" dirty="0"/>
              <a:t>All instances have a reference to that </a:t>
            </a:r>
          </a:p>
          <a:p>
            <a:r>
              <a:rPr lang="en-CA" sz="2400" dirty="0"/>
              <a:t>one memory variable.</a:t>
            </a:r>
          </a:p>
          <a:p>
            <a:endParaRPr lang="en-CA" sz="2400" dirty="0"/>
          </a:p>
          <a:p>
            <a:r>
              <a:rPr lang="en-CA" sz="2400" b="1" dirty="0" err="1">
                <a:solidFill>
                  <a:srgbClr val="FF0000"/>
                </a:solidFill>
              </a:rPr>
              <a:t>allpiggyTotal</a:t>
            </a:r>
            <a:r>
              <a:rPr lang="en-CA" sz="2400" dirty="0"/>
              <a:t> is the sum of the total amount contained in all </a:t>
            </a:r>
            <a:r>
              <a:rPr lang="en-CA" sz="2400"/>
              <a:t>Piggy bank </a:t>
            </a:r>
            <a:r>
              <a:rPr lang="en-CA" sz="2400" dirty="0"/>
              <a:t>instances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4D5CBF3-533D-4CBE-4C0F-06A8B46222AD}"/>
              </a:ext>
            </a:extLst>
          </p:cNvPr>
          <p:cNvCxnSpPr/>
          <p:nvPr/>
        </p:nvCxnSpPr>
        <p:spPr>
          <a:xfrm flipV="1">
            <a:off x="2181138" y="637563"/>
            <a:ext cx="6300132" cy="208047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6B7707C-A820-2FC2-7BC4-142509F133F4}"/>
              </a:ext>
            </a:extLst>
          </p:cNvPr>
          <p:cNvCxnSpPr/>
          <p:nvPr/>
        </p:nvCxnSpPr>
        <p:spPr>
          <a:xfrm flipV="1">
            <a:off x="2634143" y="1853967"/>
            <a:ext cx="6946085" cy="157503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BDAC07A-0BDE-CD81-6F6B-00F8E363E49B}"/>
              </a:ext>
            </a:extLst>
          </p:cNvPr>
          <p:cNvCxnSpPr/>
          <p:nvPr/>
        </p:nvCxnSpPr>
        <p:spPr>
          <a:xfrm>
            <a:off x="2642532" y="3429000"/>
            <a:ext cx="6988029" cy="111154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EB290B7-865D-45D4-4FE9-B63740722C75}"/>
              </a:ext>
            </a:extLst>
          </p:cNvPr>
          <p:cNvCxnSpPr/>
          <p:nvPr/>
        </p:nvCxnSpPr>
        <p:spPr>
          <a:xfrm>
            <a:off x="2634143" y="3429000"/>
            <a:ext cx="6923714" cy="1830897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15D1FFE-C5D1-2175-B695-774E1C847980}"/>
              </a:ext>
            </a:extLst>
          </p:cNvPr>
          <p:cNvSpPr txBox="1"/>
          <p:nvPr/>
        </p:nvSpPr>
        <p:spPr>
          <a:xfrm>
            <a:off x="0" y="77856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80%</a:t>
            </a:r>
          </a:p>
        </p:txBody>
      </p:sp>
    </p:spTree>
    <p:extLst>
      <p:ext uri="{BB962C8B-B14F-4D97-AF65-F5344CB8AC3E}">
        <p14:creationId xmlns:p14="http://schemas.microsoft.com/office/powerpoint/2010/main" val="106635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04BB2-CB16-19F5-DEEA-BBE7F31A6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Overloaded Methods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F5370E-6018-A694-5C1D-58BC5C6D3223}"/>
              </a:ext>
            </a:extLst>
          </p:cNvPr>
          <p:cNvSpPr txBox="1"/>
          <p:nvPr/>
        </p:nvSpPr>
        <p:spPr>
          <a:xfrm>
            <a:off x="482366" y="2505670"/>
            <a:ext cx="114300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400" dirty="0"/>
              <a:t>Overloading is creating a method that has the same name as another method in the class (or a parent class), but with different parameters and/or return value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1FD638-B4C9-25D9-893C-3EBD5C6F9CBC}"/>
              </a:ext>
            </a:extLst>
          </p:cNvPr>
          <p:cNvSpPr txBox="1"/>
          <p:nvPr/>
        </p:nvSpPr>
        <p:spPr>
          <a:xfrm>
            <a:off x="3078760" y="3624044"/>
            <a:ext cx="544732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public double </a:t>
            </a:r>
            <a:r>
              <a:rPr lang="en-CA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getMin</a:t>
            </a:r>
            <a:r>
              <a:rPr lang="en-CA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 double n1, double n2 ) {</a:t>
            </a:r>
          </a:p>
          <a:p>
            <a:r>
              <a:rPr lang="en-CA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if (n1 &lt; n2) return n1;</a:t>
            </a:r>
          </a:p>
          <a:p>
            <a:r>
              <a:rPr lang="en-CA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return n2;</a:t>
            </a:r>
          </a:p>
          <a:p>
            <a:r>
              <a:rPr lang="en-CA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}</a:t>
            </a:r>
          </a:p>
          <a:p>
            <a:endParaRPr lang="en-CA" dirty="0"/>
          </a:p>
          <a:p>
            <a:r>
              <a:rPr lang="en-C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public int </a:t>
            </a:r>
            <a:r>
              <a:rPr lang="en-CA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getMin</a:t>
            </a:r>
            <a:r>
              <a:rPr lang="en-C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( int n1,  int n2 ) {</a:t>
            </a:r>
          </a:p>
          <a:p>
            <a:r>
              <a:rPr lang="en-C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if (n1 &lt; n2) return n1;</a:t>
            </a:r>
          </a:p>
          <a:p>
            <a:r>
              <a:rPr lang="en-C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return n2;</a:t>
            </a:r>
          </a:p>
          <a:p>
            <a:r>
              <a:rPr lang="en-C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0D472E-976C-ED9B-25B4-C161AB5B5EC5}"/>
              </a:ext>
            </a:extLst>
          </p:cNvPr>
          <p:cNvSpPr txBox="1"/>
          <p:nvPr/>
        </p:nvSpPr>
        <p:spPr>
          <a:xfrm>
            <a:off x="0" y="77856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78%</a:t>
            </a:r>
          </a:p>
        </p:txBody>
      </p:sp>
    </p:spTree>
    <p:extLst>
      <p:ext uri="{BB962C8B-B14F-4D97-AF65-F5344CB8AC3E}">
        <p14:creationId xmlns:p14="http://schemas.microsoft.com/office/powerpoint/2010/main" val="254380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7833E-37D2-C8DB-348A-487AC3AB3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Overrided</a:t>
            </a:r>
            <a:r>
              <a:rPr lang="en-CA" dirty="0"/>
              <a:t> 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60BE93-CD61-0369-E39F-36DE421B5E90}"/>
              </a:ext>
            </a:extLst>
          </p:cNvPr>
          <p:cNvSpPr txBox="1"/>
          <p:nvPr/>
        </p:nvSpPr>
        <p:spPr>
          <a:xfrm>
            <a:off x="288023" y="2263101"/>
            <a:ext cx="800887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400" dirty="0" err="1"/>
              <a:t>Overrided</a:t>
            </a:r>
            <a:r>
              <a:rPr lang="en-CA" sz="2400" dirty="0"/>
              <a:t> methods are created when a sub (child) class that has the same name, return value, and parameters as a method in one of the super (parent) classes.</a:t>
            </a:r>
          </a:p>
          <a:p>
            <a:endParaRPr lang="en-CA" sz="2400" dirty="0"/>
          </a:p>
          <a:p>
            <a:r>
              <a:rPr lang="en-CA" sz="2400" dirty="0"/>
              <a:t>The draw method is overloaded twice in the sketch</a:t>
            </a:r>
          </a:p>
          <a:p>
            <a:r>
              <a:rPr lang="en-CA" sz="2400" dirty="0"/>
              <a:t>to the right.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06844D-DC03-4F7A-E3B3-7F8002BF1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5427" y="2149918"/>
            <a:ext cx="2658550" cy="40307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553A5D-2B04-6F45-E3DA-D5CC52B60178}"/>
              </a:ext>
            </a:extLst>
          </p:cNvPr>
          <p:cNvSpPr txBox="1"/>
          <p:nvPr/>
        </p:nvSpPr>
        <p:spPr>
          <a:xfrm>
            <a:off x="0" y="77856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53%</a:t>
            </a:r>
          </a:p>
        </p:txBody>
      </p:sp>
    </p:spTree>
    <p:extLst>
      <p:ext uri="{BB962C8B-B14F-4D97-AF65-F5344CB8AC3E}">
        <p14:creationId xmlns:p14="http://schemas.microsoft.com/office/powerpoint/2010/main" val="326089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749695-9A55-E82B-B4F2-F0748D261C13}"/>
              </a:ext>
            </a:extLst>
          </p:cNvPr>
          <p:cNvSpPr txBox="1"/>
          <p:nvPr/>
        </p:nvSpPr>
        <p:spPr>
          <a:xfrm>
            <a:off x="159391" y="0"/>
            <a:ext cx="1182847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Polymorphism   (tricky) </a:t>
            </a:r>
            <a:r>
              <a:rPr lang="en-CA" sz="1200" b="1" dirty="0">
                <a:solidFill>
                  <a:srgbClr val="FF0000"/>
                </a:solidFill>
              </a:rPr>
              <a:t>The method .draw(</a:t>
            </a:r>
            <a:r>
              <a:rPr lang="en-CA" sz="1200" b="1" dirty="0" err="1">
                <a:solidFill>
                  <a:srgbClr val="FF0000"/>
                </a:solidFill>
              </a:rPr>
              <a:t>gc</a:t>
            </a:r>
            <a:r>
              <a:rPr lang="en-CA" sz="1200" b="1" dirty="0">
                <a:solidFill>
                  <a:srgbClr val="FF0000"/>
                </a:solidFill>
              </a:rPr>
              <a:t>) below has a declared type of Shape and an actual type of Target.   The compiler checks if the declared type has a .draw(</a:t>
            </a:r>
            <a:r>
              <a:rPr lang="en-CA" sz="1200" b="1" dirty="0" err="1">
                <a:solidFill>
                  <a:srgbClr val="FF0000"/>
                </a:solidFill>
              </a:rPr>
              <a:t>gc</a:t>
            </a:r>
            <a:r>
              <a:rPr lang="en-CA" sz="1200" b="1" dirty="0">
                <a:solidFill>
                  <a:srgbClr val="FF0000"/>
                </a:solidFill>
              </a:rPr>
              <a:t>) method and if not generates a compiler error.   </a:t>
            </a:r>
            <a:r>
              <a:rPr lang="en-CA" sz="1200" b="1" dirty="0">
                <a:solidFill>
                  <a:srgbClr val="00B050"/>
                </a:solidFill>
              </a:rPr>
              <a:t>The actual type, i.e. Target has a .draw(</a:t>
            </a:r>
            <a:r>
              <a:rPr lang="en-CA" sz="1200" b="1" dirty="0" err="1">
                <a:solidFill>
                  <a:srgbClr val="00B050"/>
                </a:solidFill>
              </a:rPr>
              <a:t>gc</a:t>
            </a:r>
            <a:r>
              <a:rPr lang="en-CA" sz="1200" b="1" dirty="0">
                <a:solidFill>
                  <a:srgbClr val="00B050"/>
                </a:solidFill>
              </a:rPr>
              <a:t>) method, so at run-time, this method is executed, BUT if Target didn’t have a .draw(</a:t>
            </a:r>
            <a:r>
              <a:rPr lang="en-CA" sz="1200" b="1" dirty="0" err="1">
                <a:solidFill>
                  <a:srgbClr val="00B050"/>
                </a:solidFill>
              </a:rPr>
              <a:t>gc</a:t>
            </a:r>
            <a:r>
              <a:rPr lang="en-CA" sz="1200" b="1" dirty="0">
                <a:solidFill>
                  <a:srgbClr val="00B050"/>
                </a:solidFill>
              </a:rPr>
              <a:t>) method, it would search up the inheritance tree for a .draw(</a:t>
            </a:r>
            <a:r>
              <a:rPr lang="en-CA" sz="1200" b="1" dirty="0" err="1">
                <a:solidFill>
                  <a:srgbClr val="00B050"/>
                </a:solidFill>
              </a:rPr>
              <a:t>gc</a:t>
            </a:r>
            <a:r>
              <a:rPr lang="en-CA" sz="1200" b="1" dirty="0">
                <a:solidFill>
                  <a:srgbClr val="00B050"/>
                </a:solidFill>
              </a:rPr>
              <a:t>) method.</a:t>
            </a:r>
            <a:endParaRPr lang="en-CA" b="1" dirty="0">
              <a:solidFill>
                <a:srgbClr val="00B05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7005F2-19AE-569C-C99C-F96420919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91" y="1065844"/>
            <a:ext cx="11929690" cy="579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63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70FD3C-66D8-FCB4-2D6B-B1DB6B8D1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322" y="225630"/>
            <a:ext cx="11359356" cy="643642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EFFA67-3CFB-2778-00F9-6F319D634FD4}"/>
              </a:ext>
            </a:extLst>
          </p:cNvPr>
          <p:cNvSpPr txBox="1"/>
          <p:nvPr/>
        </p:nvSpPr>
        <p:spPr>
          <a:xfrm>
            <a:off x="0" y="77856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67%</a:t>
            </a:r>
          </a:p>
        </p:txBody>
      </p:sp>
    </p:spTree>
    <p:extLst>
      <p:ext uri="{BB962C8B-B14F-4D97-AF65-F5344CB8AC3E}">
        <p14:creationId xmlns:p14="http://schemas.microsoft.com/office/powerpoint/2010/main" val="252485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CD34-12F3-51FB-B9AB-5AD4428E8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Enhanced For loop Limitations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8D302E-16F3-7E8C-66F9-45BBC1249D4C}"/>
              </a:ext>
            </a:extLst>
          </p:cNvPr>
          <p:cNvSpPr txBox="1"/>
          <p:nvPr/>
        </p:nvSpPr>
        <p:spPr>
          <a:xfrm>
            <a:off x="81773" y="2082116"/>
            <a:ext cx="12301766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 public static void main(String[] </a:t>
            </a:r>
            <a:r>
              <a:rPr lang="en-CA" dirty="0" err="1"/>
              <a:t>args</a:t>
            </a:r>
            <a:r>
              <a:rPr lang="en-CA" dirty="0"/>
              <a:t>) </a:t>
            </a:r>
          </a:p>
          <a:p>
            <a:r>
              <a:rPr lang="en-CA" dirty="0"/>
              <a:t>    {</a:t>
            </a:r>
          </a:p>
          <a:p>
            <a:r>
              <a:rPr lang="en-CA" dirty="0"/>
              <a:t>        Die [] dice = new Die [1000000];</a:t>
            </a:r>
          </a:p>
          <a:p>
            <a:endParaRPr lang="en-CA" dirty="0"/>
          </a:p>
          <a:p>
            <a:r>
              <a:rPr lang="en-CA" dirty="0"/>
              <a:t>        for (Die </a:t>
            </a:r>
            <a:r>
              <a:rPr lang="en-CA" sz="2000" dirty="0">
                <a:solidFill>
                  <a:srgbClr val="FF0000"/>
                </a:solidFill>
              </a:rPr>
              <a:t>d</a:t>
            </a:r>
            <a:r>
              <a:rPr lang="en-CA" dirty="0"/>
              <a:t> : dice) {</a:t>
            </a:r>
          </a:p>
          <a:p>
            <a:r>
              <a:rPr lang="en-CA" dirty="0"/>
              <a:t>           </a:t>
            </a:r>
            <a:r>
              <a:rPr lang="en-CA" sz="2000" dirty="0">
                <a:solidFill>
                  <a:srgbClr val="FF0000"/>
                </a:solidFill>
              </a:rPr>
              <a:t>d</a:t>
            </a:r>
            <a:r>
              <a:rPr lang="en-CA" dirty="0"/>
              <a:t> = new Die();	   </a:t>
            </a:r>
          </a:p>
          <a:p>
            <a:r>
              <a:rPr lang="en-CA" dirty="0"/>
              <a:t>    }</a:t>
            </a:r>
          </a:p>
          <a:p>
            <a:r>
              <a:rPr lang="en-CA" dirty="0"/>
              <a:t>	</a:t>
            </a:r>
          </a:p>
          <a:p>
            <a:r>
              <a:rPr lang="en-CA" dirty="0"/>
              <a:t>The code above does not create Die objects in each array element because of how the enhanced for loop</a:t>
            </a:r>
          </a:p>
          <a:p>
            <a:r>
              <a:rPr lang="en-CA" dirty="0"/>
              <a:t> works in Java.</a:t>
            </a:r>
          </a:p>
          <a:p>
            <a:r>
              <a:rPr lang="en-CA" dirty="0"/>
              <a:t>In the enhanced for loop, the variable </a:t>
            </a:r>
            <a:r>
              <a:rPr lang="en-CA" sz="2000" dirty="0">
                <a:solidFill>
                  <a:srgbClr val="FF0000"/>
                </a:solidFill>
              </a:rPr>
              <a:t>d</a:t>
            </a:r>
            <a:r>
              <a:rPr lang="en-CA" dirty="0"/>
              <a:t> is not a reference to the actual array element, but rather a </a:t>
            </a:r>
          </a:p>
          <a:p>
            <a:r>
              <a:rPr lang="en-CA" dirty="0"/>
              <a:t>temporary variable that holds the value of each element in the array during each iteration. </a:t>
            </a:r>
          </a:p>
          <a:p>
            <a:r>
              <a:rPr lang="en-CA" dirty="0"/>
              <a:t>Assigning a new value to </a:t>
            </a:r>
            <a:r>
              <a:rPr lang="en-CA" sz="2000" dirty="0">
                <a:solidFill>
                  <a:srgbClr val="FF0000"/>
                </a:solidFill>
              </a:rPr>
              <a:t>d</a:t>
            </a:r>
            <a:r>
              <a:rPr lang="en-CA" dirty="0"/>
              <a:t> does not modify the corresponding array element.</a:t>
            </a:r>
          </a:p>
          <a:p>
            <a:endParaRPr lang="en-CA" dirty="0"/>
          </a:p>
          <a:p>
            <a:r>
              <a:rPr lang="en-CA" dirty="0"/>
              <a:t>The code is assigning a new Die object to the temporary variable </a:t>
            </a:r>
            <a:r>
              <a:rPr lang="en-CA" sz="2000" b="1" dirty="0">
                <a:solidFill>
                  <a:srgbClr val="FF0000"/>
                </a:solidFill>
              </a:rPr>
              <a:t>d</a:t>
            </a:r>
            <a:r>
              <a:rPr lang="en-CA" dirty="0"/>
              <a:t>, but it does not update the array </a:t>
            </a:r>
          </a:p>
          <a:p>
            <a:r>
              <a:rPr lang="en-CA" dirty="0"/>
              <a:t>element dice[</a:t>
            </a:r>
            <a:r>
              <a:rPr lang="en-CA" dirty="0" err="1"/>
              <a:t>i</a:t>
            </a:r>
            <a:r>
              <a:rPr lang="en-CA" dirty="0"/>
              <a:t>]. As a result, all elements of the dice array remain null.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4EED1E-6B1A-44BF-D5B1-C2C533E1469B}"/>
              </a:ext>
            </a:extLst>
          </p:cNvPr>
          <p:cNvSpPr txBox="1"/>
          <p:nvPr/>
        </p:nvSpPr>
        <p:spPr>
          <a:xfrm>
            <a:off x="0" y="77856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68%</a:t>
            </a:r>
          </a:p>
        </p:txBody>
      </p:sp>
    </p:spTree>
    <p:extLst>
      <p:ext uri="{BB962C8B-B14F-4D97-AF65-F5344CB8AC3E}">
        <p14:creationId xmlns:p14="http://schemas.microsoft.com/office/powerpoint/2010/main" val="774760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A12337-B8A6-5B49-8001-CB8AB9E3B5C8}"/>
              </a:ext>
            </a:extLst>
          </p:cNvPr>
          <p:cNvSpPr txBox="1"/>
          <p:nvPr/>
        </p:nvSpPr>
        <p:spPr>
          <a:xfrm>
            <a:off x="159390" y="562063"/>
            <a:ext cx="11862033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/>
              <a:t>To correctly initialize each array element with a Die object, you should use a regular for loop instead, like this:</a:t>
            </a:r>
          </a:p>
          <a:p>
            <a:endParaRPr lang="en-CA" sz="3200" dirty="0"/>
          </a:p>
          <a:p>
            <a:endParaRPr lang="en-CA" sz="3200" dirty="0"/>
          </a:p>
          <a:p>
            <a:r>
              <a:rPr lang="en-CA" sz="3200" b="1" dirty="0">
                <a:solidFill>
                  <a:srgbClr val="FF0000"/>
                </a:solidFill>
              </a:rPr>
              <a:t>public static void main(String[] </a:t>
            </a:r>
            <a:r>
              <a:rPr lang="en-CA" sz="3200" b="1" dirty="0" err="1">
                <a:solidFill>
                  <a:srgbClr val="FF0000"/>
                </a:solidFill>
              </a:rPr>
              <a:t>args</a:t>
            </a:r>
            <a:r>
              <a:rPr lang="en-CA" sz="3200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sz="3200" b="1" dirty="0">
                <a:solidFill>
                  <a:srgbClr val="FF0000"/>
                </a:solidFill>
              </a:rPr>
              <a:t>    Die[] dice = new Die[1000000];</a:t>
            </a:r>
          </a:p>
          <a:p>
            <a:endParaRPr lang="en-CA" sz="3200" b="1" dirty="0">
              <a:solidFill>
                <a:srgbClr val="FF0000"/>
              </a:solidFill>
            </a:endParaRPr>
          </a:p>
          <a:p>
            <a:r>
              <a:rPr lang="en-CA" sz="3200" b="1" dirty="0">
                <a:solidFill>
                  <a:srgbClr val="FF0000"/>
                </a:solidFill>
              </a:rPr>
              <a:t>    for (int </a:t>
            </a:r>
            <a:r>
              <a:rPr lang="en-CA" sz="3200" b="1" dirty="0" err="1">
                <a:solidFill>
                  <a:srgbClr val="FF0000"/>
                </a:solidFill>
              </a:rPr>
              <a:t>i</a:t>
            </a:r>
            <a:r>
              <a:rPr lang="en-CA" sz="3200" b="1" dirty="0">
                <a:solidFill>
                  <a:srgbClr val="FF0000"/>
                </a:solidFill>
              </a:rPr>
              <a:t> = 0; </a:t>
            </a:r>
            <a:r>
              <a:rPr lang="en-CA" sz="3200" b="1" dirty="0" err="1">
                <a:solidFill>
                  <a:srgbClr val="FF0000"/>
                </a:solidFill>
              </a:rPr>
              <a:t>i</a:t>
            </a:r>
            <a:r>
              <a:rPr lang="en-CA" sz="3200" b="1" dirty="0">
                <a:solidFill>
                  <a:srgbClr val="FF0000"/>
                </a:solidFill>
              </a:rPr>
              <a:t> &lt; </a:t>
            </a:r>
            <a:r>
              <a:rPr lang="en-CA" sz="3200" b="1" dirty="0" err="1">
                <a:solidFill>
                  <a:srgbClr val="FF0000"/>
                </a:solidFill>
              </a:rPr>
              <a:t>dice.length</a:t>
            </a:r>
            <a:r>
              <a:rPr lang="en-CA" sz="3200" b="1" dirty="0">
                <a:solidFill>
                  <a:srgbClr val="FF0000"/>
                </a:solidFill>
              </a:rPr>
              <a:t>; </a:t>
            </a:r>
            <a:r>
              <a:rPr lang="en-CA" sz="3200" b="1" dirty="0" err="1">
                <a:solidFill>
                  <a:srgbClr val="FF0000"/>
                </a:solidFill>
              </a:rPr>
              <a:t>i</a:t>
            </a:r>
            <a:r>
              <a:rPr lang="en-CA" sz="3200" b="1" dirty="0">
                <a:solidFill>
                  <a:srgbClr val="FF0000"/>
                </a:solidFill>
              </a:rPr>
              <a:t>++) {</a:t>
            </a:r>
          </a:p>
          <a:p>
            <a:r>
              <a:rPr lang="en-CA" sz="3200" b="1" dirty="0">
                <a:solidFill>
                  <a:srgbClr val="FF0000"/>
                </a:solidFill>
              </a:rPr>
              <a:t>        dice[</a:t>
            </a:r>
            <a:r>
              <a:rPr lang="en-CA" sz="3200" b="1" dirty="0" err="1">
                <a:solidFill>
                  <a:srgbClr val="FF0000"/>
                </a:solidFill>
              </a:rPr>
              <a:t>i</a:t>
            </a:r>
            <a:r>
              <a:rPr lang="en-CA" sz="3200" b="1" dirty="0">
                <a:solidFill>
                  <a:srgbClr val="FF0000"/>
                </a:solidFill>
              </a:rPr>
              <a:t>] = new Die();</a:t>
            </a:r>
          </a:p>
          <a:p>
            <a:r>
              <a:rPr lang="en-CA" sz="3200" b="1" dirty="0">
                <a:solidFill>
                  <a:srgbClr val="FF0000"/>
                </a:solidFill>
              </a:rPr>
              <a:t>    }</a:t>
            </a:r>
          </a:p>
          <a:p>
            <a:r>
              <a:rPr lang="en-CA" sz="3200" b="1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10711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1154C-C20D-7462-F1DA-D2DC7A5A6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Why is </a:t>
            </a:r>
            <a:r>
              <a:rPr lang="en-CA"/>
              <a:t>Inheritance Good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C13C59-DA37-B8E2-4CE5-914C513A23A7}"/>
              </a:ext>
            </a:extLst>
          </p:cNvPr>
          <p:cNvSpPr txBox="1"/>
          <p:nvPr/>
        </p:nvSpPr>
        <p:spPr>
          <a:xfrm>
            <a:off x="1476462" y="53102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10A2CB-2A26-AC7E-EA45-5E0E95BCB5F8}"/>
              </a:ext>
            </a:extLst>
          </p:cNvPr>
          <p:cNvSpPr txBox="1"/>
          <p:nvPr/>
        </p:nvSpPr>
        <p:spPr>
          <a:xfrm>
            <a:off x="5641596" y="297389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03ABE3A-0440-6732-2AEE-3B7198B8D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08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BBE680-3C3D-D429-70D6-376121ABC0F1}"/>
              </a:ext>
            </a:extLst>
          </p:cNvPr>
          <p:cNvSpPr txBox="1"/>
          <p:nvPr/>
        </p:nvSpPr>
        <p:spPr>
          <a:xfrm>
            <a:off x="282011" y="2318637"/>
            <a:ext cx="110999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>
                <a:latin typeface="Söhne"/>
              </a:rPr>
              <a:t>I</a:t>
            </a:r>
            <a:r>
              <a:rPr lang="en-CA" sz="3200" b="0" i="0" dirty="0">
                <a:effectLst/>
                <a:latin typeface="Söhne"/>
              </a:rPr>
              <a:t>nheritance in Java provides a powerful mechanism for code reuse, flexibility, and organization, making it a fundamental concept in object-oriented programming.</a:t>
            </a:r>
            <a:endParaRPr lang="en-CA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6F1481-2DEF-C68C-84C0-3C14D12490FB}"/>
              </a:ext>
            </a:extLst>
          </p:cNvPr>
          <p:cNvSpPr txBox="1"/>
          <p:nvPr/>
        </p:nvSpPr>
        <p:spPr>
          <a:xfrm>
            <a:off x="429466" y="4067798"/>
            <a:ext cx="1087092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CA" dirty="0">
                <a:solidFill>
                  <a:schemeClr val="accent3">
                    <a:lumMod val="75000"/>
                  </a:schemeClr>
                </a:solidFill>
              </a:rPr>
              <a:t>Reduces duplicate code.</a:t>
            </a:r>
          </a:p>
          <a:p>
            <a:pPr marL="342900" indent="-342900">
              <a:buAutoNum type="arabicPeriod"/>
            </a:pPr>
            <a:r>
              <a:rPr lang="en-CA" dirty="0"/>
              <a:t>By extending a parent class,  you inherit methods that you don’t have to re-write.</a:t>
            </a:r>
          </a:p>
          <a:p>
            <a:pPr marL="342900" indent="-342900">
              <a:buAutoNum type="arabicPeriod"/>
            </a:pPr>
            <a:r>
              <a:rPr lang="en-CA" dirty="0">
                <a:solidFill>
                  <a:schemeClr val="accent3">
                    <a:lumMod val="75000"/>
                  </a:schemeClr>
                </a:solidFill>
              </a:rPr>
              <a:t>Overriding:  allows you to provide specific tailored methods for a class.</a:t>
            </a:r>
          </a:p>
          <a:p>
            <a:pPr marL="342900" indent="-342900">
              <a:buAutoNum type="arabicPeriod"/>
            </a:pPr>
            <a:r>
              <a:rPr lang="en-CA" dirty="0"/>
              <a:t>Polymorphism:  </a:t>
            </a:r>
            <a:r>
              <a:rPr lang="en-CA" b="0" i="0" dirty="0">
                <a:effectLst/>
                <a:latin typeface="Söhne"/>
              </a:rPr>
              <a:t>objects of different classes can be treated uniformly through a common interface.</a:t>
            </a:r>
          </a:p>
          <a:p>
            <a:pPr marL="342900" indent="-342900">
              <a:buAutoNum type="arabicPeriod"/>
            </a:pPr>
            <a:r>
              <a:rPr lang="en-CA" sz="2000" dirty="0">
                <a:solidFill>
                  <a:schemeClr val="accent3">
                    <a:lumMod val="75000"/>
                  </a:schemeClr>
                </a:solidFill>
                <a:latin typeface="Söhne"/>
              </a:rPr>
              <a:t>Maintenance: easier to maintain the code, everything in just one spot.</a:t>
            </a:r>
          </a:p>
          <a:p>
            <a:pPr marL="342900" indent="-342900">
              <a:buAutoNum type="arabicPeriod"/>
            </a:pPr>
            <a:r>
              <a:rPr lang="en-CA" sz="2000" dirty="0">
                <a:latin typeface="Söhne"/>
              </a:rPr>
              <a:t>A</a:t>
            </a:r>
            <a:r>
              <a:rPr lang="en-CA" sz="2000" b="0" i="0" dirty="0">
                <a:effectLst/>
                <a:latin typeface="Söhne"/>
              </a:rPr>
              <a:t>llows you to extend the functionality of existing classes by adding new features in the child classes.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5731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291</TotalTime>
  <Words>1052</Words>
  <Application>Microsoft Office PowerPoint</Application>
  <PresentationFormat>Widescreen</PresentationFormat>
  <Paragraphs>132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Unicode MS</vt:lpstr>
      <vt:lpstr>Century Gothic</vt:lpstr>
      <vt:lpstr>Söhne</vt:lpstr>
      <vt:lpstr>Wingdings 2</vt:lpstr>
      <vt:lpstr>Quotable</vt:lpstr>
      <vt:lpstr>PowerPoint Presentation</vt:lpstr>
      <vt:lpstr>Static Class Variables</vt:lpstr>
      <vt:lpstr>Overloaded Methods</vt:lpstr>
      <vt:lpstr>Overrided Methods</vt:lpstr>
      <vt:lpstr>PowerPoint Presentation</vt:lpstr>
      <vt:lpstr>PowerPoint Presentation</vt:lpstr>
      <vt:lpstr>Enhanced For loop Limitations</vt:lpstr>
      <vt:lpstr>PowerPoint Presentation</vt:lpstr>
      <vt:lpstr>Why is Inheritance Good</vt:lpstr>
      <vt:lpstr>Association   -  refers to a “has a” relationship between 2 objects.   That is,  “Class2 has a Class1”</vt:lpstr>
      <vt:lpstr>Inheritance   -  “is a” relation ( a class can only extend to one parent)</vt:lpstr>
      <vt:lpstr>Array of Objects</vt:lpstr>
      <vt:lpstr>Array of Objects</vt:lpstr>
      <vt:lpstr>Array of Objects</vt:lpstr>
      <vt:lpstr>Array of Objects</vt:lpstr>
      <vt:lpstr>GUI Programming</vt:lpstr>
      <vt:lpstr>GUI Programming</vt:lpstr>
      <vt:lpstr>PowerPoint Presentation</vt:lpstr>
      <vt:lpstr>Scanner Class   ( special considerations)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S</dc:creator>
  <cp:lastModifiedBy>Dave Slemon</cp:lastModifiedBy>
  <cp:revision>38</cp:revision>
  <dcterms:created xsi:type="dcterms:W3CDTF">2022-04-28T13:01:03Z</dcterms:created>
  <dcterms:modified xsi:type="dcterms:W3CDTF">2024-03-14T16:37:53Z</dcterms:modified>
</cp:coreProperties>
</file>